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257" r:id="rId2"/>
    <p:sldId id="259" r:id="rId3"/>
    <p:sldId id="336" r:id="rId4"/>
    <p:sldId id="305" r:id="rId5"/>
    <p:sldId id="306" r:id="rId6"/>
    <p:sldId id="307" r:id="rId7"/>
    <p:sldId id="335" r:id="rId8"/>
    <p:sldId id="308" r:id="rId9"/>
    <p:sldId id="310" r:id="rId10"/>
    <p:sldId id="311" r:id="rId11"/>
    <p:sldId id="312" r:id="rId12"/>
    <p:sldId id="314" r:id="rId13"/>
    <p:sldId id="315" r:id="rId14"/>
    <p:sldId id="316" r:id="rId15"/>
    <p:sldId id="317" r:id="rId16"/>
    <p:sldId id="337" r:id="rId17"/>
    <p:sldId id="339" r:id="rId18"/>
    <p:sldId id="320" r:id="rId19"/>
    <p:sldId id="321" r:id="rId20"/>
    <p:sldId id="322" r:id="rId21"/>
    <p:sldId id="318" r:id="rId22"/>
    <p:sldId id="319" r:id="rId23"/>
    <p:sldId id="328" r:id="rId24"/>
    <p:sldId id="330" r:id="rId25"/>
    <p:sldId id="270" r:id="rId26"/>
    <p:sldId id="269" r:id="rId27"/>
    <p:sldId id="323" r:id="rId28"/>
    <p:sldId id="304" r:id="rId29"/>
    <p:sldId id="272" r:id="rId30"/>
    <p:sldId id="266" r:id="rId31"/>
    <p:sldId id="274" r:id="rId32"/>
    <p:sldId id="298" r:id="rId33"/>
    <p:sldId id="268" r:id="rId34"/>
    <p:sldId id="280" r:id="rId35"/>
    <p:sldId id="288" r:id="rId36"/>
    <p:sldId id="289" r:id="rId37"/>
    <p:sldId id="290" r:id="rId38"/>
    <p:sldId id="282" r:id="rId39"/>
    <p:sldId id="299" r:id="rId40"/>
    <p:sldId id="300" r:id="rId41"/>
    <p:sldId id="301" r:id="rId42"/>
    <p:sldId id="284" r:id="rId43"/>
    <p:sldId id="302" r:id="rId44"/>
    <p:sldId id="292" r:id="rId45"/>
    <p:sldId id="303" r:id="rId46"/>
    <p:sldId id="281" r:id="rId47"/>
    <p:sldId id="331" r:id="rId48"/>
    <p:sldId id="325" r:id="rId49"/>
    <p:sldId id="340" r:id="rId50"/>
    <p:sldId id="326" r:id="rId51"/>
    <p:sldId id="285" r:id="rId52"/>
  </p:sldIdLst>
  <p:sldSz cx="9906000" cy="6858000" type="A4"/>
  <p:notesSz cx="9928225" cy="679767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ica Titelski" initials="MT" lastIdx="4" clrIdx="0">
    <p:extLst>
      <p:ext uri="{19B8F6BF-5375-455C-9EA6-DF929625EA0E}">
        <p15:presenceInfo xmlns:p15="http://schemas.microsoft.com/office/powerpoint/2012/main" userId="S::milica.titelski@skolers.org::0a5f7e7a-3eb1-4f43-b4e3-4451014b58e4" providerId="AD"/>
      </p:ext>
    </p:extLst>
  </p:cmAuthor>
  <p:cmAuthor id="2" name="Tijana Jerinić" initials="TJ" lastIdx="1" clrIdx="1">
    <p:extLst>
      <p:ext uri="{19B8F6BF-5375-455C-9EA6-DF929625EA0E}">
        <p15:presenceInfo xmlns:p15="http://schemas.microsoft.com/office/powerpoint/2012/main" userId="S::tijana.jerinic@skolers.org::b571b9e0-cd7a-41ab-a212-81915bbdefc4" providerId="AD"/>
      </p:ext>
    </p:extLst>
  </p:cmAuthor>
  <p:cmAuthor id="3" name="Snežana Lendić" initials="SL" lastIdx="1" clrIdx="2">
    <p:extLst>
      <p:ext uri="{19B8F6BF-5375-455C-9EA6-DF929625EA0E}">
        <p15:presenceInfo xmlns:p15="http://schemas.microsoft.com/office/powerpoint/2012/main" userId="S::s.lendic@skolers.org::790a5782-3018-4d80-a88a-272bea557d24" providerId="AD"/>
      </p:ext>
    </p:extLst>
  </p:cmAuthor>
  <p:cmAuthor id="4" name="Gost korisnik" initials="Gk" lastIdx="20" clrIdx="3">
    <p:extLst>
      <p:ext uri="{19B8F6BF-5375-455C-9EA6-DF929625EA0E}">
        <p15:presenceInfo xmlns:p15="http://schemas.microsoft.com/office/powerpoint/2012/main" userId="S::urn:spo:anon#bd611342f59d37bb039ff3615fd6f0c9970e90e6d4ece44afc7c5ad14b3a9895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FC"/>
    <a:srgbClr val="FC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27D4A9-34A7-61D0-ED73-29B4A87708F2}" v="955" dt="2021-07-26T18:23:34.823"/>
    <p1510:client id="{1BE89D5E-9E44-E6D5-3D21-0349C2C946A6}" v="397" dt="2021-07-26T20:43:30.448"/>
    <p1510:client id="{476002F3-7018-7476-4A77-0AED744C08CF}" v="917" dt="2021-07-26T19:57:41.793"/>
    <p1510:client id="{4960E04E-6E7B-7C9B-7E37-AA361105206E}" v="41" dt="2021-07-28T07:16:08.370"/>
    <p1510:client id="{5092EA01-1860-1F96-41E7-C2AF0AE4163D}" v="1204" dt="2021-07-27T08:33:32.719"/>
    <p1510:client id="{6C834FCB-D042-54F4-BB13-25F81665D6A3}" v="3451" dt="2021-07-27T21:31:29.067"/>
    <p1510:client id="{C01BED04-4703-3168-A478-D2DBFFFC706C}" v="11" dt="2021-07-27T07:29:23.231"/>
    <p1510:client id="{C431A44C-D224-B996-EE33-0D81CB4255DB}" v="401" dt="2021-07-26T20:26:23.883"/>
    <p1510:client id="{C7BF236A-7AD6-992F-11E5-A7C3F6EE37A8}" v="853" dt="2021-07-26T21:16:01.697"/>
    <p1510:client id="{E610355F-407C-9143-16FF-3276EE8ABCB5}" v="772" dt="2021-07-26T19:28:01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etli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rednji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vetli stil 1 – Naglašav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etli stil 3 – Naglašavanj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 snapToGrid="0">
      <p:cViewPr varScale="1">
        <p:scale>
          <a:sx n="82" d="100"/>
          <a:sy n="82" d="100"/>
        </p:scale>
        <p:origin x="1282" y="5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8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notesViewPr>
    <p:cSldViewPr snapToGrid="0">
      <p:cViewPr varScale="1">
        <p:scale>
          <a:sx n="74" d="100"/>
          <a:sy n="74" d="100"/>
        </p:scale>
        <p:origin x="-1968" y="-96"/>
      </p:cViewPr>
      <p:guideLst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2F308-A091-40A7-8C24-8C3EFA9C9514}" type="datetimeFigureOut">
              <a:rPr lang="en-GB" smtClean="0"/>
              <a:pPr/>
              <a:t>27/10/2021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0850B-E1C9-4981-B7B5-6D1FB53E12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9A6FD-3FC5-468C-A120-518C70F4D52E}" type="datetimeFigureOut">
              <a:rPr lang="en-GB" smtClean="0"/>
              <a:pPr/>
              <a:t>27/10/2021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30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271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4C464-E100-4E92-8FEE-9C1D07E5B4F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3000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4C464-E100-4E92-8FEE-9C1D07E5B4FA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7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2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3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8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7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1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4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0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5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2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3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25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14DC52-3302-421E-B3D7-F2CA37A22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673" y="3980721"/>
            <a:ext cx="4820369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b="1" kern="1200" dirty="0" err="1">
                <a:solidFill>
                  <a:schemeClr val="bg1"/>
                </a:solidFill>
                <a:latin typeface="Times New Roman"/>
                <a:cs typeface="Times New Roman"/>
              </a:rPr>
              <a:t>Обука</a:t>
            </a:r>
            <a:r>
              <a:rPr lang="en-US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36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за</a:t>
            </a:r>
            <a:r>
              <a:rPr lang="en-US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36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наставнике</a:t>
            </a:r>
            <a:r>
              <a:rPr lang="en-US" sz="3600" b="1" kern="1200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br>
              <a:rPr lang="en-US" sz="3600" b="1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en-US" sz="3600" b="1" kern="1200" dirty="0" err="1">
                <a:solidFill>
                  <a:schemeClr val="bg1"/>
                </a:solidFill>
                <a:latin typeface="Times New Roman"/>
                <a:cs typeface="Times New Roman"/>
              </a:rPr>
              <a:t>првог</a:t>
            </a:r>
            <a:r>
              <a:rPr lang="en-US" sz="3600" b="1" kern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latin typeface="Times New Roman"/>
                <a:cs typeface="Times New Roman"/>
              </a:rPr>
              <a:t>разреда</a:t>
            </a:r>
            <a:endParaRPr lang="en-US" sz="3600" b="1" kern="1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D019DFA5-EE24-4E8C-89AB-E0732A80C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3649" y="6089018"/>
            <a:ext cx="3850802" cy="4285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Школска</a:t>
            </a:r>
            <a:r>
              <a:rPr lang="en-US" sz="1800" b="1" dirty="0">
                <a:solidFill>
                  <a:schemeClr val="bg1"/>
                </a:solidFill>
                <a:latin typeface="Times New Roman"/>
                <a:cs typeface="Times New Roman"/>
              </a:rPr>
              <a:t> 2021/22. </a:t>
            </a:r>
            <a:r>
              <a:rPr lang="en-US" sz="18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године</a:t>
            </a:r>
            <a:endParaRPr lang="sr-Latn-RS" sz="1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28" name="Slika 28" descr="Slika na kojoj se nalazi zemlja, otvoreni prostor, osoba, sport&#10;&#10;Opis je automatski generisan">
            <a:extLst>
              <a:ext uri="{FF2B5EF4-FFF2-40B4-BE49-F238E27FC236}">
                <a16:creationId xmlns:a16="http://schemas.microsoft.com/office/drawing/2014/main" id="{0C4B9A8C-0C2D-44FF-9EB4-1F44FB84F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-2" b="8236"/>
          <a:stretch/>
        </p:blipFill>
        <p:spPr>
          <a:xfrm>
            <a:off x="5484490" y="-2"/>
            <a:ext cx="4421510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pic>
        <p:nvPicPr>
          <p:cNvPr id="29" name="Slika 31">
            <a:extLst>
              <a:ext uri="{FF2B5EF4-FFF2-40B4-BE49-F238E27FC236}">
                <a16:creationId xmlns:a16="http://schemas.microsoft.com/office/drawing/2014/main" id="{6EBA7F7D-EC1A-4EFD-9BD6-50C03315A09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1058" y="519921"/>
            <a:ext cx="3104866" cy="205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36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822230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Сарадња са родитељима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1038" y="1392073"/>
            <a:ext cx="8543925" cy="4784891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Сарадња се одвија:</a:t>
            </a:r>
          </a:p>
          <a:p>
            <a:pPr algn="just">
              <a:buFontTx/>
              <a:buChar char="-"/>
            </a:pP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планирано: колективна, групна, индивидуална, посјете домовима, посјете родитеља настави и друго, </a:t>
            </a:r>
          </a:p>
          <a:p>
            <a:pPr algn="just">
              <a:buFontTx/>
              <a:buChar char="-"/>
            </a:pP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иницирана указаним потребама.</a:t>
            </a:r>
          </a:p>
          <a:p>
            <a:pPr algn="just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Родитеље подстаћи и мотивисати на активну сарадњу. То искључује захтјеве да родитељи са ученицима “раде” (да их они уче), него да прате како ученици реагују на школски рад, чиме су задовољни а чиме незадовољни, које промјене код ученика примјећују и друго. Успоставити систем редовног узајамног извјештавања о свему наведеном (приликом доласка родитеља у школу, путем телефона, мејла и др.).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9625" y="1214651"/>
            <a:ext cx="8709693" cy="5316778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Постоје родитељи који су детаљни, између осталог баве се општим питањима, превише троше времена наставнику, траже већу пажњу и слично. Сарадњу са таквим родитељима по потреби реализовати у оквиру групних састанака, како би се рационално и оптимално трошило вријеме (учешће и каналисање осталих присутних родитеља).</a:t>
            </a:r>
          </a:p>
          <a:p>
            <a:pPr algn="just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Индивидуалне разговоре доминантније планирати са родитељима који су интровертнији, са одређеним породичним специфичностима.</a:t>
            </a:r>
          </a:p>
          <a:p>
            <a:pPr algn="just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оквиру савјетодавног рада реализовати и педагошко-психолошко образовање родитеља у циљу рјешавања проблема у раду, развоју, понашању и напредовању ученика (нпр. развојне карактеристике шестогодишњака, формирање радних навика, управљање дисциплином, опасности од игрица на интернету и друго). </a:t>
            </a:r>
          </a:p>
          <a:p>
            <a:pPr algn="just"/>
            <a:r>
              <a:rPr lang="sr-Cyrl-RS" dirty="0">
                <a:latin typeface="Times New Roman" pitchFamily="18" charset="0"/>
                <a:cs typeface="Times New Roman" pitchFamily="18" charset="0"/>
              </a:rPr>
              <a:t>Водити биљешке са састанака са родитељима.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0327" y="365126"/>
            <a:ext cx="8684635" cy="617514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Сарадња са родитељима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822230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Учење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1038" y="1473959"/>
            <a:ext cx="8543925" cy="4703005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Рад са ученицима који полазе у школу треба да се заснива на социјализацији, искуственом учењу, доминацији практичног рада, упознавању себе, других, своје околине и слично.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Примјер: наставни садржај 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Занимања људи у  мом мјесту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 да се реализује тако што се започне разговор о томе зашто људи раде, шта људи раде и сл. Наставља се тако што ученик истражује шта му родитељи раде, које су добре стране тог посла и сл. Завршава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 тако што се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ученици опредјељују шта би они жељели да раде (али се води рачуна да то не буду стереотипни избори (нпр. полицајац, учитељ, глумац), него да опредјељења произилазе из наставног рада).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Методе: разговор, илустрације,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демонстрација и друге.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713048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 са шестогодишњацима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1038" y="1419367"/>
            <a:ext cx="8543925" cy="4757596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Према тврдњи Бојанина, не можемо за дијете рећи да је лијено, већ само није добро „нахрањено” оним што му је потребно. С тим у вези, Бојанин каже: </a:t>
            </a:r>
            <a:r>
              <a:rPr lang="sr-Latn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Када дијете прави неред на часу, није његова кривица, то само значи да му фали педагошког рада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Дијете је, према ријечима Бојанина, у својој основи вриједно, само је потребно да ми пратимо њега и његова интересовања. Баш зато, по његовом мишљењу,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фронтална настава и фронтални однос су погубни за дјецу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04117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Васпитни аспект рада са шестогодишњацима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1038" y="1542197"/>
            <a:ext cx="8543925" cy="4634766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Мрзовољне  ученике учинити задовољним и срећним.</a:t>
            </a:r>
          </a:p>
          <a:p>
            <a:pPr algn="just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Неуспјешне ученике учинити успјешним (да ученик примјећује своје напредовање и прати властити развој).</a:t>
            </a:r>
          </a:p>
          <a:p>
            <a:pPr algn="just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Несигурне ученике учинити сигурним (ученике који лако одустају, привикавати на упорност (поштовањем правила да сваки започети рад треба завршити).</a:t>
            </a:r>
          </a:p>
          <a:p>
            <a:pPr algn="just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Незаинтересоване учинити радозналим.</a:t>
            </a:r>
          </a:p>
          <a:p>
            <a:pPr algn="just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Лијене учинити активним.</a:t>
            </a:r>
          </a:p>
          <a:p>
            <a:pPr algn="just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Себичне ученике учинити несебичним и спремним за сарадњу.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876821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Праћење, вредновање и оцјењивање ученика </a:t>
            </a:r>
            <a:br>
              <a:rPr lang="sr-Cyrl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разреда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1038" y="1460311"/>
            <a:ext cx="8543925" cy="4716653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dirty="0">
                <a:latin typeface="Times New Roman" pitchFamily="18" charset="0"/>
                <a:cs typeface="Times New Roman" pitchFamily="18" charset="0"/>
              </a:rPr>
              <a:t>Планирање, припремање и реализовање наставе у првом разреду се заснива на иницијалној провјери тренутног знања,</a:t>
            </a:r>
            <a:r>
              <a:rPr lang="sr-Cyrl-R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способности</a:t>
            </a:r>
            <a:r>
              <a:rPr lang="sr-Cyrl-R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и других индивидуалних карактеристика ученика.</a:t>
            </a:r>
          </a:p>
          <a:p>
            <a:pPr algn="just"/>
            <a:r>
              <a:rPr lang="sr-Cyrl-RS" dirty="0">
                <a:latin typeface="Times New Roman" pitchFamily="18" charset="0"/>
                <a:cs typeface="Times New Roman" pitchFamily="18" charset="0"/>
              </a:rPr>
              <a:t>Поред 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иницијалног испитивања, за почетно планирање обавезно користити добијене податке о ученицима који су прикупљени приликом уписа и процјене дјеце за полазак у школу (тјелесно и ментално здравље, колико зна слова, бројеве, перцепцију, социјално-емоционална зрелост и друго). </a:t>
            </a:r>
          </a:p>
          <a:p>
            <a:pPr algn="just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настави која је усмјерена на процес учења и овладавања исходима знања, прати се и вреднује процес и продукти учења.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016" y="365126"/>
            <a:ext cx="8858992" cy="810531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Праћење, вредновање и оцјењивање ученика </a:t>
            </a:r>
            <a:br>
              <a:rPr lang="sr-Cyrl-R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разреда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1892" y="1341912"/>
            <a:ext cx="8835240" cy="5153891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sr-Cyrl-R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Наставник треба да осмисли начин и изради модел свакодневног праћења развоја, рада и напредовања ученика (нпр. Евалуациона листа за индивидуално праћење напредовања ученика).</a:t>
            </a:r>
          </a:p>
          <a:p>
            <a:pPr algn="just"/>
            <a:r>
              <a:rPr lang="sr-Cyrl-R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инсистирати да сваки ученик оствари све исходе учења предвиђене НПП-ом, већ захтјеве дефинисати у складу са индивидуалним могућностима и способностима ученика.</a:t>
            </a:r>
            <a:endParaRPr lang="sr-Cyrl-R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sr-Cyrl-R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Процјена нивоа напредовања ученика подразумијева примјену </a:t>
            </a:r>
            <a:r>
              <a:rPr lang="sr-Cyrl-R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ритеријско</a:t>
            </a:r>
            <a:r>
              <a:rPr lang="sr-Cyrl-RS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оцјењивањ</a:t>
            </a:r>
            <a:r>
              <a:rPr lang="sr-Cyrl-RS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lang="sr-Cyrl-R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које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„[...]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почива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поређењу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ученика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самим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собом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тј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мјери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колико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је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напредовао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односу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самог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себе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sr-Cyrl-C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− 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узимајући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обзир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стање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почетку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учења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крају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када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учење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завршило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овај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повећава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интринстичка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мотивација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жеља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уради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боље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дакле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стандарди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циљеви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који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постићи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постављају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однос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сваког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ученика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понаособ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−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узимајући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обзир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његово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претходно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знање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ниво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развијености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радних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навика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ниво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развијености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мотивације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ефикасних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метода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техника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учења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ниво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развијености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способности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учење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итд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“ (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Стојаковић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2000,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61). 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876821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Праћење, вредновање и оцјењивање ученика 1. разреда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1038" y="1436562"/>
            <a:ext cx="8543925" cy="4716653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endParaRPr lang="sr-Cyrl-R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Дакле, праћење и вредновање се врши и у функцији развоја и унапређивања васпитно-образовног рада.</a:t>
            </a:r>
          </a:p>
          <a:p>
            <a:pPr algn="just"/>
            <a:endParaRPr lang="sr-Cyrl-R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Повратна информација од стране наставника треба да је континуирана, благовремена, објективна и афирмативна (тј.   увијек у форми подршке, стимулације и охрабрења).</a:t>
            </a:r>
          </a:p>
          <a:p>
            <a:pPr algn="just">
              <a:buNone/>
            </a:pPr>
            <a:endParaRPr lang="sr-Cyrl-RS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sr-Latn-CS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смије се заборавити да је оцјена искључиво у функцији повратне информације ученику, његовом родитељу/старатељу, одјељењу и наставнику о томе колико је ученик напредовао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691778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Педагошка правила у 1. разреду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1038" y="1258784"/>
            <a:ext cx="8543925" cy="4918179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Педагошка правила се не доносе као нека ограничења, забране или наметнута правила, него као нешто што је потребно свима.</a:t>
            </a:r>
          </a:p>
          <a:p>
            <a:pPr algn="just">
              <a:buNone/>
            </a:pPr>
            <a:endParaRPr lang="sr-Cyrl-R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Ученици се обавезно активно укључују у процес дефинисања и усвајања правила јер се на тај начин омогућава да стекну осјећај личне важности и одговорности за поштовање истих.</a:t>
            </a:r>
          </a:p>
          <a:p>
            <a:pPr algn="just"/>
            <a:endParaRPr lang="sr-Cyrl-R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 не треба да буде много, али треба да буду јасна и прецизна, односно, да сви ученици могу да их се придржавају.</a:t>
            </a:r>
          </a:p>
          <a:p>
            <a:pPr algn="just">
              <a:buNone/>
            </a:pPr>
            <a:endParaRPr lang="sr-Cyrl-R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Обавезно је досљедно поштовање донесених правила.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781287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Уређење учионичког простора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1038" y="1496291"/>
            <a:ext cx="8543925" cy="4680672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/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Први услов увођења шестогодишњака у школу је био да се учионица (као „службено“ училиште) претвори у сасвим други амбијент, амбијент који је у великој мјери сличан кућном амбијенту. </a:t>
            </a:r>
            <a:endParaRPr lang="sr-Cyrl-R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Нарочит допринос лијепој атмосфери даје цвијеће, које може да има дв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ије</a:t>
            </a: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основн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функције и то да буде: </a:t>
            </a: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украс просторије и очигледно наставно средство. </a:t>
            </a:r>
            <a:endParaRPr lang="sr-Cyrl-R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обзиром 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то </a:t>
            </a: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 васпитно-образовни процес у првом разреду почиње од уласка ученика у школу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брига 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цвијећ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(заливање, 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одржавање </a:t>
            </a: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сл</a:t>
            </a:r>
            <a:r>
              <a:rPr lang="sr-Cyrl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сама по себи представља </a:t>
            </a: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учећ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активност која се заснива на функционалном и контекстуалном учењу.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7454" y="0"/>
            <a:ext cx="5916069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16516" y="0"/>
            <a:ext cx="5687008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782C6B92-0155-407A-887E-671C39591692}"/>
              </a:ext>
            </a:extLst>
          </p:cNvPr>
          <p:cNvSpPr txBox="1"/>
          <p:nvPr/>
        </p:nvSpPr>
        <p:spPr>
          <a:xfrm>
            <a:off x="3562351" y="323230"/>
            <a:ext cx="6200774" cy="67095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sr-Latn-RS" sz="1600" u="sng" dirty="0">
              <a:solidFill>
                <a:srgbClr val="0C0C0C"/>
              </a:solidFill>
              <a:cs typeface="Calibri"/>
            </a:endParaRPr>
          </a:p>
          <a:p>
            <a:pPr algn="just"/>
            <a:r>
              <a:rPr lang="sr-Latn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09.00 -  09.30 - 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Реформски процеси</a:t>
            </a:r>
            <a:r>
              <a:rPr lang="sr-Latn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основном васпитању </a:t>
            </a:r>
          </a:p>
          <a:p>
            <a:pPr algn="just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и образовању</a:t>
            </a:r>
            <a:r>
              <a:rPr lang="sr-Latn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GB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sr-Latn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Резултати истраживања актуелног стања у</a:t>
            </a:r>
            <a:endParaRPr lang="sr-Latn-R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настави 1. разреда</a:t>
            </a:r>
            <a:r>
              <a:rPr lang="sr-Latn-R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sr-Cyrl-R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Теоријске основе васпитно - образовног рада</a:t>
            </a:r>
            <a:endParaRPr lang="sr-Latn-R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у 1. разреду</a:t>
            </a:r>
            <a:r>
              <a:rPr lang="sr-Latn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sr-Cyrl-R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sr-Cyrl-RS" dirty="0">
              <a:solidFill>
                <a:schemeClr val="bg1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algn="just"/>
            <a:r>
              <a:rPr lang="sr-Latn-RS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09.30 - 10.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15</a:t>
            </a:r>
            <a:r>
              <a:rPr lang="sr-Latn-RS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- </a:t>
            </a:r>
            <a:r>
              <a:rPr lang="bs-Cyrl-BA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Представљање иновираног Наставног плана и </a:t>
            </a:r>
            <a:endParaRPr lang="sr-Latn-RS" dirty="0">
              <a:solidFill>
                <a:schemeClr val="bg1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algn="just"/>
            <a:r>
              <a:rPr lang="bs-Cyrl-BA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                        програма за 1. разред</a:t>
            </a:r>
            <a:endParaRPr lang="sr-Latn-RS" dirty="0">
              <a:solidFill>
                <a:schemeClr val="bg1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algn="just"/>
            <a:r>
              <a:rPr lang="sr-Cyrl-RS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                        Исходи усмјерени на упознавање основних</a:t>
            </a:r>
            <a:endParaRPr lang="sr-Latn-RS" dirty="0">
              <a:solidFill>
                <a:schemeClr val="bg1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algn="just"/>
            <a:r>
              <a:rPr lang="sr-Latn-RS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                        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дигиталних знања и вјештина</a:t>
            </a:r>
            <a:r>
              <a:rPr lang="sr-Latn-RS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                      </a:t>
            </a:r>
          </a:p>
          <a:p>
            <a:r>
              <a:rPr lang="sr-Latn-RS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                        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Спорт у настави физичког  и здравственог</a:t>
            </a:r>
          </a:p>
          <a:p>
            <a:r>
              <a:rPr lang="sr-Cyrl-RS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                        васпитања и петнаестоминутно вјежбање</a:t>
            </a:r>
            <a:r>
              <a:rPr lang="sr-Latn-RS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endParaRPr lang="sr-Cyrl-RS" dirty="0">
              <a:solidFill>
                <a:schemeClr val="bg1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r>
              <a:rPr lang="sr-Cyrl-RS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                        </a:t>
            </a:r>
            <a:endParaRPr lang="sr-Latn-RS" dirty="0">
              <a:solidFill>
                <a:schemeClr val="bg1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algn="just"/>
            <a:r>
              <a:rPr lang="sr-Latn-RS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10.15 - 10.30 – 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Пауза</a:t>
            </a:r>
          </a:p>
          <a:p>
            <a:pPr algn="just"/>
            <a:endParaRPr lang="sr-Latn-RS" dirty="0">
              <a:solidFill>
                <a:schemeClr val="bg1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algn="just"/>
            <a:r>
              <a:rPr lang="sr-Latn-RS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10.30 - 11. 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30</a:t>
            </a:r>
            <a:r>
              <a:rPr lang="sr-Latn-RS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-</a:t>
            </a:r>
            <a:r>
              <a:rPr lang="sr-Latn-RS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Радионица: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Планирање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 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припремање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наставе</a:t>
            </a:r>
          </a:p>
          <a:p>
            <a:pPr algn="just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уз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ефикасну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примјену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савремених  модела</a:t>
            </a:r>
          </a:p>
          <a:p>
            <a:pPr algn="just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васпитно – образовног рада са ученицима</a:t>
            </a:r>
          </a:p>
          <a:p>
            <a:pPr algn="just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првог разреда тј.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шестогодишњацима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lvl="0" algn="just">
              <a:buNone/>
            </a:pPr>
            <a:r>
              <a:rPr lang="sr-Cyrl-RS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11.30 – 12.00 - </a:t>
            </a:r>
            <a:r>
              <a:rPr lang="sr-Cyrl-C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Осврт, питања учесника и евалуација обуке</a:t>
            </a:r>
          </a:p>
          <a:p>
            <a:pPr lvl="0" algn="just">
              <a:buNone/>
            </a:pPr>
            <a:r>
              <a:rPr lang="sr-Cyrl-C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Подјела сертификата</a:t>
            </a:r>
          </a:p>
          <a:p>
            <a:pPr lvl="0" algn="just">
              <a:buNone/>
            </a:pPr>
            <a:endParaRPr lang="sr-Cyrl-RS" dirty="0">
              <a:solidFill>
                <a:srgbClr val="0C0C0C"/>
              </a:solidFill>
              <a:latin typeface="Times New Roman"/>
              <a:cs typeface="Times New Roman"/>
            </a:endParaRPr>
          </a:p>
        </p:txBody>
      </p:sp>
      <p:pic>
        <p:nvPicPr>
          <p:cNvPr id="2" name="Slika 2" descr="Slika na kojoj se nalazi tekst, koverta&#10;&#10;Opis je automatski generisan">
            <a:extLst>
              <a:ext uri="{FF2B5EF4-FFF2-40B4-BE49-F238E27FC236}">
                <a16:creationId xmlns:a16="http://schemas.microsoft.com/office/drawing/2014/main" id="{E8ACB362-71EB-4E97-BEC9-12AF600273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070" y="2030264"/>
            <a:ext cx="2183441" cy="278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07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753991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Уређење учионичког простора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1038" y="1472541"/>
            <a:ext cx="8543925" cy="5058889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момента увођења шестогодишњака у редовну школу, играчке су се у школ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сматрале као непожељне и забрањен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е. </a:t>
            </a: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Сада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подразумијева да учионица буде опремљена са што разноврснијим играчкама. </a:t>
            </a:r>
            <a:endParaRPr lang="sr-Cyrl-R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Учионица првог разреда без ТВ апарата, ЦД</a:t>
            </a:r>
            <a:r>
              <a:rPr lang="sr-Cyrl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-а</a:t>
            </a:r>
            <a:r>
              <a:rPr lang="bs-Latn-BA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лаптопа </a:t>
            </a: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БИМ пројектора се може сматрати непотпуно опремљеном учионицом.</a:t>
            </a:r>
            <a:endParaRPr lang="sr-Cyrl-R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Зидови учионице треба да су украшени различитим цртежима, сликама, илустрацијама, радовима ученика, што све треба да допринесе угоднијем боравк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ученика у учионици.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акључ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</a:t>
            </a:r>
            <a:r>
              <a:rPr lang="sr-Cyrl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Учионица првог разреда треба да се разликује од „класичне“ школске учионице. Те разлике треба да се виде у врсти намјештаја, распореду намјештај</a:t>
            </a:r>
            <a:r>
              <a:rPr lang="sr-Cyrl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опремљен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шћу учионице и слично.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3859D3-2D18-4451-BD8A-51288C8E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4" y="2146812"/>
            <a:ext cx="4445755" cy="1546414"/>
          </a:xfrm>
          <a:solidFill>
            <a:schemeClr val="tx1"/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sr-Cyrl-BA" sz="2800" b="1" dirty="0">
                <a:latin typeface="Times New Roman"/>
                <a:cs typeface="Times New Roman"/>
              </a:rPr>
              <a:t> </a:t>
            </a:r>
            <a:r>
              <a:rPr lang="sr-Cyrl-BA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</a:t>
            </a:r>
            <a:r>
              <a:rPr lang="sr-Cyrl-BA" sz="2800" b="1" kern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sr-Cyrl-BA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план</a:t>
            </a:r>
            <a:r>
              <a:rPr lang="sr-Cyrl-BA" sz="2800" b="1" kern="1200" dirty="0">
                <a:solidFill>
                  <a:schemeClr val="bg1"/>
                </a:solidFill>
                <a:latin typeface="Times New Roman"/>
                <a:cs typeface="Times New Roman"/>
              </a:rPr>
              <a:t> и </a:t>
            </a:r>
            <a:r>
              <a:rPr lang="sr-Cyrl-BA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програм</a:t>
            </a:r>
            <a:r>
              <a:rPr lang="sr-Cyrl-BA" sz="2800" b="1" kern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br>
              <a:rPr lang="sr-Cyrl-BA" sz="2800" b="1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sr-Cyrl-BA" sz="2800" b="1" kern="1200" dirty="0">
                <a:solidFill>
                  <a:schemeClr val="bg1"/>
                </a:solidFill>
                <a:latin typeface="Times New Roman"/>
                <a:cs typeface="Times New Roman"/>
              </a:rPr>
              <a:t>за 1. разред </a:t>
            </a:r>
            <a:br>
              <a:rPr lang="sr-Cyrl-BA" sz="3000" b="1" kern="1200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endParaRPr lang="sr-Cyrl-BA" sz="3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4" name="Freeform: Shape 22">
            <a:extLst>
              <a:ext uri="{FF2B5EF4-FFF2-40B4-BE49-F238E27FC236}">
                <a16:creationId xmlns:a16="http://schemas.microsoft.com/office/drawing/2014/main" id="{F6EF57EF-D042-41D3-83E8-41A1FE6C1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495462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4">
            <a:extLst>
              <a:ext uri="{FF2B5EF4-FFF2-40B4-BE49-F238E27FC236}">
                <a16:creationId xmlns:a16="http://schemas.microsoft.com/office/drawing/2014/main" id="{D00A59BB-A268-4F3E-9D41-CA265AF1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996" y="2"/>
            <a:ext cx="5764004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6">
            <a:extLst>
              <a:ext uri="{FF2B5EF4-FFF2-40B4-BE49-F238E27FC236}">
                <a16:creationId xmlns:a16="http://schemas.microsoft.com/office/drawing/2014/main" id="{63794DCE-9D34-40DF-AB3F-06DA8ACCD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0469" y="5450104"/>
            <a:ext cx="4525531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R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Називи предметних подручја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незнатно промијењени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R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Фонд сати по предметном подручју </a:t>
            </a:r>
            <a:r>
              <a:rPr lang="sr-Cyrl-R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остао исти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5006452-918C-4282-A72C-C9692B669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4"/>
            <a:ext cx="5780560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0C1765C-D453-49F4-B68D-DADCA9CE9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35612"/>
              </p:ext>
            </p:extLst>
          </p:nvPr>
        </p:nvGraphicFramePr>
        <p:xfrm>
          <a:off x="4453246" y="545913"/>
          <a:ext cx="5296394" cy="4499317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904390">
                  <a:extLst>
                    <a:ext uri="{9D8B030D-6E8A-4147-A177-3AD203B41FA5}">
                      <a16:colId xmlns:a16="http://schemas.microsoft.com/office/drawing/2014/main" val="126656605"/>
                    </a:ext>
                  </a:extLst>
                </a:gridCol>
                <a:gridCol w="1808785">
                  <a:extLst>
                    <a:ext uri="{9D8B030D-6E8A-4147-A177-3AD203B41FA5}">
                      <a16:colId xmlns:a16="http://schemas.microsoft.com/office/drawing/2014/main" val="1411877603"/>
                    </a:ext>
                  </a:extLst>
                </a:gridCol>
                <a:gridCol w="1345559">
                  <a:extLst>
                    <a:ext uri="{9D8B030D-6E8A-4147-A177-3AD203B41FA5}">
                      <a16:colId xmlns:a16="http://schemas.microsoft.com/office/drawing/2014/main" val="3007425734"/>
                    </a:ext>
                  </a:extLst>
                </a:gridCol>
                <a:gridCol w="1237660">
                  <a:extLst>
                    <a:ext uri="{9D8B030D-6E8A-4147-A177-3AD203B41FA5}">
                      <a16:colId xmlns:a16="http://schemas.microsoft.com/office/drawing/2014/main" val="974414106"/>
                    </a:ext>
                  </a:extLst>
                </a:gridCol>
              </a:tblGrid>
              <a:tr h="1050876">
                <a:tc>
                  <a:txBody>
                    <a:bodyPr/>
                    <a:lstStyle/>
                    <a:p>
                      <a:r>
                        <a:rPr lang="bs-Cyrl-B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Редни број</a:t>
                      </a:r>
                    </a:p>
                  </a:txBody>
                  <a:tcPr marL="148311" marR="88987" marT="109522" marB="10952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Предметно подручје</a:t>
                      </a:r>
                    </a:p>
                  </a:txBody>
                  <a:tcPr marL="148311" marR="88987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Седмични број сати</a:t>
                      </a:r>
                    </a:p>
                  </a:txBody>
                  <a:tcPr marL="148311" marR="88987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Годишњи број сати</a:t>
                      </a:r>
                    </a:p>
                  </a:txBody>
                  <a:tcPr marL="148311" marR="88987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248386"/>
                  </a:ext>
                </a:extLst>
              </a:tr>
              <a:tr h="804175">
                <a:tc>
                  <a:txBody>
                    <a:bodyPr/>
                    <a:lstStyle/>
                    <a:p>
                      <a:pPr algn="ctr"/>
                      <a:r>
                        <a:rPr lang="bs-Cyrl-B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148311" marR="88987" marT="109522" marB="10952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Моја околина</a:t>
                      </a:r>
                    </a:p>
                  </a:txBody>
                  <a:tcPr marL="148311" marR="88987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48311" marR="88987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180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180</a:t>
                      </a:r>
                    </a:p>
                  </a:txBody>
                  <a:tcPr marL="148311" marR="88987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745660"/>
                  </a:ext>
                </a:extLst>
              </a:tr>
              <a:tr h="1488264">
                <a:tc>
                  <a:txBody>
                    <a:bodyPr/>
                    <a:lstStyle/>
                    <a:p>
                      <a:pPr algn="ctr"/>
                      <a:r>
                        <a:rPr lang="bs-Cyrl-B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148311" marR="88987" marT="109522" marB="109522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Говор, изражавање и стварање</a:t>
                      </a:r>
                    </a:p>
                  </a:txBody>
                  <a:tcPr marL="148311" marR="88987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48311" marR="88987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180</a:t>
                      </a:r>
                    </a:p>
                  </a:txBody>
                  <a:tcPr marL="148311" marR="88987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234107"/>
                  </a:ext>
                </a:extLst>
              </a:tr>
              <a:tr h="1156002">
                <a:tc>
                  <a:txBody>
                    <a:bodyPr/>
                    <a:lstStyle/>
                    <a:p>
                      <a:pPr algn="ctr"/>
                      <a:r>
                        <a:rPr lang="bs-Cyrl-B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148311" marR="88987" marT="109522" marB="10952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Спорт, ритмика и музика</a:t>
                      </a:r>
                    </a:p>
                  </a:txBody>
                  <a:tcPr marL="148311" marR="88987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48311" marR="88987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180</a:t>
                      </a:r>
                    </a:p>
                  </a:txBody>
                  <a:tcPr marL="148311" marR="88987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315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423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7454" y="0"/>
            <a:ext cx="5916069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16516" y="0"/>
            <a:ext cx="5687008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78C8872E-7E5F-439B-8B7D-7AEFAF7E8534}"/>
              </a:ext>
            </a:extLst>
          </p:cNvPr>
          <p:cNvSpPr txBox="1"/>
          <p:nvPr/>
        </p:nvSpPr>
        <p:spPr>
          <a:xfrm>
            <a:off x="4229100" y="224336"/>
            <a:ext cx="5534025" cy="60631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bs-Cyrl-BA" sz="2400" b="1" dirty="0">
                <a:solidFill>
                  <a:srgbClr val="0C0C0C"/>
                </a:solidFill>
                <a:latin typeface="Times New Roman"/>
              </a:rPr>
              <a:t>Исти ГЛОБАЛНИ ЦИЉ </a:t>
            </a:r>
            <a:r>
              <a:rPr lang="bs-Cyrl-BA" sz="2400" dirty="0">
                <a:solidFill>
                  <a:srgbClr val="0C0C0C"/>
                </a:solidFill>
                <a:latin typeface="Times New Roman"/>
              </a:rPr>
              <a:t>усмјерен је на:</a:t>
            </a:r>
          </a:p>
          <a:p>
            <a:pPr algn="just"/>
            <a:endParaRPr lang="bs-Cyrl-BA" sz="2400" dirty="0">
              <a:solidFill>
                <a:srgbClr val="0C0C0C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bs-Cyrl-BA" sz="2000" dirty="0">
                <a:solidFill>
                  <a:srgbClr val="0C0C0C"/>
                </a:solidFill>
                <a:latin typeface="Times New Roman"/>
              </a:rPr>
              <a:t>цјеловит развој свих потенцијала дјетeта до личног максимума; </a:t>
            </a:r>
          </a:p>
          <a:p>
            <a:pPr marL="342900" indent="-342900" algn="just">
              <a:buFont typeface="Arial"/>
              <a:buChar char="•"/>
            </a:pPr>
            <a:r>
              <a:rPr lang="bs-Cyrl-BA" sz="2000" dirty="0">
                <a:solidFill>
                  <a:srgbClr val="0C0C0C"/>
                </a:solidFill>
                <a:latin typeface="Times New Roman"/>
              </a:rPr>
              <a:t>уважавање индивидуалности и урођене склоности у сваком од аспеката развоја (интелектуалном, социјално-емоционалном и физичком развоју, развоју говора, изражавања, стварања и комуникацијских способности); </a:t>
            </a:r>
          </a:p>
          <a:p>
            <a:pPr marL="342900" indent="-342900" algn="just">
              <a:buFont typeface="Arial"/>
              <a:buChar char="•"/>
            </a:pPr>
            <a:r>
              <a:rPr lang="bs-Cyrl-BA" sz="2000" dirty="0">
                <a:solidFill>
                  <a:srgbClr val="0C0C0C"/>
                </a:solidFill>
                <a:latin typeface="Times New Roman"/>
              </a:rPr>
              <a:t>поштовање актуелног нивоа и темпа напредовања који је дијете већ достигло; </a:t>
            </a:r>
            <a:endParaRPr lang="bs-Cyrl-BA" sz="2000" dirty="0">
              <a:solidFill>
                <a:srgbClr val="0C0C0C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bs-Cyrl-BA" sz="2000" dirty="0">
                <a:solidFill>
                  <a:srgbClr val="0C0C0C"/>
                </a:solidFill>
                <a:latin typeface="Times New Roman"/>
              </a:rPr>
              <a:t>усавршавање свих домета ученика у зони ближег развоја, кроз непосредно искуство, игру и игролике активности, стваралаштво, учење, активно и интерактивно учешће и подршку, у пријатној социјално-емоционалној атмосфери.</a:t>
            </a:r>
          </a:p>
          <a:p>
            <a:pPr marL="342900" indent="-342900" algn="just"/>
            <a:endParaRPr lang="bs-Cyrl-BA" sz="2000" dirty="0">
              <a:solidFill>
                <a:srgbClr val="0C0C0C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Slika 10" descr="Slika na kojoj se nalazi tekst&#10;&#10;Opis je automatski generisan">
            <a:extLst>
              <a:ext uri="{FF2B5EF4-FFF2-40B4-BE49-F238E27FC236}">
                <a16:creationId xmlns:a16="http://schemas.microsoft.com/office/drawing/2014/main" id="{A0EFF68A-A103-4AD6-AB63-0EF12C65A3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175" y="1864398"/>
            <a:ext cx="2369029" cy="268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0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7454" y="0"/>
            <a:ext cx="5916069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16516" y="0"/>
            <a:ext cx="5687008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/>
              <a:buChar char="•"/>
            </a:pPr>
            <a:endParaRPr lang="sr-Cyrl-BA" sz="2000" b="1" dirty="0">
              <a:solidFill>
                <a:srgbClr val="0C0C0C"/>
              </a:solidFill>
              <a:latin typeface="Times New Roman"/>
              <a:ea typeface="+mn-lt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endParaRPr lang="sr-Cyrl-BA" sz="2000" b="1" dirty="0">
              <a:solidFill>
                <a:srgbClr val="0C0C0C"/>
              </a:solidFill>
              <a:latin typeface="Times New Roman"/>
              <a:ea typeface="+mn-lt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sr-Cyrl-BA" sz="2000" b="1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Ново социјално окружење и нове активности.</a:t>
            </a:r>
          </a:p>
          <a:p>
            <a:pPr marL="285750" indent="-285750" algn="just"/>
            <a:endParaRPr lang="bs-Cyrl-BA" sz="2000" dirty="0">
              <a:solidFill>
                <a:schemeClr val="bg1"/>
              </a:solidFill>
              <a:latin typeface="Times New Roman"/>
              <a:ea typeface="+mn-lt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sr-Cyrl-BA" sz="2000" b="1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Нови (друштвени) обрасци понашања</a:t>
            </a:r>
            <a:r>
              <a:rPr lang="sr-Cyrl-BA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међусобних односа и односа према средини.</a:t>
            </a:r>
          </a:p>
          <a:p>
            <a:pPr marL="285750" indent="-285750" algn="just"/>
            <a:endParaRPr lang="sr-Cyrl-BA" sz="2000" dirty="0">
              <a:solidFill>
                <a:srgbClr val="FF0000"/>
              </a:solidFill>
              <a:latin typeface="Times New Roman"/>
              <a:ea typeface="+mn-lt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bs-Cyrl-BA" sz="2000" b="1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Улазак у наредну фазу </a:t>
            </a:r>
            <a:r>
              <a:rPr lang="bs-Cyrl-BA" sz="2000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когнитивног (прелазак са предоперативног мишљења на конкретне операције), емоционалног и социјалног </a:t>
            </a:r>
            <a:r>
              <a:rPr lang="bs-Cyrl-BA" sz="2000" b="1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развоја (</a:t>
            </a:r>
            <a:r>
              <a:rPr lang="bs-Cyrl-BA" sz="2000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утицај школе, поред породице и вршњака). </a:t>
            </a:r>
          </a:p>
          <a:p>
            <a:pPr marL="285750" indent="-285750" algn="just"/>
            <a:endParaRPr lang="bs-Cyrl-BA" sz="2000" dirty="0">
              <a:solidFill>
                <a:srgbClr val="0C0C0C"/>
              </a:solidFill>
              <a:latin typeface="Times New Roman"/>
              <a:ea typeface="+mn-lt"/>
              <a:cs typeface="Times New Roman"/>
            </a:endParaRPr>
          </a:p>
          <a:p>
            <a:pPr algn="just"/>
            <a:r>
              <a:rPr lang="bs-Cyrl-BA" sz="2000" b="1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Методичка основа рада </a:t>
            </a:r>
            <a:r>
              <a:rPr lang="bs-Cyrl-BA" sz="2000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- спонтана и природна активност и интерактивност </a:t>
            </a:r>
            <a:r>
              <a:rPr lang="sr-Cyrl-BA" sz="2000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која омогућава ученику да упозна и истражи непосредно окружење и нову социјалну средину, упозна и усвоји </a:t>
            </a:r>
            <a:r>
              <a:rPr lang="bs-Cyrl-BA" sz="2000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технике учења, те да стекне нова знања, вјештине и способности.</a:t>
            </a:r>
          </a:p>
          <a:p>
            <a:pPr algn="just"/>
            <a:endParaRPr lang="bs-Cyrl-BA" dirty="0">
              <a:latin typeface="Times New Roman"/>
              <a:cs typeface="Times New Roman"/>
            </a:endParaRPr>
          </a:p>
          <a:p>
            <a:pPr algn="ctr"/>
            <a:endParaRPr lang="en-US" dirty="0"/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015EDAF7-96CA-4FC6-AF39-3E59622A9D95}"/>
              </a:ext>
            </a:extLst>
          </p:cNvPr>
          <p:cNvSpPr txBox="1"/>
          <p:nvPr/>
        </p:nvSpPr>
        <p:spPr>
          <a:xfrm>
            <a:off x="632063" y="685393"/>
            <a:ext cx="328271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Почетак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школовања</a:t>
            </a:r>
            <a:endParaRPr lang="sr-Cyrl-RS"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en-US" sz="2000" dirty="0">
              <a:solidFill>
                <a:srgbClr val="0C0C0C"/>
              </a:solidFill>
              <a:latin typeface="Times New Roman"/>
              <a:cs typeface="Times New Roman"/>
            </a:endParaRPr>
          </a:p>
        </p:txBody>
      </p:sp>
      <p:pic>
        <p:nvPicPr>
          <p:cNvPr id="27650" name="Picture 2" descr="Dobro došli u prvi razred | School posters, Dobro, P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66" y="1774210"/>
            <a:ext cx="3016209" cy="433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3957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7454" y="0"/>
            <a:ext cx="5916069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16516" y="0"/>
            <a:ext cx="5687008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sr-Cyrl-BA" sz="2400" b="1" dirty="0">
              <a:solidFill>
                <a:srgbClr val="0C0C0C"/>
              </a:solidFill>
              <a:latin typeface="Times New Roman"/>
              <a:ea typeface="+mn-lt"/>
              <a:cs typeface="Times New Roman"/>
            </a:endParaRPr>
          </a:p>
          <a:p>
            <a:pPr algn="just"/>
            <a:r>
              <a:rPr lang="sr-Cyrl-BA" sz="2400" dirty="0">
                <a:solidFill>
                  <a:srgbClr val="0C0C0C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sr-Cyrl-BA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Примјeном Наставног плана и програма за 1. разред  успјешно ће се</a:t>
            </a:r>
          </a:p>
          <a:p>
            <a:pPr algn="just"/>
            <a:r>
              <a:rPr lang="sr-Cyrl-BA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остварити предвиђени циљеви и исходи учења уколико се буду функционално организовале и реализовале усмјерене активности игре и учења у намјенски креираној радној средини и адекватној и подстицајној социјално-емоционалној атмосфери.</a:t>
            </a:r>
          </a:p>
          <a:p>
            <a:pPr algn="just"/>
            <a:endParaRPr lang="bs-Cyrl-BA" dirty="0">
              <a:latin typeface="Times New Roman"/>
              <a:cs typeface="Times New Roman"/>
            </a:endParaRPr>
          </a:p>
          <a:p>
            <a:pPr algn="ctr"/>
            <a:r>
              <a:rPr lang="sr-Cyrl-RS" dirty="0"/>
              <a:t> </a:t>
            </a:r>
            <a:endParaRPr lang="en-US" dirty="0"/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015EDAF7-96CA-4FC6-AF39-3E59622A9D95}"/>
              </a:ext>
            </a:extLst>
          </p:cNvPr>
          <p:cNvSpPr txBox="1"/>
          <p:nvPr/>
        </p:nvSpPr>
        <p:spPr>
          <a:xfrm>
            <a:off x="641711" y="697269"/>
            <a:ext cx="328902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Почетак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школовања</a:t>
            </a:r>
            <a:endParaRPr lang="sr-Cyrl-RS"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en-US" sz="2000" dirty="0">
              <a:solidFill>
                <a:srgbClr val="0C0C0C"/>
              </a:solidFill>
              <a:latin typeface="Times New Roman"/>
              <a:cs typeface="Times New Roman"/>
            </a:endParaRPr>
          </a:p>
        </p:txBody>
      </p:sp>
      <p:pic>
        <p:nvPicPr>
          <p:cNvPr id="27650" name="Picture 2" descr="Dobro došli u prvi razred | School posters, Dobro, P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698" y="1679207"/>
            <a:ext cx="3060511" cy="4514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3957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7454" y="0"/>
            <a:ext cx="5916069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16516" y="0"/>
            <a:ext cx="5687008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s-Cyrl-BA" sz="2000" dirty="0">
                <a:solidFill>
                  <a:schemeClr val="bg1"/>
                </a:solidFill>
                <a:latin typeface="Times New Roman"/>
              </a:rPr>
              <a:t>Посебни циљеви истакнути за свако предметно подручје и за сваку тему у оквиру предметног подручја.</a:t>
            </a:r>
            <a:endParaRPr lang="bs-Cyrl-BA" sz="2000" dirty="0">
              <a:solidFill>
                <a:srgbClr val="FF0000"/>
              </a:solidFill>
              <a:latin typeface="Times New Roman"/>
            </a:endParaRPr>
          </a:p>
          <a:p>
            <a:pPr algn="just"/>
            <a:endParaRPr lang="bs-Cyrl-BA" sz="2000" dirty="0">
              <a:solidFill>
                <a:schemeClr val="bg1"/>
              </a:solidFill>
              <a:latin typeface="Times New Roman"/>
            </a:endParaRPr>
          </a:p>
          <a:p>
            <a:pPr algn="just"/>
            <a:r>
              <a:rPr lang="bs-Cyrl-BA" sz="2000" dirty="0">
                <a:solidFill>
                  <a:schemeClr val="bg1"/>
                </a:solidFill>
                <a:latin typeface="Times New Roman"/>
              </a:rPr>
              <a:t>Дефинисани исходи учења за сваку од тема у оквиру предметног подручја темеље се на посебним циљевима за одређену тему.</a:t>
            </a:r>
          </a:p>
          <a:p>
            <a:pPr algn="just"/>
            <a:endParaRPr lang="bs-Cyrl-BA" sz="2000" dirty="0">
              <a:solidFill>
                <a:schemeClr val="bg1"/>
              </a:solidFill>
              <a:latin typeface="Times New Roman"/>
            </a:endParaRPr>
          </a:p>
          <a:p>
            <a:pPr marL="1588" lvl="1" indent="12700" algn="just"/>
            <a:r>
              <a:rPr lang="sr-Cyrl-RS" sz="2000" dirty="0">
                <a:solidFill>
                  <a:schemeClr val="bg1"/>
                </a:solidFill>
                <a:latin typeface="Times New Roman"/>
                <a:cs typeface="Times New Roman"/>
              </a:rPr>
              <a:t>Уз исходе учења предложени су садржаји програма чијом реализацијом ученици могу остварити исходе (могућ и други избор садржаја).</a:t>
            </a:r>
          </a:p>
          <a:p>
            <a:pPr marL="342900" lvl="1" indent="-342900" algn="just"/>
            <a:endParaRPr lang="sr-Cyrl-RS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r>
              <a:rPr lang="sr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Иновирани програм предметног подручја Моја околина, садржи 14 тема од којих се 10 односе на природу и друштво (оквирно 140 сати) и 4 теме које се односе на садржаје из математике (оквирно 40 сати). 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id="{F603D4BC-5922-446B-B6A0-EBCCB6A0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44" y="5487867"/>
            <a:ext cx="4263635" cy="954762"/>
          </a:xfrm>
        </p:spPr>
        <p:txBody>
          <a:bodyPr anchor="ctr">
            <a:normAutofit/>
          </a:bodyPr>
          <a:lstStyle/>
          <a:p>
            <a:pPr algn="ctr"/>
            <a:r>
              <a:rPr lang="bs-Cyrl-BA" sz="2400" dirty="0">
                <a:latin typeface="Times New Roman"/>
                <a:ea typeface="+mj-lt"/>
                <a:cs typeface="Times New Roman"/>
              </a:rPr>
              <a:t> </a:t>
            </a:r>
            <a:r>
              <a:rPr lang="sr-Latn-RS" sz="2400" dirty="0">
                <a:latin typeface="Times New Roman"/>
                <a:ea typeface="+mj-lt"/>
                <a:cs typeface="Times New Roman"/>
              </a:rPr>
              <a:t> </a:t>
            </a:r>
            <a:endParaRPr lang="sr-Latn-RS" sz="2400" dirty="0">
              <a:latin typeface="Times New Roman"/>
              <a:cs typeface="Times New Roman"/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447B6FE1-62F0-4D78-AC3E-3706BD7AABDB}"/>
              </a:ext>
            </a:extLst>
          </p:cNvPr>
          <p:cNvSpPr txBox="1"/>
          <p:nvPr/>
        </p:nvSpPr>
        <p:spPr>
          <a:xfrm>
            <a:off x="443551" y="564492"/>
            <a:ext cx="368906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 ПЛАН И ПРОГРАМ ЗА ПРЕДМЕТНО ПОДРУЧЈЕ:</a:t>
            </a:r>
            <a:endParaRPr lang="sr-Latn-R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81EBAF88-324C-4299-9020-86657ACE72E6}"/>
              </a:ext>
            </a:extLst>
          </p:cNvPr>
          <p:cNvSpPr txBox="1"/>
          <p:nvPr/>
        </p:nvSpPr>
        <p:spPr>
          <a:xfrm>
            <a:off x="373228" y="2414858"/>
            <a:ext cx="353718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МОЈА ОКОЛИНА</a:t>
            </a:r>
            <a:endParaRPr lang="sr-Latn-RS" sz="2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Slika 3" descr="Slika na kojoj se nalazi osoba, trava, otvoreni prostor, mladi&#10;&#10;Opis je automatski generisan">
            <a:extLst>
              <a:ext uri="{FF2B5EF4-FFF2-40B4-BE49-F238E27FC236}">
                <a16:creationId xmlns:a16="http://schemas.microsoft.com/office/drawing/2014/main" id="{D01D0289-437F-46AD-9F8C-BC588BCAD0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018" y="3408219"/>
            <a:ext cx="2836328" cy="227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77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7454" y="0"/>
            <a:ext cx="5916069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16516" y="0"/>
            <a:ext cx="5687008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3CACBC58-8BC7-466D-B500-927A6775BBF2}"/>
              </a:ext>
            </a:extLst>
          </p:cNvPr>
          <p:cNvSpPr txBox="1"/>
          <p:nvPr/>
        </p:nvSpPr>
        <p:spPr>
          <a:xfrm>
            <a:off x="235238" y="564492"/>
            <a:ext cx="369549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 ПЛАН  И ПРОГРАМ ЗА ПРЕДМЕТНО ПОДРУЧЈЕ:</a:t>
            </a:r>
            <a:endParaRPr lang="sr-Latn-R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50FDE03F-016D-486E-9D4A-AD6BE04B3792}"/>
              </a:ext>
            </a:extLst>
          </p:cNvPr>
          <p:cNvSpPr txBox="1"/>
          <p:nvPr/>
        </p:nvSpPr>
        <p:spPr>
          <a:xfrm>
            <a:off x="373228" y="2414858"/>
            <a:ext cx="353718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s-Cyrl-BA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МОЈА ОКОЛИНА</a:t>
            </a:r>
            <a:endParaRPr lang="sr-Latn-RS" sz="2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id="{F603D4BC-5922-446B-B6A0-EBCCB6A0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487867"/>
            <a:ext cx="4619501" cy="954762"/>
          </a:xfrm>
        </p:spPr>
        <p:txBody>
          <a:bodyPr anchor="ctr">
            <a:normAutofit/>
          </a:bodyPr>
          <a:lstStyle/>
          <a:p>
            <a:r>
              <a:rPr lang="bs-Cyrl-BA" sz="2000" b="1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(5 сати седмично, 180 сати годишње)</a:t>
            </a:r>
            <a:endParaRPr lang="sr-Latn-RS" sz="20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3" name="Slika 3" descr="Slika na kojoj se nalazi osoba, trava, otvoreni prostor, mladi&#10;&#10;Opis je automatski generisan">
            <a:extLst>
              <a:ext uri="{FF2B5EF4-FFF2-40B4-BE49-F238E27FC236}">
                <a16:creationId xmlns:a16="http://schemas.microsoft.com/office/drawing/2014/main" id="{7A76FC2B-268D-4388-8DF0-8171DA77BE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29" y="3289466"/>
            <a:ext cx="2842689" cy="2205076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334494" y="162535"/>
          <a:ext cx="5400692" cy="6529770"/>
        </p:xfrm>
        <a:graphic>
          <a:graphicData uri="http://schemas.openxmlformats.org/drawingml/2006/table">
            <a:tbl>
              <a:tblPr/>
              <a:tblGrid>
                <a:gridCol w="832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7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r-Cyrl-RS" sz="2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Редни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r-Cyrl-RS" sz="2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број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Теме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Оквирни број  сати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Школа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Породица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GB" sz="20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Ученик у саобраћају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1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Мјесто у којем живим и рад људи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Оријентација у времену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3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Нежива природа, појаве и материјали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Животињски и биљни свијет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Екологија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0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Човјек и здравље</a:t>
                      </a:r>
                      <a:endParaRPr lang="en-GB" sz="20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GB" sz="20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Пригодне теме</a:t>
                      </a:r>
                      <a:endParaRPr lang="en-GB" sz="20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GB" sz="20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8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Предмети и бића у простору и односи међу њима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3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Линија и област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7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Скупови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7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Природни бројеви до 10 и 0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75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УКУПНО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633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7454" y="0"/>
            <a:ext cx="5916069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16516" y="0"/>
            <a:ext cx="5687008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id="{F603D4BC-5922-446B-B6A0-EBCCB6A0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44" y="5487867"/>
            <a:ext cx="4263635" cy="954762"/>
          </a:xfrm>
        </p:spPr>
        <p:txBody>
          <a:bodyPr anchor="ctr">
            <a:normAutofit/>
          </a:bodyPr>
          <a:lstStyle/>
          <a:p>
            <a:pPr algn="ctr"/>
            <a:r>
              <a:rPr lang="bs-Cyrl-BA" sz="2400" dirty="0">
                <a:latin typeface="Times New Roman"/>
                <a:ea typeface="+mj-lt"/>
                <a:cs typeface="Times New Roman"/>
              </a:rPr>
              <a:t> </a:t>
            </a:r>
            <a:r>
              <a:rPr lang="sr-Latn-RS" sz="2400" dirty="0">
                <a:latin typeface="Times New Roman"/>
                <a:ea typeface="+mj-lt"/>
                <a:cs typeface="Times New Roman"/>
              </a:rPr>
              <a:t> </a:t>
            </a:r>
            <a:endParaRPr lang="sr-Latn-RS" sz="2400" dirty="0">
              <a:latin typeface="Times New Roman"/>
              <a:cs typeface="Times New Roman"/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C25CD787-94C1-4299-B8F8-745FCB9D0B83}"/>
              </a:ext>
            </a:extLst>
          </p:cNvPr>
          <p:cNvSpPr txBox="1"/>
          <p:nvPr/>
        </p:nvSpPr>
        <p:spPr>
          <a:xfrm>
            <a:off x="4310744" y="344385"/>
            <a:ext cx="5346910" cy="6309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bs-Cyrl-BA" sz="2400" dirty="0">
              <a:solidFill>
                <a:srgbClr val="FF0000"/>
              </a:solidFill>
              <a:latin typeface="Times New Roman"/>
            </a:endParaRPr>
          </a:p>
          <a:p>
            <a:pPr algn="just"/>
            <a:r>
              <a:rPr lang="sr-Cyrl-BA" sz="2400" dirty="0">
                <a:solidFill>
                  <a:schemeClr val="bg1"/>
                </a:solidFill>
                <a:latin typeface="Times New Roman"/>
                <a:cs typeface="Times New Roman"/>
              </a:rPr>
              <a:t>Дефинисани исходи учења, теме и садржаји програма у предметном подручју Моја околина имају за циљ да ученика оспособе за боравак и рад у школи и њеном окружењу, да га упознају са новим међусобним односима у колективу и правилима понашања. </a:t>
            </a:r>
          </a:p>
          <a:p>
            <a:pPr algn="just"/>
            <a:endParaRPr lang="sr-Cyrl-BA" sz="2400" dirty="0">
              <a:solidFill>
                <a:srgbClr val="0C0C0C"/>
              </a:solidFill>
              <a:latin typeface="Times New Roman"/>
              <a:cs typeface="Times New Roman"/>
            </a:endParaRPr>
          </a:p>
          <a:p>
            <a:pPr algn="just"/>
            <a:r>
              <a:rPr lang="sr-Cyrl-BA" sz="2400" dirty="0">
                <a:solidFill>
                  <a:schemeClr val="bg1"/>
                </a:solidFill>
                <a:latin typeface="Times New Roman"/>
                <a:cs typeface="Times New Roman"/>
              </a:rPr>
              <a:t>Садржаји програма везани за породицу, ученицима ће омогућити да разумију важне међусобне односе у породици, обавезе, потребе и одговорности неопходне за здрав и складан заједнички живот. </a:t>
            </a:r>
            <a:endParaRPr lang="bs-Cyrl-BA" sz="2000" dirty="0">
              <a:solidFill>
                <a:srgbClr val="0C0C0C"/>
              </a:solidFill>
              <a:latin typeface="Times New Roman"/>
              <a:cs typeface="Times New Roman"/>
            </a:endParaRPr>
          </a:p>
          <a:p>
            <a:pPr marL="342900" indent="-342900" algn="just"/>
            <a:endParaRPr lang="bs-Cyrl-BA" sz="2000" dirty="0">
              <a:solidFill>
                <a:srgbClr val="0C0C0C"/>
              </a:solidFill>
              <a:latin typeface="Times New Roman"/>
              <a:cs typeface="Times New Roman"/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447B6FE1-62F0-4D78-AC3E-3706BD7AABDB}"/>
              </a:ext>
            </a:extLst>
          </p:cNvPr>
          <p:cNvSpPr txBox="1"/>
          <p:nvPr/>
        </p:nvSpPr>
        <p:spPr>
          <a:xfrm>
            <a:off x="443551" y="564492"/>
            <a:ext cx="386719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 ПЛАН И ПРОГРАМ ЗА ПРЕДМЕТНО ПОДРУЧЈЕ:</a:t>
            </a:r>
            <a:endParaRPr lang="sr-Latn-R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81EBAF88-324C-4299-9020-86657ACE72E6}"/>
              </a:ext>
            </a:extLst>
          </p:cNvPr>
          <p:cNvSpPr txBox="1"/>
          <p:nvPr/>
        </p:nvSpPr>
        <p:spPr>
          <a:xfrm>
            <a:off x="373228" y="2414858"/>
            <a:ext cx="353718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МОЈА</a:t>
            </a:r>
            <a:r>
              <a:rPr lang="bs-Cyrl-BA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bs-Cyrl-BA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ОКОЛИНА</a:t>
            </a:r>
            <a:endParaRPr lang="sr-Latn-RS" sz="2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Slika 3" descr="Slika na kojoj se nalazi osoba, trava, otvoreni prostor, mladi&#10;&#10;Opis je automatski generisan">
            <a:extLst>
              <a:ext uri="{FF2B5EF4-FFF2-40B4-BE49-F238E27FC236}">
                <a16:creationId xmlns:a16="http://schemas.microsoft.com/office/drawing/2014/main" id="{D01D0289-437F-46AD-9F8C-BC588BCAD0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517" y="3471256"/>
            <a:ext cx="2955082" cy="22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77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7454" y="0"/>
            <a:ext cx="5916069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16516" y="0"/>
            <a:ext cx="5687008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sr-Cyrl-BA" sz="2400" dirty="0">
                <a:solidFill>
                  <a:srgbClr val="0C0C0C"/>
                </a:solidFill>
                <a:latin typeface="Times New Roman"/>
                <a:cs typeface="Times New Roman"/>
              </a:rPr>
              <a:t>Кроз изучавање живота и рада људи у мјесту живљења, ученик се оспособљава за активно учешће и живот у својој средини, развија самосталност, критичност и способност промишљања. </a:t>
            </a:r>
          </a:p>
          <a:p>
            <a:pPr algn="just"/>
            <a:r>
              <a:rPr lang="sr-Cyrl-BA" sz="2400" dirty="0">
                <a:solidFill>
                  <a:srgbClr val="0C0C0C"/>
                </a:solidFill>
                <a:latin typeface="Times New Roman"/>
                <a:cs typeface="Times New Roman"/>
              </a:rPr>
              <a:t>Интересовања ученика везана за биљке и животиње, неживу природу и појаве, омогућавају развој научног погледа на свијет. Изучавање ових садржаја отвориће један нови свијет у којем ће ученик развијати правилан однос према околини. </a:t>
            </a:r>
          </a:p>
          <a:p>
            <a:pPr algn="just"/>
            <a:endParaRPr lang="sr-Cyrl-BA" sz="2400" dirty="0">
              <a:solidFill>
                <a:srgbClr val="0C0C0C"/>
              </a:solidFill>
              <a:latin typeface="Times New Roman"/>
              <a:cs typeface="Times New Roman"/>
            </a:endParaRPr>
          </a:p>
          <a:p>
            <a:pPr algn="just"/>
            <a:r>
              <a:rPr lang="sr-Cyrl-BA" sz="2400" dirty="0">
                <a:solidFill>
                  <a:srgbClr val="0C0C0C"/>
                </a:solidFill>
                <a:latin typeface="Times New Roman"/>
                <a:cs typeface="Times New Roman"/>
              </a:rPr>
              <a:t>Овако изграђеним односом, ученике уводимо у процес планирања, препознавања, разликовања, упоређивања стварајући добре основе за активно учествовање  у савременом друштву.</a:t>
            </a:r>
            <a:r>
              <a:rPr lang="sr-Latn-RS" sz="2400" dirty="0">
                <a:solidFill>
                  <a:srgbClr val="0C0C0C"/>
                </a:solidFill>
                <a:latin typeface="Times New Roman"/>
                <a:cs typeface="Times New Roman"/>
              </a:rPr>
              <a:t> </a:t>
            </a:r>
            <a:endParaRPr lang="sr-Cyrl-RS" sz="2400" dirty="0">
              <a:solidFill>
                <a:srgbClr val="0C0C0C"/>
              </a:solidFill>
              <a:latin typeface="Times New Roman"/>
              <a:cs typeface="Times New Roman"/>
            </a:endParaRPr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id="{F603D4BC-5922-446B-B6A0-EBCCB6A0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44" y="5487867"/>
            <a:ext cx="4539074" cy="954762"/>
          </a:xfrm>
        </p:spPr>
        <p:txBody>
          <a:bodyPr anchor="ctr">
            <a:normAutofit/>
          </a:bodyPr>
          <a:lstStyle/>
          <a:p>
            <a:r>
              <a:rPr lang="bs-Cyrl-BA" sz="2400" dirty="0">
                <a:latin typeface="Times New Roman"/>
                <a:ea typeface="+mj-lt"/>
                <a:cs typeface="Times New Roman"/>
              </a:rPr>
              <a:t> </a:t>
            </a:r>
            <a:r>
              <a:rPr lang="sr-Latn-RS" sz="2400" dirty="0">
                <a:latin typeface="Times New Roman"/>
                <a:ea typeface="+mj-lt"/>
                <a:cs typeface="Times New Roman"/>
              </a:rPr>
              <a:t> </a:t>
            </a:r>
            <a:endParaRPr lang="sr-Latn-RS" sz="24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C25CD787-94C1-4299-B8F8-745FCB9D0B83}"/>
              </a:ext>
            </a:extLst>
          </p:cNvPr>
          <p:cNvSpPr txBox="1"/>
          <p:nvPr/>
        </p:nvSpPr>
        <p:spPr>
          <a:xfrm>
            <a:off x="4425619" y="0"/>
            <a:ext cx="503243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bs-Cyrl-BA" sz="2400" b="1" dirty="0">
              <a:solidFill>
                <a:srgbClr val="0C0C0C"/>
              </a:solidFill>
              <a:latin typeface="Times New Roman"/>
            </a:endParaRPr>
          </a:p>
          <a:p>
            <a:pPr marL="342900" indent="-342900" algn="just">
              <a:buFont typeface="Arial"/>
              <a:buChar char="•"/>
            </a:pPr>
            <a:endParaRPr lang="bs-Cyrl-BA" sz="2000" dirty="0">
              <a:solidFill>
                <a:srgbClr val="0C0C0C"/>
              </a:solidFill>
              <a:latin typeface="Times New Roman"/>
              <a:cs typeface="Times New Roman"/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447B6FE1-62F0-4D78-AC3E-3706BD7AABDB}"/>
              </a:ext>
            </a:extLst>
          </p:cNvPr>
          <p:cNvSpPr txBox="1"/>
          <p:nvPr/>
        </p:nvSpPr>
        <p:spPr>
          <a:xfrm>
            <a:off x="235238" y="564492"/>
            <a:ext cx="38855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>
                <a:latin typeface="Times New Roman"/>
                <a:cs typeface="Times New Roman"/>
              </a:rPr>
              <a:t>   </a:t>
            </a:r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 ПЛАН И ПРОГРАМ   ЗА ПРЕДМЕТНО ПОДРУЧЈЕ:</a:t>
            </a:r>
            <a:endParaRPr lang="sr-Latn-R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81EBAF88-324C-4299-9020-86657ACE72E6}"/>
              </a:ext>
            </a:extLst>
          </p:cNvPr>
          <p:cNvSpPr txBox="1"/>
          <p:nvPr/>
        </p:nvSpPr>
        <p:spPr>
          <a:xfrm>
            <a:off x="373228" y="2414858"/>
            <a:ext cx="353718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s-Cyrl-BA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МОЈА ОКОЛИНА</a:t>
            </a:r>
            <a:endParaRPr lang="sr-Latn-RS" sz="2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Slika 3" descr="Slika na kojoj se nalazi osoba, trava, otvoreni prostor, mladi&#10;&#10;Opis je automatski generisan">
            <a:extLst>
              <a:ext uri="{FF2B5EF4-FFF2-40B4-BE49-F238E27FC236}">
                <a16:creationId xmlns:a16="http://schemas.microsoft.com/office/drawing/2014/main" id="{D01D0289-437F-46AD-9F8C-BC588BCAD0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706" y="3518757"/>
            <a:ext cx="2891763" cy="216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77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7454" y="0"/>
            <a:ext cx="5916069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16516" y="0"/>
            <a:ext cx="5687008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Приручник са дидактичко-методичким препорукама за остваривање програма првог разреда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B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“... Које теме и садржаје ће наставник планирати и у које вријеме, остављено је на процјену самом наставнику који реализује наставу. 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B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репорука 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је </a:t>
            </a:r>
            <a:r>
              <a:rPr lang="sr-Cyrl-B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 се крене од теме </a:t>
            </a:r>
            <a:r>
              <a:rPr lang="sr-Cyrl-BA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Cyrl-B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јер је школа послије породице и евентуално вртића, нова социјална средина, заједница у коју дијете улази ...”</a:t>
            </a:r>
          </a:p>
          <a:p>
            <a:pPr algn="just"/>
            <a:r>
              <a:rPr lang="sr-Cyrl-BA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За </a:t>
            </a:r>
            <a:r>
              <a:rPr lang="sr-Cyrl-B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сваку тему предметног подручја Моја околина (али и за друга предметна подручја) у Приручнику наведена су упутства и смјернице како реализовати садржаје у циљу ефикаснијег остварења исхода учења.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id="{F603D4BC-5922-446B-B6A0-EBCCB6A0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44" y="5487867"/>
            <a:ext cx="4539074" cy="954762"/>
          </a:xfrm>
        </p:spPr>
        <p:txBody>
          <a:bodyPr anchor="ctr">
            <a:normAutofit/>
          </a:bodyPr>
          <a:lstStyle/>
          <a:p>
            <a:r>
              <a:rPr lang="bs-Cyrl-BA" sz="2400" dirty="0">
                <a:latin typeface="Times New Roman"/>
                <a:ea typeface="+mj-lt"/>
                <a:cs typeface="Times New Roman"/>
              </a:rPr>
              <a:t> </a:t>
            </a:r>
            <a:r>
              <a:rPr lang="sr-Latn-RS" sz="2400" dirty="0">
                <a:latin typeface="Times New Roman"/>
                <a:ea typeface="+mj-lt"/>
                <a:cs typeface="Times New Roman"/>
              </a:rPr>
              <a:t> </a:t>
            </a:r>
            <a:endParaRPr lang="sr-Latn-RS" sz="2400" dirty="0">
              <a:latin typeface="Times New Roman"/>
              <a:cs typeface="Times New Roman"/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35372F31-4AB5-4723-B6F2-3C676228D225}"/>
              </a:ext>
            </a:extLst>
          </p:cNvPr>
          <p:cNvSpPr txBox="1"/>
          <p:nvPr/>
        </p:nvSpPr>
        <p:spPr>
          <a:xfrm>
            <a:off x="235238" y="564492"/>
            <a:ext cx="38973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 ПЛАН И ПРОГРАМ ЗА ПРЕДМЕТНО ПОДРУЧЈЕ:</a:t>
            </a:r>
            <a:endParaRPr lang="sr-Latn-R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6A92CB3B-B4FD-4AE5-81A9-6BB0D2E8191D}"/>
              </a:ext>
            </a:extLst>
          </p:cNvPr>
          <p:cNvSpPr txBox="1"/>
          <p:nvPr/>
        </p:nvSpPr>
        <p:spPr>
          <a:xfrm>
            <a:off x="384316" y="1855299"/>
            <a:ext cx="353718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s-Cyrl-BA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МОЈА ОКОЛИНА</a:t>
            </a:r>
            <a:endParaRPr lang="sr-Latn-RS" sz="2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5" name="Slika 15" descr="Slika na kojoj se nalazi osoba, otvoreni prostor, priroda, crna tabla&#10;&#10;Opis je automatski generisan">
            <a:extLst>
              <a:ext uri="{FF2B5EF4-FFF2-40B4-BE49-F238E27FC236}">
                <a16:creationId xmlns:a16="http://schemas.microsoft.com/office/drawing/2014/main" id="{EC0AE5E6-567F-4752-8166-42973272DA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062" y="3170573"/>
            <a:ext cx="2716780" cy="288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242" y="836712"/>
            <a:ext cx="8122920" cy="5411688"/>
          </a:xfrm>
        </p:spPr>
        <p:txBody>
          <a:bodyPr/>
          <a:lstStyle/>
          <a:p>
            <a:pPr>
              <a:buNone/>
            </a:pPr>
            <a:endParaRPr lang="en-GB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4" name="Horizontal Scroll 3"/>
          <p:cNvSpPr/>
          <p:nvPr/>
        </p:nvSpPr>
        <p:spPr>
          <a:xfrm>
            <a:off x="194472" y="188640"/>
            <a:ext cx="9460167" cy="6364088"/>
          </a:xfrm>
          <a:prstGeom prst="horizontalScroll">
            <a:avLst>
              <a:gd name="adj" fmla="val 8121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Cyrl-R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Latn-B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6463" y="116632"/>
            <a:ext cx="8814979" cy="504056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br>
              <a:rPr lang="sr-Cyrl-RS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sr-Cyrl-RS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RS" sz="27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Реформски процеси у основном васпитању и образовању</a:t>
            </a:r>
            <a:br>
              <a:rPr lang="sr-Cyrl-RS" sz="24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sr-Cyrl-RS" sz="24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sr-Cyrl-RS" sz="24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6138333"/>
            <a:ext cx="412750" cy="508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7850" y="6309320"/>
            <a:ext cx="28929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Иновирани НПП за основну школу</a:t>
            </a:r>
            <a:endParaRPr lang="en-US" sz="11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60400" y="6646333"/>
            <a:ext cx="1300163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84515" y="908720"/>
            <a:ext cx="4836537" cy="2664296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Планиране и дефинисане мјере</a:t>
            </a:r>
          </a:p>
          <a:p>
            <a:pPr>
              <a:buFont typeface="Wingdings" pitchFamily="2" charset="2"/>
              <a:buChar char="q"/>
            </a:pPr>
            <a:r>
              <a:rPr lang="sr-Cyrl-R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Развијање и иновирање наставних планова и програма - исходи учења и цјеловит развој ученика.</a:t>
            </a:r>
          </a:p>
          <a:p>
            <a:pPr>
              <a:buFont typeface="Wingdings" pitchFamily="2" charset="2"/>
              <a:buChar char="q"/>
            </a:pPr>
            <a:r>
              <a:rPr lang="sr-Cyrl-R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Промјене у организацији наставе с циљем веће подршке развоју и учењу ученика.</a:t>
            </a:r>
          </a:p>
          <a:p>
            <a:pPr>
              <a:buFont typeface="Wingdings" pitchFamily="2" charset="2"/>
              <a:buChar char="q"/>
            </a:pPr>
            <a:r>
              <a:rPr lang="sr-Cyrl-R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Развијање компетенција ученика за живот у 21. вијеку.</a:t>
            </a:r>
          </a:p>
          <a:p>
            <a:pPr>
              <a:buFont typeface="Wingdings" pitchFamily="2" charset="2"/>
              <a:buChar char="q"/>
            </a:pPr>
            <a:r>
              <a:rPr lang="sr-Cyrl-R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Наставни планови и програми за ученике са сметњама у развоју.</a:t>
            </a:r>
          </a:p>
          <a:p>
            <a:pPr algn="ctr">
              <a:buFont typeface="Wingdings" pitchFamily="2" charset="2"/>
              <a:buChar char="q"/>
            </a:pP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87026" y="1316262"/>
            <a:ext cx="4212468" cy="20882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r-Cyrl-R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Наставни план за основну школу</a:t>
            </a:r>
          </a:p>
          <a:p>
            <a:pPr algn="ctr"/>
            <a:r>
              <a:rPr lang="sr-Cyrl-R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Наставни програми за прву тријаду</a:t>
            </a:r>
          </a:p>
          <a:p>
            <a:pPr algn="ctr"/>
            <a:r>
              <a:rPr lang="sr-Cyrl-R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Наставни програми за четврти и пети разред</a:t>
            </a:r>
            <a:endParaRPr lang="en-GB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4471" y="3573016"/>
            <a:ext cx="4446494" cy="28083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sr-Cyrl-B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sr-Cyrl-B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примјена савремених наставних модела који се темеље на подстицању: </a:t>
            </a:r>
            <a:r>
              <a:rPr lang="sr-Cyrl-BA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истраживачког, интерактивног, искуственог учења</a:t>
            </a:r>
            <a:r>
              <a:rPr lang="sr-Cyrl-B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... усмјеравање на развијање</a:t>
            </a:r>
            <a:r>
              <a:rPr lang="sr-Cyrl-BA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кључних животних вјештина </a:t>
            </a:r>
            <a:r>
              <a:rPr lang="sr-Cyrl-B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критичко мишљење, комуникацијске вјештине, управљање емоцијама, друштвену одговорност, изградњу односа ... развијање </a:t>
            </a:r>
            <a:r>
              <a:rPr lang="sr-Cyrl-BA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функционалних знања</a:t>
            </a:r>
            <a:r>
              <a:rPr lang="sr-Cyrl-B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sr-Cyrl-BA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интегрисана настава </a:t>
            </a:r>
            <a:r>
              <a:rPr lang="sr-Cyrl-B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тематски приступ изучавању...</a:t>
            </a:r>
          </a:p>
          <a:p>
            <a:pPr algn="just"/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84948" y="3501008"/>
            <a:ext cx="5070563" cy="3024336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Cyrl-RS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Развијање </a:t>
            </a:r>
            <a:r>
              <a:rPr lang="sr-Cyrl-R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наставних програма 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заснованих на </a:t>
            </a:r>
            <a:r>
              <a:rPr lang="sr-Cyrl-R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исходима учења и др.</a:t>
            </a:r>
            <a:endParaRPr lang="sr-Cyrl-R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sr-Cyrl-R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првој тријади - 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обавезно </a:t>
            </a:r>
            <a:r>
              <a:rPr lang="sr-Cyrl-R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петнаестоминутно  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вјежбање;</a:t>
            </a:r>
          </a:p>
          <a:p>
            <a:pPr algn="ctr"/>
            <a:r>
              <a:rPr lang="sr-Cyrl-R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стимулативно 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окружење; </a:t>
            </a:r>
            <a:r>
              <a:rPr lang="sr-Cyrl-R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 као организациона јединица 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др.</a:t>
            </a:r>
          </a:p>
          <a:p>
            <a:pPr algn="ctr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Развијање </a:t>
            </a:r>
            <a:r>
              <a:rPr lang="sr-Cyrl-R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факултативних програма 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циљем развијања и подржавања  интересовања ученика; организација </a:t>
            </a:r>
            <a:r>
              <a:rPr lang="sr-Cyrl-R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факултативне наставе 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ученике прве, друге и треће тријаде и др.</a:t>
            </a:r>
          </a:p>
          <a:p>
            <a:pPr algn="ctr"/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urved Left Arrow 19"/>
          <p:cNvSpPr/>
          <p:nvPr/>
        </p:nvSpPr>
        <p:spPr>
          <a:xfrm rot="16603647">
            <a:off x="5239990" y="382588"/>
            <a:ext cx="731520" cy="1317498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urved Right Arrow 20"/>
          <p:cNvSpPr/>
          <p:nvPr/>
        </p:nvSpPr>
        <p:spPr>
          <a:xfrm rot="5400000">
            <a:off x="4399999" y="2551563"/>
            <a:ext cx="594527" cy="1592400"/>
          </a:xfrm>
          <a:prstGeom prst="curvedRightArrow">
            <a:avLst>
              <a:gd name="adj1" fmla="val 45726"/>
              <a:gd name="adj2" fmla="val 86940"/>
              <a:gd name="adj3" fmla="val 4674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 rot="20453402">
            <a:off x="9003738" y="2789794"/>
            <a:ext cx="792480" cy="1410628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60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61520C-277F-4F46-B8E6-951EACB6F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44" y="5487867"/>
            <a:ext cx="4539074" cy="954762"/>
          </a:xfrm>
        </p:spPr>
        <p:txBody>
          <a:bodyPr anchor="ctr">
            <a:normAutofit fontScale="90000"/>
          </a:bodyPr>
          <a:lstStyle/>
          <a:p>
            <a:r>
              <a:rPr lang="bs-Cyrl-BA" sz="2400" dirty="0">
                <a:latin typeface="Times New Roman"/>
                <a:ea typeface="+mj-lt"/>
                <a:cs typeface="Times New Roman"/>
              </a:rPr>
              <a:t> </a:t>
            </a:r>
            <a:r>
              <a:rPr lang="sr-Latn-RS" sz="2400" dirty="0">
                <a:latin typeface="Times New Roman"/>
                <a:ea typeface="+mj-lt"/>
                <a:cs typeface="Times New Roman"/>
              </a:rPr>
              <a:t> </a:t>
            </a:r>
            <a:br>
              <a:rPr lang="sr-Cyrl-RS" sz="2400" dirty="0">
                <a:latin typeface="Times New Roman"/>
                <a:cs typeface="Times New Roman"/>
              </a:rPr>
            </a:br>
            <a:r>
              <a:rPr lang="bs-Cyrl-BA" sz="2200" b="1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(5 сати седмично, 180 сати годишње)</a:t>
            </a:r>
            <a:endParaRPr lang="sr-Latn-RS" sz="22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7454" y="0"/>
            <a:ext cx="5916069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16516" y="0"/>
            <a:ext cx="5687008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4A00ED8E-6FFA-49B1-9AE9-A6F93B1ED893}"/>
              </a:ext>
            </a:extLst>
          </p:cNvPr>
          <p:cNvSpPr txBox="1"/>
          <p:nvPr/>
        </p:nvSpPr>
        <p:spPr>
          <a:xfrm>
            <a:off x="423747" y="591788"/>
            <a:ext cx="374449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 ПЛАН И ПРОГРАМ ЗА ПРЕДМЕТНО ПОДРУЧЈЕ:</a:t>
            </a:r>
            <a:endParaRPr lang="sr-Latn-R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0C225A20-45FD-45A9-8BBA-A923118EC637}"/>
              </a:ext>
            </a:extLst>
          </p:cNvPr>
          <p:cNvSpPr txBox="1"/>
          <p:nvPr/>
        </p:nvSpPr>
        <p:spPr>
          <a:xfrm>
            <a:off x="373228" y="1480329"/>
            <a:ext cx="353718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ГОВОР, ИЗРАЖАВАЊЕ И СТВАРАЊЕ</a:t>
            </a:r>
            <a:endParaRPr lang="sr-Latn-RS" sz="2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Slika 10" descr="Slika na kojoj se nalazi osoba, zatvoreni prostor&#10;&#10;Opis je automatski generisan">
            <a:extLst>
              <a:ext uri="{FF2B5EF4-FFF2-40B4-BE49-F238E27FC236}">
                <a16:creationId xmlns:a16="http://schemas.microsoft.com/office/drawing/2014/main" id="{796F5CF1-6412-4F37-BDCB-D301A618FF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505" y="3123210"/>
            <a:ext cx="2868090" cy="234613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435523" y="154380"/>
          <a:ext cx="5278271" cy="6314657"/>
        </p:xfrm>
        <a:graphic>
          <a:graphicData uri="http://schemas.openxmlformats.org/drawingml/2006/table">
            <a:tbl>
              <a:tblPr/>
              <a:tblGrid>
                <a:gridCol w="820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3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1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Редни број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Теме (Садржаји програма)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Оквирни број сати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Култура изражавања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Ортоепија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Граматика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Правопис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Књижевност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Читање и писање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GB" sz="24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Позориште и филм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Цртање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Сликање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Вајање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Примијењена умјетност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945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УКУПНО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077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7454" y="0"/>
            <a:ext cx="5916069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16516" y="0"/>
            <a:ext cx="5687008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Наставни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план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 и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програм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за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предметно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подручје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Говор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, 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изражавање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и 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стварање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  <a:r>
              <a:rPr lang="sr-Cyrl-R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разрађен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је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по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наставним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темама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које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чине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sr-Cyrl-RS" sz="2400" dirty="0">
                <a:solidFill>
                  <a:schemeClr val="bg1"/>
                </a:solidFill>
                <a:latin typeface="Times New Roman"/>
                <a:cs typeface="Times New Roman"/>
              </a:rPr>
              <a:t>посебни циљеви, дефинисани исходи учења и програмски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садржаји</a:t>
            </a:r>
            <a:r>
              <a:rPr lang="sr-Cyrl-RS" sz="2400" dirty="0">
                <a:solidFill>
                  <a:schemeClr val="bg1"/>
                </a:solidFill>
                <a:latin typeface="Times New Roman"/>
                <a:cs typeface="Times New Roman"/>
              </a:rPr>
              <a:t>. </a:t>
            </a:r>
          </a:p>
          <a:p>
            <a:pPr algn="just"/>
            <a:endParaRPr lang="sr-Cyrl-RS"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r>
              <a:rPr lang="sr-Cyrl-B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Иновирани програм предметног подручја Говор, изражавање и стварање, садржи 11 тема од којих се њих 7 односе на садржаје српског језика (оквирно 130 сати), а 4 на садржаје из ликовне културе (оквирно 50 сати).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За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реализацију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сваког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наставног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садржаја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, 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наставник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ће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бирати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адекватне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методе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технике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и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облике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рада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као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и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наставна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средства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уређаје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и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помагала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endParaRPr lang="sr-Cyrl-RS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CE0C11D3-3E6A-412C-92C4-DCB0BFB729B2}"/>
              </a:ext>
            </a:extLst>
          </p:cNvPr>
          <p:cNvSpPr txBox="1"/>
          <p:nvPr/>
        </p:nvSpPr>
        <p:spPr>
          <a:xfrm>
            <a:off x="373228" y="1480329"/>
            <a:ext cx="353718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ГОВОР, ИЗРАЖАВАЊЕ И СТВАРАЊЕ</a:t>
            </a:r>
            <a:endParaRPr lang="sr-Latn-RS" sz="2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Slika 10" descr="Slika na kojoj se nalazi osoba, zatvoreni prostor&#10;&#10;Opis je automatski generisan">
            <a:extLst>
              <a:ext uri="{FF2B5EF4-FFF2-40B4-BE49-F238E27FC236}">
                <a16:creationId xmlns:a16="http://schemas.microsoft.com/office/drawing/2014/main" id="{3C84007F-C459-4F73-8981-BA553E7D68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69" y="3111335"/>
            <a:ext cx="2778889" cy="2348833"/>
          </a:xfrm>
          <a:prstGeom prst="rect">
            <a:avLst/>
          </a:prstGeom>
        </p:spPr>
      </p:pic>
      <p:sp>
        <p:nvSpPr>
          <p:cNvPr id="3" name="Okvir za tekst 2">
            <a:extLst>
              <a:ext uri="{FF2B5EF4-FFF2-40B4-BE49-F238E27FC236}">
                <a16:creationId xmlns:a16="http://schemas.microsoft.com/office/drawing/2014/main" id="{61644512-DCAB-4A0D-B28D-3555F73EB42D}"/>
              </a:ext>
            </a:extLst>
          </p:cNvPr>
          <p:cNvSpPr txBox="1"/>
          <p:nvPr/>
        </p:nvSpPr>
        <p:spPr>
          <a:xfrm>
            <a:off x="601168" y="591788"/>
            <a:ext cx="360269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 ПЛАН И ПРОГРАМ ЗА ПРЕДМЕТНО ПОДРУЧЈЕ:</a:t>
            </a:r>
            <a:endParaRPr lang="sr-Latn-R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7452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61520C-277F-4F46-B8E6-951EACB6F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44" y="5487867"/>
            <a:ext cx="4539074" cy="954762"/>
          </a:xfrm>
        </p:spPr>
        <p:txBody>
          <a:bodyPr anchor="ctr">
            <a:normAutofit/>
          </a:bodyPr>
          <a:lstStyle/>
          <a:p>
            <a:r>
              <a:rPr lang="bs-Cyrl-BA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+mj-lt"/>
                <a:cs typeface="Times New Roman"/>
              </a:rPr>
              <a:t> </a:t>
            </a:r>
            <a:r>
              <a:rPr lang="sr-Latn-R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+mj-lt"/>
                <a:cs typeface="Times New Roman"/>
              </a:rPr>
              <a:t> </a:t>
            </a:r>
            <a:endParaRPr lang="sr-Latn-RS" sz="24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7454" y="0"/>
            <a:ext cx="5916069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16516" y="0"/>
            <a:ext cx="5687008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sr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Предметно подручје </a:t>
            </a:r>
            <a:r>
              <a:rPr lang="sr-Cyrl-BA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Говор, изражавање и стварање </a:t>
            </a:r>
            <a:r>
              <a:rPr lang="sr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омогућава остваривање потребе ученика да у складу са индивидуалним могућностима и способостима савлада читање и писање како би се на вишем нивоу споразумијевао са околином, упознавао свијет око себе и сигурније се сналазио у њему.</a:t>
            </a:r>
          </a:p>
          <a:p>
            <a:pPr algn="just"/>
            <a:r>
              <a:rPr lang="sr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sr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Користећи штампана слова првог писма ученика, у складу са његовим индивидуалним могућностима и способостима, треба оспособити да самостално повезује слова и ријечи, ријечи и реченице, у складу са правописним нормама, тако да учећи читање развија и осјећај за језик.</a:t>
            </a:r>
          </a:p>
          <a:p>
            <a:pPr algn="just"/>
            <a:endParaRPr lang="sr-Cyrl-B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Предметно подручје </a:t>
            </a:r>
            <a:r>
              <a:rPr lang="sr-Cyrl-BA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Говор, изражавање и стварање</a:t>
            </a:r>
            <a:r>
              <a:rPr lang="sr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нуди и садржаје цртања, сликања, вајања и примијењене умјетности који омогућавају богаћење личности ученика, кроз исказивање емоција и маште, испољавање слободног стваралаштва, као и развијања естетских вриједности.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00E13202-34EC-4A20-9477-611C1D476617}"/>
              </a:ext>
            </a:extLst>
          </p:cNvPr>
          <p:cNvSpPr txBox="1"/>
          <p:nvPr/>
        </p:nvSpPr>
        <p:spPr>
          <a:xfrm>
            <a:off x="501369" y="482605"/>
            <a:ext cx="36431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 ПЛАН И ПРОГРАМ ЗА ПРЕДМЕТНО ПОДРУЧЈЕ:</a:t>
            </a:r>
            <a:endParaRPr lang="sr-Latn-R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3" name="Okvir za tekst 12">
            <a:extLst>
              <a:ext uri="{FF2B5EF4-FFF2-40B4-BE49-F238E27FC236}">
                <a16:creationId xmlns:a16="http://schemas.microsoft.com/office/drawing/2014/main" id="{F1500324-FFB2-4797-86BA-A9A2D359E87A}"/>
              </a:ext>
            </a:extLst>
          </p:cNvPr>
          <p:cNvSpPr txBox="1"/>
          <p:nvPr/>
        </p:nvSpPr>
        <p:spPr>
          <a:xfrm>
            <a:off x="373228" y="1480329"/>
            <a:ext cx="353718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ГОВОР, ИЗРАЖАВАЊЕ И СТВАРАЊЕ</a:t>
            </a:r>
            <a:endParaRPr lang="sr-Latn-RS" sz="2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5" name="Slika 10" descr="Slika na kojoj se nalazi osoba, zatvoreni prostor&#10;&#10;Opis je automatski generisan">
            <a:extLst>
              <a:ext uri="{FF2B5EF4-FFF2-40B4-BE49-F238E27FC236}">
                <a16:creationId xmlns:a16="http://schemas.microsoft.com/office/drawing/2014/main" id="{08DD5A1C-D8D1-486B-BFE3-469A1754F1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322" y="3253839"/>
            <a:ext cx="2824337" cy="235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25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61520C-277F-4F46-B8E6-951EACB6F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487867"/>
            <a:ext cx="4524499" cy="954762"/>
          </a:xfrm>
        </p:spPr>
        <p:txBody>
          <a:bodyPr anchor="ctr">
            <a:normAutofit fontScale="90000"/>
          </a:bodyPr>
          <a:lstStyle/>
          <a:p>
            <a:r>
              <a:rPr lang="bs-Cyrl-BA" sz="2400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 </a:t>
            </a:r>
            <a:r>
              <a:rPr lang="sr-Latn-RS" sz="2400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 </a:t>
            </a:r>
            <a:br>
              <a:rPr lang="sr-Cyrl-RS" sz="2400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bs-Cyrl-BA" sz="2200" b="1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(5 сати седмично, 180 сати годишње)</a:t>
            </a:r>
            <a:endParaRPr lang="sr-Latn-RS" sz="22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7454" y="0"/>
            <a:ext cx="5916069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16516" y="0"/>
            <a:ext cx="5687008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CE0C11D3-3E6A-412C-92C4-DCB0BFB729B2}"/>
              </a:ext>
            </a:extLst>
          </p:cNvPr>
          <p:cNvSpPr txBox="1"/>
          <p:nvPr/>
        </p:nvSpPr>
        <p:spPr>
          <a:xfrm>
            <a:off x="443317" y="1965312"/>
            <a:ext cx="353718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СПОРТ, РИТМИКА И МУЗИКА</a:t>
            </a:r>
          </a:p>
        </p:txBody>
      </p:sp>
      <p:pic>
        <p:nvPicPr>
          <p:cNvPr id="3" name="Slika 8" descr="Slika na kojoj se nalazi trava, osoba, dete, malo&#10;&#10;Opis je automatski generisan">
            <a:extLst>
              <a:ext uri="{FF2B5EF4-FFF2-40B4-BE49-F238E27FC236}">
                <a16:creationId xmlns:a16="http://schemas.microsoft.com/office/drawing/2014/main" id="{6954F297-26AC-47C8-BA89-5CE9AF18EB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880" y="3367184"/>
            <a:ext cx="2572170" cy="2160158"/>
          </a:xfrm>
          <a:prstGeom prst="rect">
            <a:avLst/>
          </a:prstGeom>
        </p:spPr>
      </p:pic>
      <p:sp>
        <p:nvSpPr>
          <p:cNvPr id="10" name="Okvir za tekst 9">
            <a:extLst>
              <a:ext uri="{FF2B5EF4-FFF2-40B4-BE49-F238E27FC236}">
                <a16:creationId xmlns:a16="http://schemas.microsoft.com/office/drawing/2014/main" id="{53D09345-A99D-426C-AA5C-C4E993DAF50A}"/>
              </a:ext>
            </a:extLst>
          </p:cNvPr>
          <p:cNvSpPr txBox="1"/>
          <p:nvPr/>
        </p:nvSpPr>
        <p:spPr>
          <a:xfrm>
            <a:off x="556813" y="605436"/>
            <a:ext cx="35282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 ПЛАН И ПРОГРАМ ЗА ПРЕДМЕТНО ПОДРУЧЈЕ:</a:t>
            </a:r>
            <a:endParaRPr lang="sr-Latn-R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239490" y="2"/>
          <a:ext cx="5666509" cy="6734258"/>
        </p:xfrm>
        <a:graphic>
          <a:graphicData uri="http://schemas.openxmlformats.org/drawingml/2006/table">
            <a:tbl>
              <a:tblPr/>
              <a:tblGrid>
                <a:gridCol w="809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0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2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Редни број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Теме (Садржаји програма)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Оквирни број сати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Праћење раста и развоја 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Природни облици кретања и превентивно корективно вјежбање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Елементарне игре и превентивно корективно вјежбање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1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Базичне спортске активности из гимнастике и превентивно корективно вјежбање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1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Базичне спортске активности из атлетике и превентивно корективно вјежбање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Игре на отвореном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Ритмика и плесови 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4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Музичко извођење: пјевање, свирање, говор, покрет 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Слушање музике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Музичко стваралаштво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bs-Cyrl-BA" sz="20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УКУПНО: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5148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61520C-277F-4F46-B8E6-951EACB6F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44" y="5487867"/>
            <a:ext cx="4539074" cy="954762"/>
          </a:xfrm>
        </p:spPr>
        <p:txBody>
          <a:bodyPr anchor="ctr">
            <a:normAutofit/>
          </a:bodyPr>
          <a:lstStyle/>
          <a:p>
            <a:r>
              <a:rPr lang="bs-Cyrl-BA" sz="2400" dirty="0">
                <a:latin typeface="Times New Roman"/>
                <a:ea typeface="+mj-lt"/>
                <a:cs typeface="Times New Roman"/>
              </a:rPr>
              <a:t> </a:t>
            </a:r>
            <a:r>
              <a:rPr lang="sr-Latn-RS" sz="2400" dirty="0">
                <a:latin typeface="Times New Roman"/>
                <a:ea typeface="+mj-lt"/>
                <a:cs typeface="Times New Roman"/>
              </a:rPr>
              <a:t> </a:t>
            </a:r>
            <a:endParaRPr lang="sr-Latn-RS" sz="2400" dirty="0">
              <a:latin typeface="Times New Roman"/>
              <a:cs typeface="Times New Roman"/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7454" y="0"/>
            <a:ext cx="5916069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16516" y="0"/>
            <a:ext cx="5687008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Предметно подручје </a:t>
            </a:r>
            <a:r>
              <a:rPr lang="sr-Cyrl-BA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Спорт, ритмика и музика</a:t>
            </a:r>
            <a:r>
              <a:rPr lang="sr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омогућава остваривање природне потребе дјетета за кретањем, игром као начином изражавања али и стварања, за социјализацијом и доказивањем својих физичких и умних домета. </a:t>
            </a:r>
          </a:p>
          <a:p>
            <a:pPr algn="just"/>
            <a:endParaRPr lang="sr-Cyrl-B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Неопходно је пружити прилику сваком ученику да испољи своју индивидуалност. </a:t>
            </a:r>
          </a:p>
          <a:p>
            <a:pPr algn="just"/>
            <a:endParaRPr lang="sr-Cyrl-B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Иновирани програм предметног подручја Спорт, ритмика и музика, садржи 10 тема од којих се њих 7 односе на садржаје физичког васпитања (оквирно 120 сати), а </a:t>
            </a:r>
            <a:r>
              <a:rPr lang="sr-Cyrl-BA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на </a:t>
            </a:r>
            <a:r>
              <a:rPr lang="sr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садржаје из музичке културе (оквирно 60 сати). </a:t>
            </a:r>
          </a:p>
          <a:p>
            <a:pPr algn="just"/>
            <a:r>
              <a:rPr lang="sr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sr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Уз добро и квалитетно осмишљене активности у области Спорта, ритмике и музике, код ученика се успјешно развија способност изражавања гласом или тијелом, инструментима и реквизитима, упознају се вриједна дјела музичке умјетности, развија тијело и дух. </a:t>
            </a:r>
          </a:p>
        </p:txBody>
      </p:sp>
      <p:pic>
        <p:nvPicPr>
          <p:cNvPr id="8" name="Slika 8" descr="Slika na kojoj se nalazi osoba, devojka, zatvoreni prostor, dete&#10;&#10;Opis je automatski generisan">
            <a:extLst>
              <a:ext uri="{FF2B5EF4-FFF2-40B4-BE49-F238E27FC236}">
                <a16:creationId xmlns:a16="http://schemas.microsoft.com/office/drawing/2014/main" id="{7FA8F79C-FEB1-499D-9736-0CE67310BE0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642" y="3397219"/>
            <a:ext cx="2931687" cy="2505294"/>
          </a:xfrm>
          <a:prstGeom prst="rect">
            <a:avLst/>
          </a:prstGeom>
        </p:spPr>
      </p:pic>
      <p:sp>
        <p:nvSpPr>
          <p:cNvPr id="10" name="Okvir za tekst 9">
            <a:extLst>
              <a:ext uri="{FF2B5EF4-FFF2-40B4-BE49-F238E27FC236}">
                <a16:creationId xmlns:a16="http://schemas.microsoft.com/office/drawing/2014/main" id="{5A05BA03-E464-403F-925A-F31D740518B8}"/>
              </a:ext>
            </a:extLst>
          </p:cNvPr>
          <p:cNvSpPr txBox="1"/>
          <p:nvPr/>
        </p:nvSpPr>
        <p:spPr>
          <a:xfrm>
            <a:off x="499009" y="569810"/>
            <a:ext cx="35029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 ПЛАН И ПРОГРАМ ЗА ПРЕДМЕТНО ПОДРУЧЈЕ</a:t>
            </a:r>
            <a:r>
              <a:rPr lang="bs-Cyrl-BA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:</a:t>
            </a:r>
            <a:endParaRPr lang="sr-Latn-RS" dirty="0">
              <a:solidFill>
                <a:schemeClr val="accent4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2" name="Okvir za tekst 11">
            <a:extLst>
              <a:ext uri="{FF2B5EF4-FFF2-40B4-BE49-F238E27FC236}">
                <a16:creationId xmlns:a16="http://schemas.microsoft.com/office/drawing/2014/main" id="{753A6FD5-415B-4BA0-B3DC-F6CDAB2EFA81}"/>
              </a:ext>
            </a:extLst>
          </p:cNvPr>
          <p:cNvSpPr txBox="1"/>
          <p:nvPr/>
        </p:nvSpPr>
        <p:spPr>
          <a:xfrm>
            <a:off x="395816" y="2107816"/>
            <a:ext cx="353718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СПОРТ, РИТМИКА И МУЗИКА</a:t>
            </a:r>
          </a:p>
        </p:txBody>
      </p:sp>
    </p:spTree>
    <p:extLst>
      <p:ext uri="{BB962C8B-B14F-4D97-AF65-F5344CB8AC3E}">
        <p14:creationId xmlns:p14="http://schemas.microsoft.com/office/powerpoint/2010/main" val="1574586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7454" y="0"/>
            <a:ext cx="5916069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16516" y="0"/>
            <a:ext cx="5687008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7D05CA-93D4-4F59-9428-1FE934941DDC}"/>
              </a:ext>
            </a:extLst>
          </p:cNvPr>
          <p:cNvSpPr txBox="1"/>
          <p:nvPr/>
        </p:nvSpPr>
        <p:spPr>
          <a:xfrm>
            <a:off x="4631377" y="1897040"/>
            <a:ext cx="4880758" cy="29027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Базичне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спортске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активности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из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гимнастике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и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превентивно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корективно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вјежбање</a:t>
            </a:r>
            <a:endParaRPr lang="sr-Cyrl-RS"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34290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Базичне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спортске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активности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из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атлетике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и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превентивно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корективно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вјежбање</a:t>
            </a:r>
            <a:endParaRPr lang="en-US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9E960F-54B8-4BA1-9B0A-EEA6D59E870F}"/>
              </a:ext>
            </a:extLst>
          </p:cNvPr>
          <p:cNvSpPr txBox="1"/>
          <p:nvPr/>
        </p:nvSpPr>
        <p:spPr>
          <a:xfrm>
            <a:off x="4563253" y="5651073"/>
            <a:ext cx="513756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Предвиђени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фонд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за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реализацију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активности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је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по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 25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сати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611DC0-5883-455F-A744-E835B64C2801}"/>
              </a:ext>
            </a:extLst>
          </p:cNvPr>
          <p:cNvSpPr txBox="1"/>
          <p:nvPr/>
        </p:nvSpPr>
        <p:spPr>
          <a:xfrm>
            <a:off x="4298868" y="427590"/>
            <a:ext cx="5237505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sr-Cyrl-R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теме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у 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оквиру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r-Cyrl-R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предметног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r-Cyrl-R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подручја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r-Cyrl-R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Спорт, ритмика и музика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algn="l"/>
            <a:endParaRPr lang="en-US" dirty="0">
              <a:cs typeface="Calibri"/>
            </a:endParaRPr>
          </a:p>
        </p:txBody>
      </p:sp>
      <p:pic>
        <p:nvPicPr>
          <p:cNvPr id="8" name="Slika 9" descr="Slika na kojoj se nalazi osoba, sport, klizanje&#10;&#10;Opis je automatski generisan">
            <a:extLst>
              <a:ext uri="{FF2B5EF4-FFF2-40B4-BE49-F238E27FC236}">
                <a16:creationId xmlns:a16="http://schemas.microsoft.com/office/drawing/2014/main" id="{9609663B-BED8-4E80-891D-89BCC4D94E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69" y="3358665"/>
            <a:ext cx="2885703" cy="2891261"/>
          </a:xfrm>
          <a:prstGeom prst="rect">
            <a:avLst/>
          </a:prstGeom>
        </p:spPr>
      </p:pic>
      <p:sp>
        <p:nvSpPr>
          <p:cNvPr id="10" name="Okvir za tekst 9">
            <a:extLst>
              <a:ext uri="{FF2B5EF4-FFF2-40B4-BE49-F238E27FC236}">
                <a16:creationId xmlns:a16="http://schemas.microsoft.com/office/drawing/2014/main" id="{756B33AE-7BEB-4506-A443-979AF9B7CE44}"/>
              </a:ext>
            </a:extLst>
          </p:cNvPr>
          <p:cNvSpPr txBox="1"/>
          <p:nvPr/>
        </p:nvSpPr>
        <p:spPr>
          <a:xfrm>
            <a:off x="578991" y="578140"/>
            <a:ext cx="36605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 ПЛАН И ПРОГРАМ ЗА ПРЕДМЕТНО ПОДРУЧЈЕ:</a:t>
            </a:r>
            <a:endParaRPr lang="sr-Latn-R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3044B6DE-4F04-4B8A-B7B4-9D6CE3B57CDA}"/>
              </a:ext>
            </a:extLst>
          </p:cNvPr>
          <p:cNvSpPr txBox="1"/>
          <p:nvPr/>
        </p:nvSpPr>
        <p:spPr>
          <a:xfrm>
            <a:off x="443317" y="2000938"/>
            <a:ext cx="353718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СПОРТ, РИТМИКА И МУЗИКА</a:t>
            </a:r>
          </a:p>
        </p:txBody>
      </p:sp>
    </p:spTree>
    <p:extLst>
      <p:ext uri="{BB962C8B-B14F-4D97-AF65-F5344CB8AC3E}">
        <p14:creationId xmlns:p14="http://schemas.microsoft.com/office/powerpoint/2010/main" val="583530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7454" y="0"/>
            <a:ext cx="5916069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8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16516" y="0"/>
            <a:ext cx="5687008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Гимнастика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је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вид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рационалне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моторне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(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кретне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)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активности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усмјерене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првенствено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на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тјелесни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развој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усавршавање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моторних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и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физичких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способности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. </a:t>
            </a:r>
            <a:endParaRPr lang="sr-Cyrl-RS" sz="2000" dirty="0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ea typeface="+mn-lt"/>
              <a:cs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C36CB2-2B32-4123-803E-D78FF25B86E1}"/>
              </a:ext>
            </a:extLst>
          </p:cNvPr>
          <p:cNvSpPr txBox="1"/>
          <p:nvPr/>
        </p:nvSpPr>
        <p:spPr>
          <a:xfrm>
            <a:off x="4953000" y="1399032"/>
            <a:ext cx="4470240" cy="44714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DF1206-02A3-4910-9011-9910255722A0}"/>
              </a:ext>
            </a:extLst>
          </p:cNvPr>
          <p:cNvSpPr txBox="1"/>
          <p:nvPr/>
        </p:nvSpPr>
        <p:spPr>
          <a:xfrm>
            <a:off x="3954661" y="3343275"/>
            <a:ext cx="22288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E0A32F-1F3F-4C90-B49B-A81EE6C1F66F}"/>
              </a:ext>
            </a:extLst>
          </p:cNvPr>
          <p:cNvSpPr txBox="1"/>
          <p:nvPr/>
        </p:nvSpPr>
        <p:spPr>
          <a:xfrm>
            <a:off x="1500794" y="1703357"/>
            <a:ext cx="22288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3FD641-2663-4056-A03D-D97CBF9167EB}"/>
              </a:ext>
            </a:extLst>
          </p:cNvPr>
          <p:cNvSpPr txBox="1"/>
          <p:nvPr/>
        </p:nvSpPr>
        <p:spPr>
          <a:xfrm>
            <a:off x="166255" y="308759"/>
            <a:ext cx="406136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/>
                <a:cs typeface="Calibri"/>
              </a:rPr>
              <a:t>Базичне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cs typeface="Calibri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/>
                <a:cs typeface="Calibri"/>
              </a:rPr>
              <a:t>спортске</a:t>
            </a:r>
            <a:r>
              <a:rPr lang="sr-Cyrl-RS" sz="2400" b="1" dirty="0">
                <a:solidFill>
                  <a:schemeClr val="bg1"/>
                </a:solidFill>
                <a:latin typeface="Times New Roman"/>
                <a:cs typeface="Calibri"/>
              </a:rPr>
              <a:t> а</a:t>
            </a:r>
            <a:r>
              <a:rPr lang="en-US" sz="2400" b="1" dirty="0" err="1">
                <a:solidFill>
                  <a:schemeClr val="bg1"/>
                </a:solidFill>
                <a:latin typeface="Times New Roman"/>
                <a:cs typeface="Calibri"/>
              </a:rPr>
              <a:t>ктивности</a:t>
            </a:r>
            <a:r>
              <a:rPr lang="sr-Cyrl-RS" sz="2400" b="1" dirty="0">
                <a:solidFill>
                  <a:schemeClr val="bg1"/>
                </a:solidFill>
                <a:latin typeface="Times New Roman"/>
                <a:cs typeface="Calibri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/>
                <a:cs typeface="Calibri"/>
              </a:rPr>
              <a:t>из</a:t>
            </a:r>
            <a:r>
              <a:rPr lang="sr-Cyrl-RS" sz="2400" b="1" dirty="0">
                <a:solidFill>
                  <a:schemeClr val="bg1"/>
                </a:solidFill>
                <a:latin typeface="Times New Roman"/>
                <a:cs typeface="Calibri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/>
                <a:cs typeface="Calibri"/>
              </a:rPr>
              <a:t>гимнастике</a:t>
            </a:r>
            <a:r>
              <a:rPr lang="sr-Cyrl-RS" sz="2400" b="1" dirty="0">
                <a:solidFill>
                  <a:schemeClr val="bg1"/>
                </a:solidFill>
                <a:latin typeface="Times New Roman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cs typeface="Calibri"/>
              </a:rPr>
              <a:t>и</a:t>
            </a:r>
            <a:r>
              <a:rPr lang="sr-Cyrl-RS" sz="2400" b="1" dirty="0">
                <a:solidFill>
                  <a:schemeClr val="bg1"/>
                </a:solidFill>
                <a:latin typeface="Times New Roman"/>
                <a:cs typeface="Calibri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/>
                <a:cs typeface="Calibri"/>
              </a:rPr>
              <a:t>превентивно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cs typeface="Calibri"/>
              </a:rPr>
              <a:t> </a:t>
            </a:r>
            <a:endParaRPr lang="sr-Cyrl-RS" sz="2400" b="1" dirty="0">
              <a:solidFill>
                <a:schemeClr val="bg1"/>
              </a:solidFill>
              <a:latin typeface="Times New Roman"/>
              <a:cs typeface="Calibri"/>
            </a:endParaRPr>
          </a:p>
          <a:p>
            <a:r>
              <a:rPr lang="en-US" sz="2400" b="1" dirty="0" err="1">
                <a:solidFill>
                  <a:schemeClr val="bg1"/>
                </a:solidFill>
                <a:latin typeface="Times New Roman"/>
                <a:cs typeface="Calibri"/>
              </a:rPr>
              <a:t>корективно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cs typeface="Calibri"/>
              </a:rPr>
              <a:t> </a:t>
            </a:r>
            <a:r>
              <a:rPr lang="en-US" sz="2400" b="1" dirty="0" err="1">
                <a:solidFill>
                  <a:schemeClr val="bg1"/>
                </a:solidFill>
                <a:latin typeface="Times New Roman"/>
                <a:cs typeface="Calibri"/>
              </a:rPr>
              <a:t>вјежбање</a:t>
            </a:r>
            <a:endParaRPr lang="en-US" sz="2400" b="1" dirty="0">
              <a:solidFill>
                <a:schemeClr val="bg1"/>
              </a:solidFill>
              <a:latin typeface="Times New Roman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06784E-D163-4F73-8B7C-D0C24825968B}"/>
              </a:ext>
            </a:extLst>
          </p:cNvPr>
          <p:cNvSpPr txBox="1"/>
          <p:nvPr/>
        </p:nvSpPr>
        <p:spPr>
          <a:xfrm>
            <a:off x="4435522" y="1"/>
            <a:ext cx="5256094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sr-Cyrl-RS" sz="2000" b="1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Посебни циљеви:</a:t>
            </a:r>
          </a:p>
          <a:p>
            <a:pPr algn="just"/>
            <a:endParaRPr lang="en-US" sz="20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Wingdings"/>
              <a:buChar char="q"/>
            </a:pP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оспособљавање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за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правилно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извођење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заданих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вјежби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на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тлу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и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справама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 </a:t>
            </a:r>
          </a:p>
          <a:p>
            <a:pPr marL="342900" indent="-342900" algn="just">
              <a:buFont typeface="Wingdings"/>
              <a:buChar char="q"/>
            </a:pPr>
            <a:r>
              <a:rPr lang="sr-Cyrl-R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развијање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апарата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за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кретање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а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посебно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 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мускулатуре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одговорне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за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правилно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држање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тијела</a:t>
            </a:r>
            <a:r>
              <a:rPr lang="sr-Cyrl-R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кроз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примјену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гимнастичких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елемената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.</a:t>
            </a:r>
          </a:p>
          <a:p>
            <a:pPr marL="342900" indent="-342900" algn="just"/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  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C405EA-9AD2-44CA-AA20-A176B3BB9950}"/>
              </a:ext>
            </a:extLst>
          </p:cNvPr>
          <p:cNvSpPr txBox="1"/>
          <p:nvPr/>
        </p:nvSpPr>
        <p:spPr>
          <a:xfrm>
            <a:off x="4125036" y="4549676"/>
            <a:ext cx="5780964" cy="2000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У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оквиру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ове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теме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ученик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ће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овладати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:</a:t>
            </a:r>
          </a:p>
          <a:p>
            <a:pPr marL="342900" indent="-342900" algn="just">
              <a:buFont typeface="Wingdings"/>
              <a:buChar char="q"/>
            </a:pP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основним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стројевим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радњама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Wingdings"/>
              <a:buChar char="q"/>
            </a:pP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превентивним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корективним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вјежбама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  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/>
              <a:buChar char="q"/>
            </a:pP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елементима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гимнастике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као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што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су</a:t>
            </a:r>
            <a:r>
              <a:rPr lang="sr-Cyrl-RS" sz="20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: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мост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 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поваљк</a:t>
            </a:r>
            <a:r>
              <a:rPr lang="sr-Cyrl-RS" sz="20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а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 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колут</a:t>
            </a:r>
            <a:r>
              <a:rPr lang="sr-Cyrl-RS" sz="20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(напријед – назад)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ваг</a:t>
            </a:r>
            <a:r>
              <a:rPr lang="sr-Cyrl-RS" sz="20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а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</a:t>
            </a:r>
            <a:r>
              <a:rPr lang="sr-Cyrl-RS" sz="20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елемент</a:t>
            </a:r>
            <a:r>
              <a:rPr lang="sr-Cyrl-RS" sz="20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и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равнотеже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на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шведској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клупи</a:t>
            </a:r>
            <a:r>
              <a:rPr lang="sr-Cyrl-RS" sz="20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и др.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Slika 10" descr="Slika na kojoj se nalazi pod, osoba, zatvoreni prostor, spoljni objekat&#10;&#10;Opis je automatski generisan">
            <a:extLst>
              <a:ext uri="{FF2B5EF4-FFF2-40B4-BE49-F238E27FC236}">
                <a16:creationId xmlns:a16="http://schemas.microsoft.com/office/drawing/2014/main" id="{D46D055F-4C44-43F2-9C62-1C13942127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390" y="2852382"/>
            <a:ext cx="3087584" cy="294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87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7454" y="0"/>
            <a:ext cx="5916069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16516" y="0"/>
            <a:ext cx="5687008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20B7A9-08C3-4A42-ABAF-FC777EE3F63B}"/>
              </a:ext>
            </a:extLst>
          </p:cNvPr>
          <p:cNvSpPr txBox="1"/>
          <p:nvPr/>
        </p:nvSpPr>
        <p:spPr>
          <a:xfrm>
            <a:off x="5590815" y="2093343"/>
            <a:ext cx="22288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269E70-EB2E-4C8F-A37B-33DA2A498D15}"/>
              </a:ext>
            </a:extLst>
          </p:cNvPr>
          <p:cNvSpPr txBox="1"/>
          <p:nvPr/>
        </p:nvSpPr>
        <p:spPr>
          <a:xfrm>
            <a:off x="4144488" y="0"/>
            <a:ext cx="5761512" cy="29238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Cyrl-RS" sz="2000" b="1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Посебни циљеви:</a:t>
            </a:r>
            <a:endParaRPr lang="en-US" sz="2000" b="1" dirty="0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pPr marL="342900" indent="-342900">
              <a:buFont typeface="Wingdings"/>
              <a:buChar char="§"/>
            </a:pPr>
            <a:endParaRPr lang="en-US" sz="2000" dirty="0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pPr marL="342900" indent="-342900">
              <a:buFont typeface="Wingdings"/>
              <a:buChar char="q"/>
            </a:pP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усавршавање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природних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облика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кретања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кроз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sr-Cyrl-R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атлетске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елементе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</a:t>
            </a:r>
          </a:p>
          <a:p>
            <a:pPr marL="342900" indent="-342900">
              <a:buFont typeface="Wingdings"/>
              <a:buChar char="q"/>
            </a:pP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развијање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моторичких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и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функционалних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способности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локомоторног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апарата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 а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посебно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мускулатуре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одговорне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за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правилно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држање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тијела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кроз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примјену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атлетских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елемената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.</a:t>
            </a:r>
            <a:endParaRPr lang="sr-Cyrl-RS" sz="2000" dirty="0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pPr marL="342900" indent="-342900"/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84B4B-3111-4308-9B46-D54218F36942}"/>
              </a:ext>
            </a:extLst>
          </p:cNvPr>
          <p:cNvSpPr txBox="1"/>
          <p:nvPr/>
        </p:nvSpPr>
        <p:spPr>
          <a:xfrm>
            <a:off x="4108520" y="3230089"/>
            <a:ext cx="5548099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У 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оквиру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ове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теме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ученик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ће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овладати</a:t>
            </a:r>
            <a:r>
              <a:rPr lang="sr-Cyrl-R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техником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:</a:t>
            </a:r>
          </a:p>
          <a:p>
            <a:pPr marL="285750" indent="-285750" algn="ctr">
              <a:buFont typeface="Wingdings"/>
              <a:buChar char="§"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marL="342900" indent="-342900" algn="ctr">
              <a:buFont typeface="Wingdings"/>
              <a:buChar char="q"/>
            </a:pP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одања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/>
              <a:buChar char="q"/>
            </a:pP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рчања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/>
              <a:buChar char="q"/>
            </a:pP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кокова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/>
              <a:buChar char="q"/>
            </a:pP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ацања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2400" dirty="0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Calibri"/>
            </a:endParaRPr>
          </a:p>
          <a:p>
            <a:pPr marL="342900" indent="-342900"/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Calibri"/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BB3C1A63-4AD7-41B7-A555-F8952364F18E}"/>
              </a:ext>
            </a:extLst>
          </p:cNvPr>
          <p:cNvSpPr txBox="1"/>
          <p:nvPr/>
        </p:nvSpPr>
        <p:spPr>
          <a:xfrm>
            <a:off x="213756" y="781534"/>
            <a:ext cx="386692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/>
                <a:cs typeface="Calibri"/>
              </a:rPr>
              <a:t>Базичне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cs typeface="Calibri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/>
                <a:cs typeface="Calibri"/>
              </a:rPr>
              <a:t>спортске</a:t>
            </a:r>
            <a:r>
              <a:rPr lang="sr-Cyrl-RS" sz="2400" b="1" dirty="0">
                <a:solidFill>
                  <a:schemeClr val="bg1"/>
                </a:solidFill>
                <a:latin typeface="Times New Roman"/>
                <a:cs typeface="Calibri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/>
                <a:cs typeface="Calibri"/>
              </a:rPr>
              <a:t>активности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cs typeface="Calibri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/>
                <a:cs typeface="Calibri"/>
              </a:rPr>
              <a:t>из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cs typeface="Calibri"/>
              </a:rPr>
              <a:t> </a:t>
            </a:r>
            <a:r>
              <a:rPr lang="sr-Cyrl-RS" sz="2400" b="1" dirty="0">
                <a:solidFill>
                  <a:schemeClr val="bg1"/>
                </a:solidFill>
                <a:latin typeface="Times New Roman"/>
                <a:cs typeface="Calibri"/>
              </a:rPr>
              <a:t>атлетике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cs typeface="Calibri"/>
              </a:rPr>
              <a:t> и </a:t>
            </a:r>
            <a:r>
              <a:rPr lang="en-US" sz="2400" b="1" dirty="0" err="1">
                <a:solidFill>
                  <a:schemeClr val="bg1"/>
                </a:solidFill>
                <a:latin typeface="Times New Roman"/>
                <a:cs typeface="Calibri"/>
              </a:rPr>
              <a:t>превентивно</a:t>
            </a:r>
            <a:endParaRPr lang="sr-Cyrl-RS" sz="2400" b="1" dirty="0">
              <a:solidFill>
                <a:schemeClr val="bg1"/>
              </a:solidFill>
              <a:latin typeface="Times New Roman"/>
              <a:cs typeface="Calibri"/>
            </a:endParaRPr>
          </a:p>
          <a:p>
            <a:r>
              <a:rPr lang="en-US" sz="2400" b="1" dirty="0" err="1">
                <a:solidFill>
                  <a:schemeClr val="bg1"/>
                </a:solidFill>
                <a:latin typeface="Times New Roman"/>
                <a:cs typeface="Calibri"/>
              </a:rPr>
              <a:t>корективно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cs typeface="Calibri"/>
              </a:rPr>
              <a:t> </a:t>
            </a:r>
            <a:r>
              <a:rPr lang="en-US" sz="2400" b="1" dirty="0" err="1">
                <a:solidFill>
                  <a:schemeClr val="bg1"/>
                </a:solidFill>
                <a:latin typeface="Times New Roman"/>
                <a:cs typeface="Calibri"/>
              </a:rPr>
              <a:t>вјежбање</a:t>
            </a:r>
            <a:endParaRPr lang="en-US" sz="2400" b="1" dirty="0">
              <a:solidFill>
                <a:schemeClr val="bg1"/>
              </a:solidFill>
              <a:latin typeface="Times New Roman"/>
              <a:cs typeface="Calibri"/>
            </a:endParaRPr>
          </a:p>
        </p:txBody>
      </p:sp>
      <p:pic>
        <p:nvPicPr>
          <p:cNvPr id="11" name="Slika 10" descr="Slika na kojoj se nalazi pod, osoba, zatvoreni prostor, spoljni objekat&#10;&#10;Opis je automatski generisan">
            <a:extLst>
              <a:ext uri="{FF2B5EF4-FFF2-40B4-BE49-F238E27FC236}">
                <a16:creationId xmlns:a16="http://schemas.microsoft.com/office/drawing/2014/main" id="{7071D080-B633-46CD-9CE9-8990BB02BE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907" y="2947918"/>
            <a:ext cx="3160310" cy="259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99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015385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9462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1425B6-7211-4DDD-B000-1F07A8A4CFFA}"/>
              </a:ext>
            </a:extLst>
          </p:cNvPr>
          <p:cNvSpPr txBox="1"/>
          <p:nvPr/>
        </p:nvSpPr>
        <p:spPr>
          <a:xfrm>
            <a:off x="5795153" y="2943869"/>
            <a:ext cx="2665856" cy="6187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/>
                <a:cs typeface="Times New Roman"/>
              </a:rPr>
              <a:t>15 МИНУТА</a:t>
            </a:r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718C78BD-A4FD-40E2-B726-52620E8C20FC}"/>
              </a:ext>
            </a:extLst>
          </p:cNvPr>
          <p:cNvSpPr txBox="1"/>
          <p:nvPr/>
        </p:nvSpPr>
        <p:spPr>
          <a:xfrm>
            <a:off x="1782613" y="2840966"/>
            <a:ext cx="222885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r-Latn-RS" sz="3600" b="1" dirty="0">
                <a:solidFill>
                  <a:srgbClr val="0C0C0C"/>
                </a:solidFill>
                <a:latin typeface="Times New Roman"/>
                <a:cs typeface="Times New Roman"/>
              </a:rPr>
              <a:t>ПАУЗА</a:t>
            </a:r>
          </a:p>
        </p:txBody>
      </p:sp>
    </p:spTree>
    <p:extLst>
      <p:ext uri="{BB962C8B-B14F-4D97-AF65-F5344CB8AC3E}">
        <p14:creationId xmlns:p14="http://schemas.microsoft.com/office/powerpoint/2010/main" val="7105662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7454" y="0"/>
            <a:ext cx="5916069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16516" y="0"/>
            <a:ext cx="5687008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5939D3A4-8BA1-43BB-B18D-E5BFD3C15696}"/>
              </a:ext>
            </a:extLst>
          </p:cNvPr>
          <p:cNvSpPr txBox="1"/>
          <p:nvPr/>
        </p:nvSpPr>
        <p:spPr>
          <a:xfrm>
            <a:off x="324659" y="393823"/>
            <a:ext cx="3245361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Cyrl-BA" sz="2400" b="1" dirty="0">
                <a:solidFill>
                  <a:schemeClr val="bg1"/>
                </a:solidFill>
                <a:latin typeface="Times New Roman"/>
              </a:rPr>
              <a:t>Исходи усмјерени на упознавање основних</a:t>
            </a:r>
          </a:p>
          <a:p>
            <a:r>
              <a:rPr lang="sr-Cyrl-BA" sz="2400" b="1" dirty="0">
                <a:solidFill>
                  <a:schemeClr val="bg1"/>
                </a:solidFill>
                <a:latin typeface="Times New Roman"/>
              </a:rPr>
              <a:t>дигиталних знања и  вјештина</a:t>
            </a:r>
            <a:r>
              <a:rPr lang="sr-Cyrl-BA" sz="2400" b="1" dirty="0">
                <a:solidFill>
                  <a:schemeClr val="bg1"/>
                </a:solidFill>
                <a:latin typeface="Times New Roman"/>
                <a:cs typeface="Times New Roman"/>
              </a:rPr>
              <a:t>​ </a:t>
            </a:r>
            <a:endParaRPr lang="sr-Cyrl-BA" sz="2400" b="1" dirty="0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endParaRPr lang="sr-Cyrl-BA" sz="3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sr-Cyrl-BA" sz="3000" dirty="0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r>
              <a:rPr lang="sr-Cyrl-BA" sz="3000" b="1" dirty="0">
                <a:solidFill>
                  <a:schemeClr val="bg1"/>
                </a:solidFill>
                <a:latin typeface="Times New Roman"/>
                <a:cs typeface="Times New Roman"/>
              </a:rPr>
              <a:t>     Моја околина</a:t>
            </a:r>
            <a:endParaRPr lang="sr-Cyrl-BA" sz="3000" b="1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2" name="Slika 6" descr="Slika na kojoj se nalazi osoba, zatvoreni prostor, mladi, momak&#10;&#10;Opis je automatski generisan">
            <a:extLst>
              <a:ext uri="{FF2B5EF4-FFF2-40B4-BE49-F238E27FC236}">
                <a16:creationId xmlns:a16="http://schemas.microsoft.com/office/drawing/2014/main" id="{B3186DD6-4C60-4C3C-BC75-9E23175E7E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128" y="3764478"/>
            <a:ext cx="2561514" cy="258882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037611" y="0"/>
          <a:ext cx="5868390" cy="6482814"/>
        </p:xfrm>
        <a:graphic>
          <a:graphicData uri="http://schemas.openxmlformats.org/drawingml/2006/table">
            <a:tbl>
              <a:tblPr/>
              <a:tblGrid>
                <a:gridCol w="3837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0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ИСХОДИ УЧЕЊА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125" marR="52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САДРЖАЈИ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125" marR="52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078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уочи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уређаје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који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електрични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или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дигитални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препознаје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уређаје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који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уз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помоћ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струје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могу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грију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хладе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</a:t>
                      </a:r>
                      <a:r>
                        <a:rPr lang="sr-Cyrl-BA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јетле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преносе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звук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слику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или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информацију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125" marR="52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Апарати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уређаји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кући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стану</a:t>
                      </a: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125" marR="52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400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наведе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играчке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могу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саме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покретати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кретати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опуштањем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увртањем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помоћу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опруге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играчке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батерије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или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струју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);</a:t>
                      </a: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објасни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начин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sr-Cyrl-BA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чувања и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безбједног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руковања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играчкама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125" marR="52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Моје играчке</a:t>
                      </a: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125" marR="52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122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</a:pPr>
                      <a:r>
                        <a:rPr lang="en-GB" sz="180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протумачи симболе договореног/познатог значења и спроведе поступак описан њима;</a:t>
                      </a:r>
                      <a:endParaRPr lang="en-GB" sz="18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125" marR="52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Медији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125" marR="52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421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наведе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правила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коришћења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дигиталних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уређаја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како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угрозило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здравље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125" marR="52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Позитиван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негативан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утицај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медија</a:t>
                      </a: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125" marR="52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539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уочи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дигиталне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уређаје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људи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употребаљавају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својим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занимањима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125" marR="52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Занимања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људи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мом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мјесту</a:t>
                      </a: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125" marR="52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62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228601"/>
            <a:ext cx="8543925" cy="775932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sr-Cyrl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Резултати истраживања актуелног стања </a:t>
            </a:r>
            <a:br>
              <a:rPr lang="sr-Cyrl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настави 1. разреда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1038" y="1214650"/>
            <a:ext cx="8543925" cy="5308979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Истраживања РПЗ-а на узорку 222 наставника разредне наставе (2016. године):</a:t>
            </a:r>
          </a:p>
          <a:p>
            <a:pPr algn="just"/>
            <a:r>
              <a:rPr lang="bs-Latn-BA" dirty="0">
                <a:latin typeface="Times New Roman" pitchFamily="18" charset="0"/>
                <a:cs typeface="Times New Roman" pitchFamily="18" charset="0"/>
              </a:rPr>
              <a:t>Сви наставници првог разреда врше планирање и редовно се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припремају за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наставу, иако је приступ планирању и припремању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различит. </a:t>
            </a:r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s-Latn-BA" dirty="0">
                <a:latin typeface="Times New Roman" pitchFamily="18" charset="0"/>
                <a:cs typeface="Times New Roman" pitchFamily="18" charset="0"/>
              </a:rPr>
              <a:t>Око 70% опсервираних наставника глобални план пише у облику пописа наставних </a:t>
            </a: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активности за св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три предметна подручја, унапријед, за цијелу  наставну годину.</a:t>
            </a:r>
            <a:endParaRPr lang="sr-Cyrl-R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s-Latn-BA" dirty="0">
                <a:latin typeface="Times New Roman" pitchFamily="18" charset="0"/>
                <a:cs typeface="Times New Roman" pitchFamily="18" charset="0"/>
              </a:rPr>
              <a:t>Око 30% наставника првог разреда</a:t>
            </a:r>
            <a:r>
              <a:rPr lang="sr-Cyrl-BA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 као глобални план</a:t>
            </a:r>
            <a:r>
              <a:rPr lang="sr-Cyrl-BA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 уписују</a:t>
            </a:r>
            <a:r>
              <a:rPr lang="sr-Cyrl-BA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 за сваки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мјесец</a:t>
            </a:r>
            <a:r>
              <a:rPr lang="sr-Cyrl-BA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 наставну тему са ор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јентационим бројем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сати за реализацију.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7454" y="0"/>
            <a:ext cx="5916069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16516" y="0"/>
            <a:ext cx="5687008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78C8872E-7E5F-439B-8B7D-7AEFAF7E8534}"/>
              </a:ext>
            </a:extLst>
          </p:cNvPr>
          <p:cNvSpPr txBox="1"/>
          <p:nvPr/>
        </p:nvSpPr>
        <p:spPr>
          <a:xfrm>
            <a:off x="4434337" y="396816"/>
            <a:ext cx="504411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bs-Cyrl-BA" sz="2000">
              <a:solidFill>
                <a:srgbClr val="0C0C0C"/>
              </a:solidFill>
              <a:latin typeface="Times New Roman"/>
              <a:cs typeface="Times New Roman"/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C2E6532C-3CDD-4AEC-8E4A-837315DA626B}"/>
              </a:ext>
            </a:extLst>
          </p:cNvPr>
          <p:cNvSpPr txBox="1"/>
          <p:nvPr/>
        </p:nvSpPr>
        <p:spPr>
          <a:xfrm>
            <a:off x="324659" y="393823"/>
            <a:ext cx="3351497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Cyrl-BA" sz="2400" b="1" dirty="0">
                <a:solidFill>
                  <a:schemeClr val="bg1"/>
                </a:solidFill>
                <a:latin typeface="Times New Roman"/>
              </a:rPr>
              <a:t>Исходи усмјерени на упознавање основних</a:t>
            </a:r>
          </a:p>
          <a:p>
            <a:r>
              <a:rPr lang="sr-Cyrl-BA" sz="2400" b="1" dirty="0">
                <a:solidFill>
                  <a:schemeClr val="bg1"/>
                </a:solidFill>
                <a:latin typeface="Times New Roman"/>
              </a:rPr>
              <a:t>дигиталних знања и  </a:t>
            </a:r>
          </a:p>
          <a:p>
            <a:r>
              <a:rPr lang="sr-Cyrl-BA" sz="2400" b="1" dirty="0">
                <a:solidFill>
                  <a:schemeClr val="bg1"/>
                </a:solidFill>
                <a:latin typeface="Times New Roman"/>
              </a:rPr>
              <a:t>вјештина</a:t>
            </a:r>
            <a:r>
              <a:rPr lang="sr-Cyrl-BA" sz="2400" b="1" dirty="0">
                <a:solidFill>
                  <a:schemeClr val="bg1"/>
                </a:solidFill>
                <a:latin typeface="Times New Roman"/>
                <a:cs typeface="Times New Roman"/>
              </a:rPr>
              <a:t>​ </a:t>
            </a:r>
            <a:endParaRPr lang="sr-Cyrl-BA" sz="2400" b="1" dirty="0">
              <a:solidFill>
                <a:schemeClr val="bg1"/>
              </a:solidFill>
              <a:cs typeface="Calibri"/>
            </a:endParaRPr>
          </a:p>
          <a:p>
            <a:endParaRPr lang="sr-Cyrl-BA" sz="3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sr-Cyrl-BA" sz="3000" dirty="0">
              <a:solidFill>
                <a:schemeClr val="bg1"/>
              </a:solidFill>
              <a:cs typeface="Calibri"/>
            </a:endParaRPr>
          </a:p>
          <a:p>
            <a:r>
              <a:rPr lang="sr-Cyrl-BA" sz="3000" b="1" dirty="0">
                <a:solidFill>
                  <a:schemeClr val="bg1"/>
                </a:solidFill>
                <a:latin typeface="Times New Roman"/>
                <a:cs typeface="Times New Roman"/>
              </a:rPr>
              <a:t>     Моја околина</a:t>
            </a:r>
            <a:endParaRPr lang="sr-Cyrl-BA" sz="3000" b="1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0" name="Slika 6" descr="Slika na kojoj se nalazi osoba, zatvoreni prostor, mladi, momak&#10;&#10;Opis je automatski generisan">
            <a:extLst>
              <a:ext uri="{FF2B5EF4-FFF2-40B4-BE49-F238E27FC236}">
                <a16:creationId xmlns:a16="http://schemas.microsoft.com/office/drawing/2014/main" id="{181F4044-C8B7-42DB-B2DB-64895C2EF6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021" y="3645726"/>
            <a:ext cx="2387003" cy="2479374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83231" y="177836"/>
          <a:ext cx="6022769" cy="6544682"/>
        </p:xfrm>
        <a:graphic>
          <a:graphicData uri="http://schemas.openxmlformats.org/drawingml/2006/table">
            <a:tbl>
              <a:tblPr/>
              <a:tblGrid>
                <a:gridCol w="337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0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ИСХОДИ УЧЕЊА</a:t>
                      </a:r>
                      <a:endParaRPr lang="en-GB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САДРЖАЈИ</a:t>
                      </a:r>
                      <a:endParaRPr lang="en-GB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977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именује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прибор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алат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материјал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поступак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израде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папирне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ПЕТ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амбалаже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en-GB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Рециклажа (израда предмета од папирне</a:t>
                      </a:r>
                      <a:br>
                        <a:rPr lang="en-GB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ПЕТ амбалаже)</a:t>
                      </a:r>
                      <a:endParaRPr lang="en-GB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837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Cyrl-BA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изради илустративни низ догађаја/искустава након реализоване посјете/излета по моделу корак по корак.</a:t>
                      </a:r>
                      <a:endParaRPr lang="en-GB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Посјете и излети: упознавање околине школе, посјета позоришту, биоскопу, парку, животињској фарми, културно-историјском споменику и слично</a:t>
                      </a:r>
                      <a:endParaRPr lang="en-GB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41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Разликује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дијелове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цјелину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en-GB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Правимо слагалицу</a:t>
                      </a:r>
                      <a:endParaRPr lang="en-GB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924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Times New Roman"/>
                        <a:buChar char="-"/>
                      </a:pPr>
                      <a:r>
                        <a:rPr lang="en-GB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анализира једноставан познати поступак/активност и разлаже кораке за њихово спровођење;</a:t>
                      </a:r>
                      <a:endParaRPr lang="en-GB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n-GB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издвоји елементе из скупа и упореди их по величини (нацрта скуп, нацрта елементе скупа, упоређује елементе по величини).</a:t>
                      </a:r>
                      <a:endParaRPr lang="en-GB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Придруживање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чланова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једног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скупа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члановима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другог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скупа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бројањем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10)</a:t>
                      </a:r>
                      <a:endParaRPr lang="en-GB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176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7454" y="0"/>
            <a:ext cx="5916069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16516" y="0"/>
            <a:ext cx="5687008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78C8872E-7E5F-439B-8B7D-7AEFAF7E8534}"/>
              </a:ext>
            </a:extLst>
          </p:cNvPr>
          <p:cNvSpPr txBox="1"/>
          <p:nvPr/>
        </p:nvSpPr>
        <p:spPr>
          <a:xfrm>
            <a:off x="4434337" y="396816"/>
            <a:ext cx="504411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bs-Cyrl-BA" sz="2000">
              <a:solidFill>
                <a:srgbClr val="0C0C0C"/>
              </a:solidFill>
              <a:latin typeface="Times New Roman"/>
              <a:cs typeface="Times New Roman"/>
            </a:endParaRP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A1958013-670E-4480-87D5-F1483F4FB70A}"/>
              </a:ext>
            </a:extLst>
          </p:cNvPr>
          <p:cNvSpPr txBox="1"/>
          <p:nvPr/>
        </p:nvSpPr>
        <p:spPr>
          <a:xfrm>
            <a:off x="324659" y="393823"/>
            <a:ext cx="341606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Cyrl-BA" sz="2400" b="1" dirty="0">
                <a:solidFill>
                  <a:schemeClr val="bg1"/>
                </a:solidFill>
                <a:latin typeface="Times New Roman"/>
              </a:rPr>
              <a:t>Исходи усмјерени на упознавање основних</a:t>
            </a:r>
          </a:p>
          <a:p>
            <a:r>
              <a:rPr lang="sr-Cyrl-BA" sz="2400" b="1" dirty="0">
                <a:solidFill>
                  <a:schemeClr val="bg1"/>
                </a:solidFill>
                <a:latin typeface="Times New Roman"/>
              </a:rPr>
              <a:t>дигиталних знања и вјештина</a:t>
            </a:r>
            <a:r>
              <a:rPr lang="sr-Cyrl-BA" sz="2400" b="1" dirty="0">
                <a:solidFill>
                  <a:schemeClr val="bg1"/>
                </a:solidFill>
                <a:latin typeface="Times New Roman"/>
                <a:cs typeface="Times New Roman"/>
              </a:rPr>
              <a:t>​ </a:t>
            </a:r>
            <a:endParaRPr lang="sr-Cyrl-BA" sz="2400" b="1" dirty="0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endParaRPr lang="sr-Cyrl-BA" sz="3000" dirty="0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pPr algn="ctr"/>
            <a:r>
              <a:rPr lang="sr-Cyrl-BA" sz="3000" b="1">
                <a:solidFill>
                  <a:schemeClr val="bg1"/>
                </a:solidFill>
                <a:latin typeface="Times New Roman"/>
                <a:cs typeface="Times New Roman"/>
              </a:rPr>
              <a:t>Говор, изражавање </a:t>
            </a:r>
            <a:r>
              <a:rPr lang="sr-Cyrl-BA" sz="3000" b="1" dirty="0">
                <a:solidFill>
                  <a:schemeClr val="bg1"/>
                </a:solidFill>
                <a:latin typeface="Times New Roman"/>
                <a:cs typeface="Times New Roman"/>
              </a:rPr>
              <a:t>и стварање</a:t>
            </a:r>
            <a:endParaRPr lang="sr-Cyrl-BA" sz="3000" b="1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0" name="Slika 10" descr="Slika na kojoj se nalazi trava, dete, igračka, malo&#10;&#10;Opis je automatski generisan">
            <a:extLst>
              <a:ext uri="{FF2B5EF4-FFF2-40B4-BE49-F238E27FC236}">
                <a16:creationId xmlns:a16="http://schemas.microsoft.com/office/drawing/2014/main" id="{537BE097-7FE0-4B3C-91BB-97092E1236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122" y="4097697"/>
            <a:ext cx="2991097" cy="227935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63242" y="201879"/>
          <a:ext cx="5491594" cy="6353299"/>
        </p:xfrm>
        <a:graphic>
          <a:graphicData uri="http://schemas.openxmlformats.org/drawingml/2006/table">
            <a:tbl>
              <a:tblPr/>
              <a:tblGrid>
                <a:gridCol w="2092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9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9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ИСХОДИ УЧЕЊА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САДРЖАЈИ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33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Char char="-"/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препознаје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разликује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појмове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прибор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материјал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поступак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израде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en-GB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Упознавање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експериментисање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различитим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ликовним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материјалима</a:t>
                      </a:r>
                      <a:r>
                        <a:rPr lang="sr-Cyrl-R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sr-Cyrl-RS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цртање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оловке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оловке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боји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фломастери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креда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боји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угљени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штапићи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...)</a:t>
                      </a:r>
                      <a:r>
                        <a:rPr lang="sr-Cyrl-R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sr-Cyrl-RS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сликање</a:t>
                      </a:r>
                      <a:r>
                        <a:rPr lang="sr-Cyrl-R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(воиштане боје, папир, сунђер, кликери,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четкица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водене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кромпир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сламке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лишће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...)</a:t>
                      </a:r>
                      <a:r>
                        <a:rPr lang="sr-Cyrl-R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 вајање (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кинетички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пијесак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тијесто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глина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глинамол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пластелин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материјали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обликовање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кутије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вуница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вата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платно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…)</a:t>
                      </a:r>
                      <a:r>
                        <a:rPr lang="sr-Cyrl-R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примијењена умјетност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новине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картон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целофан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спужва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платно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пертле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разне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хартије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зрневље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тјестенина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кутије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филц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салвете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плодови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јесени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блазнице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чачкалице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стари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различите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намјене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...)</a:t>
                      </a:r>
                      <a:endParaRPr lang="en-GB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9622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E7CB119-293C-4CD9-961B-1D42CDA4D19E}"/>
              </a:ext>
            </a:extLst>
          </p:cNvPr>
          <p:cNvSpPr txBox="1"/>
          <p:nvPr/>
        </p:nvSpPr>
        <p:spPr>
          <a:xfrm>
            <a:off x="5474524" y="3408218"/>
            <a:ext cx="4265221" cy="140129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Спорт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у 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настави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физичког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endParaRPr lang="sr-Latn-RS" sz="24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 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здравственог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васпитања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lang="sr-Cyrl-R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петнаестоминутно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вјежбање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+mj-ea"/>
                <a:cs typeface="Times New Roman"/>
              </a:rPr>
              <a:t> </a:t>
            </a:r>
            <a:endParaRPr lang="sr-Latn-RS" sz="24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/>
              <a:ea typeface="+mj-ea"/>
              <a:cs typeface="Calibri" panose="020F0502020204030204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584029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Slika 3" descr="Slika na kojoj se nalazi pod, zemlja&#10;&#10;Opis je automatski generisan">
            <a:extLst>
              <a:ext uri="{FF2B5EF4-FFF2-40B4-BE49-F238E27FC236}">
                <a16:creationId xmlns:a16="http://schemas.microsoft.com/office/drawing/2014/main" id="{6C9A9D41-AD5C-478A-A78D-04B8A08535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2802" r="334"/>
          <a:stretch/>
        </p:blipFill>
        <p:spPr>
          <a:xfrm>
            <a:off x="0" y="10"/>
            <a:ext cx="57106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7B789E-11C9-4EBD-A152-02241FE07804}"/>
              </a:ext>
            </a:extLst>
          </p:cNvPr>
          <p:cNvSpPr txBox="1"/>
          <p:nvPr/>
        </p:nvSpPr>
        <p:spPr>
          <a:xfrm>
            <a:off x="1144770" y="3872800"/>
            <a:ext cx="7610853" cy="40416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20651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5" descr="Slika na kojoj se nalazi tekst, osoba, zatvoreni prostor, sto&#10;&#10;Opis je automatski generisan">
            <a:extLst>
              <a:ext uri="{FF2B5EF4-FFF2-40B4-BE49-F238E27FC236}">
                <a16:creationId xmlns:a16="http://schemas.microsoft.com/office/drawing/2014/main" id="{6329362B-909A-47B7-B468-BD44E69251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660" t="6482" r="18733"/>
          <a:stretch/>
        </p:blipFill>
        <p:spPr>
          <a:xfrm>
            <a:off x="2862834" y="10"/>
            <a:ext cx="7043166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927238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BBEE0482-B85B-4577-B182-BA0CEE5BA338}"/>
              </a:ext>
            </a:extLst>
          </p:cNvPr>
          <p:cNvSpPr txBox="1"/>
          <p:nvPr/>
        </p:nvSpPr>
        <p:spPr>
          <a:xfrm>
            <a:off x="1089256" y="0"/>
            <a:ext cx="3268980" cy="4393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Типичан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дан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у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школи</a:t>
            </a:r>
            <a:endParaRPr lang="en-US" sz="2000" dirty="0">
              <a:solidFill>
                <a:schemeClr val="tx1"/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0836" y="4546920"/>
            <a:ext cx="3231833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97F9A90E-7C0C-442A-8174-5BFD454F856B}"/>
              </a:ext>
            </a:extLst>
          </p:cNvPr>
          <p:cNvSpPr txBox="1"/>
          <p:nvPr/>
        </p:nvSpPr>
        <p:spPr>
          <a:xfrm>
            <a:off x="1" y="570015"/>
            <a:ext cx="6080166" cy="62478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bs-Cyrl-BA" sz="2000" dirty="0">
                <a:solidFill>
                  <a:schemeClr val="tx1"/>
                </a:solidFill>
                <a:latin typeface="Times New Roman"/>
              </a:rPr>
              <a:t>Ево једног типичног дана у нашој школи испричаног ријечима дјетета другог разреда: „Кад се дође у школу, прво морамо мирно стајати у реду, а затим сједнемо на своје мјесто у учионици. Дежурни ученик мора да записује ко није на свом мјесту. Одмор служи да се припреме ствари за сљедећи час и нема устајања, а ходање по разреду без дозволе је забрањено. Учитељица увијек ружи дјецу која устају на одмору и трче по учионици. </a:t>
            </a:r>
          </a:p>
          <a:p>
            <a:pPr algn="just"/>
            <a:r>
              <a:rPr lang="bs-Cyrl-BA" sz="2000" dirty="0">
                <a:latin typeface="Times New Roman"/>
              </a:rPr>
              <a:t>На великом одмору трчање је дозвољено, али једино тада могу да поједем ужину па најчешће сједим и једем. А кад је ружно вријеме често и не излазимо на велики одмор, да се не упрљамо и не прехладимо. </a:t>
            </a:r>
          </a:p>
          <a:p>
            <a:pPr algn="just"/>
            <a:r>
              <a:rPr lang="bs-Cyrl-BA" sz="2000" dirty="0">
                <a:latin typeface="Times New Roman"/>
              </a:rPr>
              <a:t>Понекад, ако много дјеце трчи или излази из учионице, сви добијемо казну да не идемо напоље на велики одмор или да не идемо на физичко, а умјесто физичког некад имамо математику. Ја у школи некад осјетим неке чудне иглице у рукама и ногама, никако не могу да се намјестим и сваки положај ми некако смета.“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76417" y="1787858"/>
            <a:ext cx="1042348" cy="13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909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" y="0"/>
            <a:ext cx="99057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Slika 8" descr="Slika na kojoj se nalazi osoba, zemlja, klizanje, sport&#10;&#10;Opis je automatski generisan">
            <a:extLst>
              <a:ext uri="{FF2B5EF4-FFF2-40B4-BE49-F238E27FC236}">
                <a16:creationId xmlns:a16="http://schemas.microsoft.com/office/drawing/2014/main" id="{7D991AD5-475B-4E8C-A649-2AE1BFD80B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9791" r="1" b="2938"/>
          <a:stretch/>
        </p:blipFill>
        <p:spPr>
          <a:xfrm>
            <a:off x="16" y="10"/>
            <a:ext cx="8081988" cy="6857990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76165" y="0"/>
            <a:ext cx="4229835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7934" y="0"/>
            <a:ext cx="4098066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41323" y="0"/>
            <a:ext cx="2055400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4E50304F-1BDA-40DF-BDAF-4FC8A9BB1850}"/>
              </a:ext>
            </a:extLst>
          </p:cNvPr>
          <p:cNvSpPr txBox="1"/>
          <p:nvPr/>
        </p:nvSpPr>
        <p:spPr>
          <a:xfrm>
            <a:off x="4812542" y="232013"/>
            <a:ext cx="4867986" cy="31389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/>
              <a:buChar char="q"/>
            </a:pP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sr-Cyrl-R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В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јежбање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 у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првом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реду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оријентисано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је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оне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сегменте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развоја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и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компоненте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личности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које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својој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природи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може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ефикасно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да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дјелује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, а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то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су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:</a:t>
            </a:r>
            <a:endParaRPr lang="sr-Latn-RS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здравље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тјелесни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раст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и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развој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  <a:endParaRPr lang="sr-Cyrl-RS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моторна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спретност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моторичка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својства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и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способност</a:t>
            </a:r>
            <a:r>
              <a:rPr lang="sr-Cyrl-RS" sz="2000" dirty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AB964698-5929-4450-B4A3-A98760BD3EF2}"/>
              </a:ext>
            </a:extLst>
          </p:cNvPr>
          <p:cNvSpPr txBox="1"/>
          <p:nvPr/>
        </p:nvSpPr>
        <p:spPr>
          <a:xfrm>
            <a:off x="4823631" y="3575715"/>
            <a:ext cx="4879075" cy="26314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2000" dirty="0" err="1">
                <a:solidFill>
                  <a:srgbClr val="0C0C0C"/>
                </a:solidFill>
                <a:latin typeface="Times New Roman"/>
                <a:cs typeface="Calibri"/>
              </a:rPr>
              <a:t>Планирано</a:t>
            </a:r>
            <a:r>
              <a:rPr lang="en-US" sz="20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Times New Roman"/>
                <a:cs typeface="Calibri"/>
              </a:rPr>
              <a:t>је</a:t>
            </a:r>
            <a:r>
              <a:rPr lang="en-US" sz="20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Times New Roman"/>
                <a:cs typeface="Calibri"/>
              </a:rPr>
              <a:t>да</a:t>
            </a:r>
            <a:r>
              <a:rPr lang="en-US" sz="20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Times New Roman"/>
                <a:cs typeface="Calibri"/>
              </a:rPr>
              <a:t>се</a:t>
            </a:r>
            <a:r>
              <a:rPr lang="en-US" sz="20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Times New Roman"/>
                <a:cs typeface="Calibri"/>
              </a:rPr>
              <a:t>вјежбе</a:t>
            </a:r>
            <a:r>
              <a:rPr lang="en-US" sz="20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Times New Roman"/>
                <a:cs typeface="Calibri"/>
              </a:rPr>
              <a:t>изводе</a:t>
            </a:r>
            <a:r>
              <a:rPr lang="en-US" sz="20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Times New Roman"/>
                <a:cs typeface="Calibri"/>
              </a:rPr>
              <a:t>на</a:t>
            </a:r>
            <a:r>
              <a:rPr lang="en-US" sz="20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Times New Roman"/>
                <a:cs typeface="Calibri"/>
              </a:rPr>
              <a:t>више</a:t>
            </a:r>
            <a:r>
              <a:rPr lang="en-US" sz="20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Times New Roman"/>
                <a:cs typeface="Calibri"/>
              </a:rPr>
              <a:t>локација</a:t>
            </a:r>
            <a:r>
              <a:rPr lang="en-US" sz="2000" dirty="0">
                <a:solidFill>
                  <a:srgbClr val="0C0C0C"/>
                </a:solidFill>
                <a:latin typeface="Times New Roman"/>
                <a:cs typeface="Calibri"/>
              </a:rPr>
              <a:t>:</a:t>
            </a:r>
          </a:p>
          <a:p>
            <a:pPr marL="457200" indent="-457200">
              <a:spcAft>
                <a:spcPts val="600"/>
              </a:spcAft>
              <a:buFont typeface="Wingdings"/>
              <a:buChar char="q"/>
            </a:pPr>
            <a:r>
              <a:rPr lang="en-US" sz="2000" dirty="0">
                <a:solidFill>
                  <a:srgbClr val="0C0C0C"/>
                </a:solidFill>
                <a:latin typeface="Times New Roman"/>
                <a:cs typeface="Calibri"/>
              </a:rPr>
              <a:t>у </a:t>
            </a:r>
            <a:r>
              <a:rPr lang="en-US" sz="2000" dirty="0" err="1">
                <a:solidFill>
                  <a:srgbClr val="0C0C0C"/>
                </a:solidFill>
                <a:latin typeface="Times New Roman"/>
                <a:cs typeface="Calibri"/>
              </a:rPr>
              <a:t>учионици</a:t>
            </a:r>
            <a:r>
              <a:rPr lang="en-US" sz="2000" dirty="0">
                <a:solidFill>
                  <a:srgbClr val="0C0C0C"/>
                </a:solidFill>
                <a:latin typeface="Times New Roman"/>
                <a:cs typeface="Calibri"/>
              </a:rPr>
              <a:t>,</a:t>
            </a:r>
          </a:p>
          <a:p>
            <a:pPr marL="342900" indent="-342900">
              <a:spcAft>
                <a:spcPts val="600"/>
              </a:spcAft>
              <a:buFont typeface="Wingdings"/>
              <a:buChar char="q"/>
            </a:pPr>
            <a:r>
              <a:rPr lang="sr-Cyrl-RS" sz="2000" dirty="0">
                <a:solidFill>
                  <a:srgbClr val="0C0C0C"/>
                </a:solidFill>
                <a:latin typeface="Times New Roman"/>
                <a:cs typeface="Calibri"/>
              </a:rPr>
              <a:t>  </a:t>
            </a:r>
            <a:r>
              <a:rPr lang="en-US" sz="2000" dirty="0">
                <a:solidFill>
                  <a:srgbClr val="0C0C0C"/>
                </a:solidFill>
                <a:latin typeface="Times New Roman"/>
                <a:cs typeface="Calibri"/>
              </a:rPr>
              <a:t>у </a:t>
            </a:r>
            <a:r>
              <a:rPr lang="en-US" sz="2000" dirty="0" err="1">
                <a:solidFill>
                  <a:srgbClr val="0C0C0C"/>
                </a:solidFill>
                <a:latin typeface="Times New Roman"/>
                <a:cs typeface="Calibri"/>
              </a:rPr>
              <a:t>школском</a:t>
            </a:r>
            <a:r>
              <a:rPr lang="en-US" sz="20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Times New Roman"/>
                <a:cs typeface="Calibri"/>
              </a:rPr>
              <a:t>холу</a:t>
            </a:r>
            <a:r>
              <a:rPr lang="en-US" sz="2000" dirty="0">
                <a:solidFill>
                  <a:srgbClr val="0C0C0C"/>
                </a:solidFill>
                <a:latin typeface="Times New Roman"/>
                <a:cs typeface="Calibri"/>
              </a:rPr>
              <a:t>,</a:t>
            </a:r>
          </a:p>
          <a:p>
            <a:pPr marL="342900" indent="-342900">
              <a:spcAft>
                <a:spcPts val="600"/>
              </a:spcAft>
              <a:buFont typeface="Wingdings"/>
              <a:buChar char="q"/>
            </a:pPr>
            <a:r>
              <a:rPr lang="sr-Cyrl-RS" sz="2000" dirty="0">
                <a:solidFill>
                  <a:srgbClr val="0C0C0C"/>
                </a:solidFill>
                <a:latin typeface="Times New Roman"/>
                <a:cs typeface="Calibri"/>
              </a:rPr>
              <a:t>  </a:t>
            </a:r>
            <a:r>
              <a:rPr lang="en-US" sz="2000" dirty="0">
                <a:solidFill>
                  <a:srgbClr val="0C0C0C"/>
                </a:solidFill>
                <a:latin typeface="Times New Roman"/>
                <a:cs typeface="Calibri"/>
              </a:rPr>
              <a:t>у </a:t>
            </a:r>
            <a:r>
              <a:rPr lang="en-US" sz="2000" dirty="0" err="1">
                <a:solidFill>
                  <a:srgbClr val="0C0C0C"/>
                </a:solidFill>
                <a:latin typeface="Times New Roman"/>
                <a:cs typeface="Calibri"/>
              </a:rPr>
              <a:t>фискултурној</a:t>
            </a:r>
            <a:r>
              <a:rPr lang="en-US" sz="20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Times New Roman"/>
                <a:cs typeface="Calibri"/>
              </a:rPr>
              <a:t>сали</a:t>
            </a:r>
            <a:r>
              <a:rPr lang="en-US" sz="2000" dirty="0">
                <a:solidFill>
                  <a:srgbClr val="0C0C0C"/>
                </a:solidFill>
                <a:latin typeface="Times New Roman"/>
                <a:cs typeface="Calibri"/>
              </a:rPr>
              <a:t>,</a:t>
            </a:r>
          </a:p>
          <a:p>
            <a:pPr marL="342900" indent="-342900">
              <a:spcAft>
                <a:spcPts val="600"/>
              </a:spcAft>
              <a:buFont typeface="Wingdings"/>
              <a:buChar char="q"/>
            </a:pPr>
            <a:r>
              <a:rPr lang="sr-Cyrl-RS" sz="2000" dirty="0">
                <a:solidFill>
                  <a:srgbClr val="0C0C0C"/>
                </a:solidFill>
                <a:latin typeface="Times New Roman"/>
                <a:cs typeface="Calibri"/>
              </a:rPr>
              <a:t>  </a:t>
            </a:r>
            <a:r>
              <a:rPr lang="en-US" sz="2000" dirty="0" err="1">
                <a:solidFill>
                  <a:srgbClr val="0C0C0C"/>
                </a:solidFill>
                <a:latin typeface="Times New Roman"/>
                <a:cs typeface="Calibri"/>
              </a:rPr>
              <a:t>на</a:t>
            </a:r>
            <a:r>
              <a:rPr lang="en-US" sz="20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Times New Roman"/>
                <a:cs typeface="Calibri"/>
              </a:rPr>
              <a:t>спортском</a:t>
            </a:r>
            <a:r>
              <a:rPr lang="en-US" sz="20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Times New Roman"/>
                <a:cs typeface="Calibri"/>
              </a:rPr>
              <a:t>полигону</a:t>
            </a:r>
            <a:r>
              <a:rPr lang="en-US" sz="2000" dirty="0">
                <a:solidFill>
                  <a:srgbClr val="0C0C0C"/>
                </a:solidFill>
                <a:latin typeface="Times New Roman"/>
                <a:cs typeface="Calibri"/>
              </a:rPr>
              <a:t>,</a:t>
            </a:r>
          </a:p>
          <a:p>
            <a:pPr marL="342900" indent="-342900">
              <a:spcAft>
                <a:spcPts val="600"/>
              </a:spcAft>
              <a:buFont typeface="Wingdings"/>
              <a:buChar char="q"/>
            </a:pPr>
            <a:r>
              <a:rPr lang="sr-Cyrl-RS" sz="2000" dirty="0">
                <a:solidFill>
                  <a:srgbClr val="0C0C0C"/>
                </a:solidFill>
                <a:latin typeface="Times New Roman"/>
                <a:cs typeface="Calibri"/>
              </a:rPr>
              <a:t>  </a:t>
            </a:r>
            <a:r>
              <a:rPr lang="en-US" sz="2000" dirty="0">
                <a:solidFill>
                  <a:srgbClr val="0C0C0C"/>
                </a:solidFill>
                <a:latin typeface="Times New Roman"/>
                <a:cs typeface="Calibri"/>
              </a:rPr>
              <a:t>у </a:t>
            </a:r>
            <a:r>
              <a:rPr lang="en-US" sz="2000" dirty="0" err="1">
                <a:solidFill>
                  <a:srgbClr val="0C0C0C"/>
                </a:solidFill>
                <a:latin typeface="Times New Roman"/>
                <a:cs typeface="Calibri"/>
              </a:rPr>
              <a:t>школском</a:t>
            </a:r>
            <a:r>
              <a:rPr lang="en-US" sz="20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Times New Roman"/>
                <a:cs typeface="Calibri"/>
              </a:rPr>
              <a:t>дворишту</a:t>
            </a:r>
            <a:r>
              <a:rPr lang="en-US" sz="2000" dirty="0">
                <a:solidFill>
                  <a:srgbClr val="0C0C0C"/>
                </a:solidFill>
                <a:latin typeface="Times New Roman"/>
                <a:cs typeface="Calibri"/>
              </a:rPr>
              <a:t>.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263C8802-8BE5-4288-A62E-76330FD63131}"/>
              </a:ext>
            </a:extLst>
          </p:cNvPr>
          <p:cNvSpPr txBox="1"/>
          <p:nvPr/>
        </p:nvSpPr>
        <p:spPr>
          <a:xfrm>
            <a:off x="190005" y="4880757"/>
            <a:ext cx="4206949" cy="424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C0C0C"/>
                </a:solidFill>
                <a:latin typeface="Times New Roman"/>
                <a:cs typeface="Times New Roman"/>
              </a:rPr>
              <a:t>Петнаестоминутно</a:t>
            </a:r>
            <a:r>
              <a:rPr lang="en-US" sz="2400" b="1" dirty="0">
                <a:solidFill>
                  <a:srgbClr val="0C0C0C"/>
                </a:solidFill>
                <a:latin typeface="Times New Roman"/>
                <a:cs typeface="Times New Roman"/>
              </a:rPr>
              <a:t> </a:t>
            </a:r>
            <a:r>
              <a:rPr lang="en-US" sz="2400" b="1" dirty="0" err="1">
                <a:solidFill>
                  <a:srgbClr val="0C0C0C"/>
                </a:solidFill>
                <a:latin typeface="Times New Roman"/>
                <a:cs typeface="Times New Roman"/>
              </a:rPr>
              <a:t>вјежбање</a:t>
            </a:r>
            <a:endParaRPr lang="en-US" sz="2400" b="1" dirty="0">
              <a:solidFill>
                <a:srgbClr val="0C0C0C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13352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3" descr="Slika na kojoj se nalazi pod, zemlja&#10;&#10;Opis je automatski generisan">
            <a:extLst>
              <a:ext uri="{FF2B5EF4-FFF2-40B4-BE49-F238E27FC236}">
                <a16:creationId xmlns:a16="http://schemas.microsoft.com/office/drawing/2014/main" id="{A20CD70A-1640-472A-99AE-FBFAFD5D98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818" t="7697" b="1394"/>
          <a:stretch/>
        </p:blipFill>
        <p:spPr>
          <a:xfrm>
            <a:off x="16" y="10"/>
            <a:ext cx="704315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978762" y="0"/>
            <a:ext cx="7927238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051600" y="657225"/>
            <a:ext cx="73152" cy="445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68077" y="2443480"/>
            <a:ext cx="26151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084FA1-395F-4907-9F52-1FDD865E0003}"/>
              </a:ext>
            </a:extLst>
          </p:cNvPr>
          <p:cNvSpPr txBox="1"/>
          <p:nvPr/>
        </p:nvSpPr>
        <p:spPr>
          <a:xfrm>
            <a:off x="5721824" y="2647667"/>
            <a:ext cx="4184176" cy="38096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Модели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физичких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активности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за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ученике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првог</a:t>
            </a:r>
            <a:r>
              <a:rPr lang="sr-Cyrl-RS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разреда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обухватају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пет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комплекса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вјежби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: </a:t>
            </a:r>
            <a:endParaRPr lang="sr-Cyrl-RS"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sr-Latn-RS"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sr-Cyrl-RS" sz="200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обликовања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без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реквизита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 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са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лоптом</a:t>
            </a:r>
            <a:r>
              <a:rPr lang="sr-Cyrl-RS" sz="2000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endParaRPr lang="en-US"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 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са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вијачом</a:t>
            </a:r>
            <a:r>
              <a:rPr lang="sr-Cyrl-RS" sz="2000" dirty="0">
                <a:solidFill>
                  <a:schemeClr val="tx1"/>
                </a:solidFill>
                <a:latin typeface="Times New Roman"/>
                <a:cs typeface="Times New Roman"/>
              </a:rPr>
              <a:t> и</a:t>
            </a:r>
            <a:endParaRPr lang="en-US"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sr-Cyrl-RS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игролике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вјежбе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41874B-0731-4E08-83C6-3E54FBDEDE6E}"/>
              </a:ext>
            </a:extLst>
          </p:cNvPr>
          <p:cNvSpPr txBox="1"/>
          <p:nvPr/>
        </p:nvSpPr>
        <p:spPr>
          <a:xfrm>
            <a:off x="1759525" y="1956816"/>
            <a:ext cx="4693119" cy="402488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25AFA-94C3-42CF-BD14-3F178DDC18E6}"/>
              </a:ext>
            </a:extLst>
          </p:cNvPr>
          <p:cNvSpPr txBox="1"/>
          <p:nvPr/>
        </p:nvSpPr>
        <p:spPr>
          <a:xfrm>
            <a:off x="5799445" y="1113886"/>
            <a:ext cx="3876134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err="1">
                <a:solidFill>
                  <a:schemeClr val="tx1"/>
                </a:solidFill>
                <a:latin typeface="Times New Roman"/>
                <a:cs typeface="Calibri"/>
              </a:rPr>
              <a:t>Свакодневно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cs typeface="Calibri"/>
              </a:rPr>
              <a:t>физичко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cs typeface="Calibri"/>
              </a:rPr>
              <a:t>вјежбање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cs typeface="Calibri"/>
              </a:rPr>
              <a:t>треба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cs typeface="Calibri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cs typeface="Calibri"/>
              </a:rPr>
              <a:t>постане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Calibri"/>
              </a:rPr>
              <a:t> 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cs typeface="Calibri"/>
              </a:rPr>
              <a:t>правило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Calibri"/>
              </a:rPr>
              <a:t>, а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cs typeface="Calibri"/>
              </a:rPr>
              <a:t>не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Calibri"/>
              </a:rPr>
              <a:t> </a:t>
            </a:r>
            <a:r>
              <a:rPr lang="sr-Cyrl-RS" sz="2000" dirty="0">
                <a:solidFill>
                  <a:schemeClr val="tx1"/>
                </a:solidFill>
                <a:latin typeface="Times New Roman"/>
                <a:cs typeface="Calibri"/>
              </a:rPr>
              <a:t>изузетак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Calibri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34704" y="2546293"/>
            <a:ext cx="4642029" cy="3427960"/>
            <a:chOff x="-1937005" y="831996"/>
            <a:chExt cx="5713267" cy="3427960"/>
          </a:xfrm>
        </p:grpSpPr>
        <p:sp>
          <p:nvSpPr>
            <p:cNvPr id="12" name="Rounded Rectangle 11"/>
            <p:cNvSpPr/>
            <p:nvPr/>
          </p:nvSpPr>
          <p:spPr>
            <a:xfrm>
              <a:off x="-1937005" y="831996"/>
              <a:ext cx="5713267" cy="3427960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-1812852" y="896772"/>
              <a:ext cx="5512463" cy="3227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Петнаестоминутно</a:t>
              </a:r>
              <a:r>
                <a:rPr lang="en-US" sz="20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вјежбање</a:t>
              </a:r>
              <a:r>
                <a:rPr lang="en-US" sz="20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en-US" sz="20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позитивно</a:t>
              </a:r>
              <a:r>
                <a:rPr lang="en-US" sz="20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утиче</a:t>
              </a:r>
              <a:r>
                <a:rPr lang="en-US" sz="20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</a:t>
              </a:r>
              <a:r>
                <a:rPr lang="en-US" sz="20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sr-Cyrl-RS" sz="20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емоционални</a:t>
              </a:r>
              <a:r>
                <a:rPr lang="en-US" sz="20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развој</a:t>
              </a:r>
              <a:r>
                <a:rPr lang="en-US" sz="20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усвајање</a:t>
              </a:r>
              <a:r>
                <a:rPr lang="en-US" sz="20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друштвених</a:t>
              </a:r>
              <a:r>
                <a:rPr lang="en-US" sz="20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вриједности</a:t>
              </a:r>
              <a:r>
                <a:rPr lang="sr-Cyrl-RS" sz="20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sz="20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развијање</a:t>
              </a:r>
              <a:r>
                <a:rPr lang="en-US" sz="20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здравих</a:t>
              </a:r>
              <a:r>
                <a:rPr lang="en-US" sz="20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навика</a:t>
              </a:r>
              <a:r>
                <a:rPr lang="en-US" sz="20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живљења</a:t>
              </a:r>
              <a:r>
                <a:rPr lang="en-US" sz="20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доприноси</a:t>
              </a:r>
              <a:r>
                <a:rPr lang="en-US" sz="20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развоју</a:t>
              </a:r>
              <a:r>
                <a:rPr lang="en-US" sz="20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когнитивних</a:t>
              </a:r>
              <a:r>
                <a:rPr lang="en-US" sz="20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и </a:t>
              </a:r>
              <a:r>
                <a:rPr lang="en-US" sz="20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социјалних</a:t>
              </a:r>
              <a:r>
                <a:rPr lang="en-US" sz="20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вјештина</a:t>
              </a:r>
              <a:r>
                <a:rPr lang="en-US" sz="20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1630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3" descr="Slika na kojoj se nalazi tekst, sto, sedenje, zatvoreni prostor&#10;&#10;Opis je automatski generisan">
            <a:extLst>
              <a:ext uri="{FF2B5EF4-FFF2-40B4-BE49-F238E27FC236}">
                <a16:creationId xmlns:a16="http://schemas.microsoft.com/office/drawing/2014/main" id="{DDE386A9-8751-4598-A40A-27DAB96050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5639" t="9091" r="7371" b="-2"/>
          <a:stretch/>
        </p:blipFill>
        <p:spPr>
          <a:xfrm>
            <a:off x="16" y="10"/>
            <a:ext cx="7043150" cy="6857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978762" y="0"/>
            <a:ext cx="7927238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051600" y="657225"/>
            <a:ext cx="73152" cy="445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68077" y="2443480"/>
            <a:ext cx="26151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B7D7B262-E983-4B7C-B4EF-20295CA4D2DB}"/>
              </a:ext>
            </a:extLst>
          </p:cNvPr>
          <p:cNvSpPr txBox="1"/>
          <p:nvPr/>
        </p:nvSpPr>
        <p:spPr>
          <a:xfrm>
            <a:off x="4708566" y="1296537"/>
            <a:ext cx="4621728" cy="244419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latin typeface="Times New Roman"/>
                <a:cs typeface="Times New Roman"/>
              </a:rPr>
              <a:t>Планирање</a:t>
            </a:r>
            <a:r>
              <a:rPr lang="en-US" sz="2000" dirty="0">
                <a:latin typeface="Times New Roman"/>
                <a:cs typeface="Times New Roman"/>
              </a:rPr>
              <a:t> и </a:t>
            </a:r>
            <a:r>
              <a:rPr lang="en-US" sz="2000" dirty="0" err="1">
                <a:latin typeface="Times New Roman"/>
                <a:cs typeface="Times New Roman"/>
              </a:rPr>
              <a:t>припремање</a:t>
            </a:r>
            <a:r>
              <a:rPr lang="sr-Cyrl-RS" sz="2000" dirty="0">
                <a:latin typeface="Times New Roman"/>
                <a:cs typeface="Times New Roman"/>
              </a:rPr>
              <a:t> наставе </a:t>
            </a:r>
            <a:r>
              <a:rPr lang="en-US" sz="2000" dirty="0" err="1">
                <a:latin typeface="Times New Roman"/>
                <a:cs typeface="Times New Roman"/>
              </a:rPr>
              <a:t>уз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ефикасну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примјену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савремених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модела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sr-Cyrl-RS" sz="2000" dirty="0">
                <a:latin typeface="Times New Roman"/>
                <a:cs typeface="Times New Roman"/>
              </a:rPr>
              <a:t>васпитно - образовног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рада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са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sr-Cyrl-RS" sz="2000" dirty="0">
                <a:latin typeface="Times New Roman"/>
                <a:cs typeface="Times New Roman"/>
              </a:rPr>
              <a:t>ученицима првог разреда (</a:t>
            </a:r>
            <a:r>
              <a:rPr lang="en-US" sz="2000" dirty="0" err="1">
                <a:latin typeface="Times New Roman"/>
                <a:cs typeface="Times New Roman"/>
              </a:rPr>
              <a:t>шестогодишњацима</a:t>
            </a:r>
            <a:r>
              <a:rPr lang="sr-Cyrl-RS" sz="2000" dirty="0">
                <a:latin typeface="Times New Roman"/>
                <a:cs typeface="Times New Roman"/>
              </a:rPr>
              <a:t>)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sr-Latn-RS" sz="2000" dirty="0">
              <a:latin typeface="Times New Roman"/>
              <a:cs typeface="Times New Roman"/>
            </a:endParaRPr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A8431B53-0C81-4023-841D-E38E6D93AAE7}"/>
              </a:ext>
            </a:extLst>
          </p:cNvPr>
          <p:cNvSpPr txBox="1"/>
          <p:nvPr/>
        </p:nvSpPr>
        <p:spPr>
          <a:xfrm>
            <a:off x="4824350" y="2972510"/>
            <a:ext cx="494488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2000" b="1" dirty="0">
                <a:latin typeface="Times New Roman"/>
                <a:cs typeface="Times New Roman"/>
              </a:rPr>
              <a:t>Вр</a:t>
            </a:r>
            <a:r>
              <a:rPr lang="sr-Cyrl-RS" sz="2000" b="1" dirty="0">
                <a:latin typeface="Times New Roman"/>
                <a:cs typeface="Times New Roman"/>
              </a:rPr>
              <a:t>иј</a:t>
            </a:r>
            <a:r>
              <a:rPr lang="sr-Latn-RS" sz="2000" b="1" dirty="0">
                <a:latin typeface="Times New Roman"/>
                <a:cs typeface="Times New Roman"/>
              </a:rPr>
              <a:t>еме предвиђено за рад је </a:t>
            </a:r>
            <a:r>
              <a:rPr lang="sr-Cyrl-RS" sz="2000" b="1" dirty="0">
                <a:latin typeface="Times New Roman"/>
                <a:cs typeface="Times New Roman"/>
              </a:rPr>
              <a:t>60</a:t>
            </a:r>
            <a:r>
              <a:rPr lang="sr-Latn-RS" sz="2000" b="1" dirty="0">
                <a:latin typeface="Times New Roman"/>
                <a:cs typeface="Times New Roman"/>
              </a:rPr>
              <a:t> минута.</a:t>
            </a: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39C68569-E323-4A81-A2D9-7A6DB4AB914D}"/>
              </a:ext>
            </a:extLst>
          </p:cNvPr>
          <p:cNvSpPr txBox="1"/>
          <p:nvPr/>
        </p:nvSpPr>
        <p:spPr>
          <a:xfrm>
            <a:off x="6069031" y="367162"/>
            <a:ext cx="287133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sr-Latn-RS" sz="2800" b="1" dirty="0">
                <a:solidFill>
                  <a:srgbClr val="0C0C0C"/>
                </a:solidFill>
                <a:latin typeface="Times New Roman"/>
                <a:cs typeface="Times New Roman"/>
              </a:rPr>
              <a:t>РАДИОНИЦА</a:t>
            </a:r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DCF5CC4F-A0D8-40CC-A046-4E983311F4F3}"/>
              </a:ext>
            </a:extLst>
          </p:cNvPr>
          <p:cNvSpPr txBox="1"/>
          <p:nvPr/>
        </p:nvSpPr>
        <p:spPr>
          <a:xfrm>
            <a:off x="5123029" y="3927852"/>
            <a:ext cx="434681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2000" b="1" dirty="0">
                <a:latin typeface="Times New Roman"/>
                <a:cs typeface="Times New Roman"/>
              </a:rPr>
              <a:t>Групе формиране од 4 </a:t>
            </a:r>
            <a:r>
              <a:rPr lang="sr-Cyrl-RS" sz="2000" b="1" dirty="0">
                <a:latin typeface="Times New Roman"/>
                <a:cs typeface="Times New Roman"/>
              </a:rPr>
              <a:t>до</a:t>
            </a:r>
            <a:r>
              <a:rPr lang="sr-Latn-RS" sz="2000" b="1" dirty="0">
                <a:latin typeface="Times New Roman"/>
                <a:cs typeface="Times New Roman"/>
              </a:rPr>
              <a:t> </a:t>
            </a:r>
            <a:r>
              <a:rPr lang="sr-Cyrl-RS" sz="2000" b="1" dirty="0">
                <a:latin typeface="Times New Roman"/>
                <a:cs typeface="Times New Roman"/>
              </a:rPr>
              <a:t>6</a:t>
            </a:r>
            <a:r>
              <a:rPr lang="sr-Latn-RS" sz="2000" b="1" dirty="0">
                <a:latin typeface="Times New Roman"/>
                <a:cs typeface="Times New Roman"/>
              </a:rPr>
              <a:t> члан</a:t>
            </a:r>
            <a:r>
              <a:rPr lang="sr-Cyrl-RS" sz="2000" b="1" dirty="0">
                <a:latin typeface="Times New Roman"/>
                <a:cs typeface="Times New Roman"/>
              </a:rPr>
              <a:t>ова.</a:t>
            </a:r>
            <a:endParaRPr lang="sr-Latn-RS" sz="2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853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6">
            <a:extLst>
              <a:ext uri="{FF2B5EF4-FFF2-40B4-BE49-F238E27FC236}">
                <a16:creationId xmlns:a16="http://schemas.microsoft.com/office/drawing/2014/main" id="{E20BF00C-89AD-44BF-AEA6-87DE1A0E18FD}"/>
              </a:ext>
            </a:extLst>
          </p:cNvPr>
          <p:cNvSpPr txBox="1"/>
          <p:nvPr/>
        </p:nvSpPr>
        <p:spPr>
          <a:xfrm>
            <a:off x="178130" y="1922614"/>
            <a:ext cx="9600757" cy="14003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sr-Cyrl-RS" sz="2000" dirty="0">
                <a:solidFill>
                  <a:schemeClr val="bg1"/>
                </a:solidFill>
                <a:latin typeface="Times New Roman"/>
                <a:cs typeface="Times New Roman"/>
              </a:rPr>
              <a:t>2,  4. и 6. група израђују </a:t>
            </a:r>
            <a:r>
              <a:rPr lang="sr-Cyrl-R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скицу дневне/седмичне </a:t>
            </a:r>
            <a:r>
              <a:rPr lang="sr-Latn-R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писан</a:t>
            </a:r>
            <a:r>
              <a:rPr lang="sr-Cyrl-R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е</a:t>
            </a:r>
            <a:r>
              <a:rPr lang="sr-Latn-R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припрем</a:t>
            </a:r>
            <a:r>
              <a:rPr lang="sr-Cyrl-R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е</a:t>
            </a:r>
            <a:r>
              <a:rPr lang="sr-Latn-R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sr-Cyrl-R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за реализацију </a:t>
            </a:r>
            <a:r>
              <a:rPr lang="sr-Latn-R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активност</a:t>
            </a:r>
            <a:r>
              <a:rPr lang="sr-Cyrl-R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lang="sr-Latn-RS" sz="2000" dirty="0">
                <a:solidFill>
                  <a:schemeClr val="bg1"/>
                </a:solidFill>
                <a:latin typeface="Times New Roman"/>
                <a:cs typeface="Times New Roman"/>
              </a:rPr>
              <a:t>са интеграцијом </a:t>
            </a:r>
            <a:r>
              <a:rPr lang="sr-Cyrl-RS" sz="2000" dirty="0">
                <a:solidFill>
                  <a:schemeClr val="bg1"/>
                </a:solidFill>
                <a:latin typeface="Times New Roman"/>
                <a:cs typeface="Times New Roman"/>
              </a:rPr>
              <a:t>исхода и </a:t>
            </a:r>
            <a:r>
              <a:rPr lang="sr-Latn-RS" sz="2000" dirty="0">
                <a:solidFill>
                  <a:schemeClr val="bg1"/>
                </a:solidFill>
                <a:latin typeface="Times New Roman"/>
                <a:cs typeface="Times New Roman"/>
              </a:rPr>
              <a:t>садржаја </a:t>
            </a:r>
            <a:r>
              <a:rPr lang="sr-Cyrl-RS" sz="2000" dirty="0">
                <a:solidFill>
                  <a:schemeClr val="bg1"/>
                </a:solidFill>
                <a:latin typeface="Times New Roman"/>
                <a:cs typeface="Times New Roman"/>
              </a:rPr>
              <a:t>учења </a:t>
            </a:r>
            <a:r>
              <a:rPr lang="sr-Latn-R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из</a:t>
            </a:r>
            <a:r>
              <a:rPr lang="sr-Latn-R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sr-Latn-R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св</a:t>
            </a:r>
            <a:r>
              <a:rPr lang="sr-Cyrl-RS" sz="2000" dirty="0">
                <a:solidFill>
                  <a:schemeClr val="bg1"/>
                </a:solidFill>
                <a:latin typeface="Times New Roman"/>
                <a:cs typeface="Times New Roman"/>
              </a:rPr>
              <a:t>а</a:t>
            </a:r>
            <a:r>
              <a:rPr lang="sr-Latn-RS" sz="2000" dirty="0">
                <a:solidFill>
                  <a:schemeClr val="bg1"/>
                </a:solidFill>
                <a:latin typeface="Times New Roman"/>
                <a:cs typeface="Times New Roman"/>
              </a:rPr>
              <a:t> три предметна подручја.</a:t>
            </a:r>
            <a:endParaRPr lang="sr-Cyrl-RS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sr-Cyrl-R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Материјал: Наставни план и програм за први разред  и Приручник </a:t>
            </a:r>
            <a:r>
              <a:rPr lang="sr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 дидактичко-методичким препорукама за остваривање програма првог разреда.</a:t>
            </a:r>
            <a:endParaRPr lang="en-GB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7178" y="954169"/>
            <a:ext cx="9553931" cy="8611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1, 3. и 5. група</a:t>
            </a:r>
            <a:r>
              <a:rPr kumimoji="0" lang="sr-Cyrl-R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израђују </a:t>
            </a:r>
            <a:r>
              <a:rPr kumimoji="0" lang="sr-Cyrl-RS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глобални план.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R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Материјал: </a:t>
            </a: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образац за глобални план и Наставни план</a:t>
            </a:r>
            <a:r>
              <a:rPr kumimoji="0" lang="sr-Cyrl-R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</a:t>
            </a: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програм за </a:t>
            </a: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први разред.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3357" y="154381"/>
            <a:ext cx="8543925" cy="6448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Радионица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380" y="3462779"/>
            <a:ext cx="9590809" cy="30675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lvl="0" indent="-228600" algn="just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sr-Cyrl-R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Након завршеног рада заједнички анализирати глобалне планове и скице наставног дана:</a:t>
            </a:r>
          </a:p>
          <a:p>
            <a:pPr marL="228600" lvl="0" indent="-228600" algn="just"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sr-Cyrl-R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Зашто су баш у том мјесеци и са толико времена планиране приказане наставне теме?</a:t>
            </a:r>
          </a:p>
          <a:p>
            <a:pPr marL="228600" lvl="0" indent="-228600" algn="just"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sr-Cyrl-R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Зашто су неку тему планирали реализовати у континуитету, а зашто су другу тему подијелили на више мјесеци? </a:t>
            </a:r>
          </a:p>
          <a:p>
            <a:pPr marL="228600" lvl="0" indent="-228600" algn="just"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sr-Cyrl-R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 ли су одабране активности у директној вези са исходима и садржајима учења? </a:t>
            </a:r>
            <a:endParaRPr lang="sr-Cyrl-R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just"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sr-Cyrl-R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Шта </a:t>
            </a:r>
            <a:r>
              <a:rPr lang="sr-Cyrl-R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је слично, шта различито? И др.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849526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Глобални план за предметно подручје _______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98595" y="1784191"/>
          <a:ext cx="8593827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4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4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Мјесец</a:t>
                      </a:r>
                      <a:endParaRPr lang="en-GB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Наставне</a:t>
                      </a:r>
                      <a:r>
                        <a:rPr lang="sr-Cyrl-RS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теме</a:t>
                      </a:r>
                      <a:endParaRPr lang="en-GB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Број дана/сати</a:t>
                      </a:r>
                      <a:endParaRPr lang="en-GB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>
                          <a:latin typeface="Times New Roman" pitchFamily="18" charset="0"/>
                          <a:cs typeface="Times New Roman" pitchFamily="18" charset="0"/>
                        </a:rPr>
                        <a:t>Септембар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>
                          <a:latin typeface="Times New Roman" pitchFamily="18" charset="0"/>
                          <a:cs typeface="Times New Roman" pitchFamily="18" charset="0"/>
                        </a:rPr>
                        <a:t>Октобар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>
                          <a:latin typeface="Times New Roman" pitchFamily="18" charset="0"/>
                          <a:cs typeface="Times New Roman" pitchFamily="18" charset="0"/>
                        </a:rPr>
                        <a:t>Новембар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>
                          <a:latin typeface="Times New Roman" pitchFamily="18" charset="0"/>
                          <a:cs typeface="Times New Roman" pitchFamily="18" charset="0"/>
                        </a:rPr>
                        <a:t>Децембар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>
                          <a:latin typeface="Times New Roman" pitchFamily="18" charset="0"/>
                          <a:cs typeface="Times New Roman" pitchFamily="18" charset="0"/>
                        </a:rPr>
                        <a:t>Јануар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>
                          <a:latin typeface="Times New Roman" pitchFamily="18" charset="0"/>
                          <a:cs typeface="Times New Roman" pitchFamily="18" charset="0"/>
                        </a:rPr>
                        <a:t>Фебруар</a:t>
                      </a:r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>
                          <a:latin typeface="Times New Roman" pitchFamily="18" charset="0"/>
                          <a:cs typeface="Times New Roman" pitchFamily="18" charset="0"/>
                        </a:rPr>
                        <a:t>Април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>
                          <a:latin typeface="Times New Roman" pitchFamily="18" charset="0"/>
                          <a:cs typeface="Times New Roman" pitchFamily="18" charset="0"/>
                        </a:rPr>
                        <a:t>Мај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>
                          <a:latin typeface="Times New Roman" pitchFamily="18" charset="0"/>
                          <a:cs typeface="Times New Roman" pitchFamily="18" charset="0"/>
                        </a:rPr>
                        <a:t>Јуни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4295" marR="742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573025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Глобални план за предметно подручје _______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1886" y="1080658"/>
          <a:ext cx="9096497" cy="5683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6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15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74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33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33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48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216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4824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31146">
                <a:tc rowSpan="2"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Times New Roman" pitchFamily="18" charset="0"/>
                          <a:cs typeface="Times New Roman" pitchFamily="18" charset="0"/>
                        </a:rPr>
                        <a:t>Наставна</a:t>
                      </a:r>
                    </a:p>
                    <a:p>
                      <a:pPr algn="ctr"/>
                      <a:r>
                        <a:rPr lang="sr-Cyrl-RS" dirty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Times New Roman" pitchFamily="18" charset="0"/>
                          <a:cs typeface="Times New Roman" pitchFamily="18" charset="0"/>
                        </a:rPr>
                        <a:t>Оквирни број сати по мјесецима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Times New Roman" pitchFamily="18" charset="0"/>
                          <a:cs typeface="Times New Roman" pitchFamily="18" charset="0"/>
                        </a:rPr>
                        <a:t>Укупно сати</a:t>
                      </a:r>
                    </a:p>
                    <a:p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6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itchFamily="18" charset="0"/>
                          <a:cs typeface="Times New Roman" pitchFamily="18" charset="0"/>
                        </a:rPr>
                        <a:t>IX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itchFamily="18" charset="0"/>
                          <a:cs typeface="Times New Roman" pitchFamily="18" charset="0"/>
                        </a:rPr>
                        <a:t>XI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itchFamily="18" charset="0"/>
                          <a:cs typeface="Times New Roman" pitchFamily="18" charset="0"/>
                        </a:rPr>
                        <a:t>XII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90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90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90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90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90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90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90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290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290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2902">
                <a:tc>
                  <a:txBody>
                    <a:bodyPr/>
                    <a:lstStyle/>
                    <a:p>
                      <a:r>
                        <a:rPr lang="sr-Cyrl-RS" dirty="0">
                          <a:latin typeface="Times New Roman" pitchFamily="18" charset="0"/>
                          <a:cs typeface="Times New Roman" pitchFamily="18" charset="0"/>
                        </a:rPr>
                        <a:t>Планирано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2902">
                <a:tc>
                  <a:txBody>
                    <a:bodyPr/>
                    <a:lstStyle/>
                    <a:p>
                      <a:r>
                        <a:rPr lang="sr-Cyrl-RS" dirty="0">
                          <a:latin typeface="Times New Roman" pitchFamily="18" charset="0"/>
                          <a:cs typeface="Times New Roman" pitchFamily="18" charset="0"/>
                        </a:rPr>
                        <a:t>Реализовано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699400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sr-Cyrl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Карактеристике писаних припрема за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наставу 1. разреда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1038" y="1282891"/>
            <a:ext cx="8543925" cy="4894073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bs-Latn-BA" b="1" dirty="0">
                <a:latin typeface="Times New Roman" pitchFamily="18" charset="0"/>
                <a:cs typeface="Times New Roman" pitchFamily="18" charset="0"/>
              </a:rPr>
              <a:t>Прва карактеристика 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је да половина опсервираних наставника припреме пише за модел рада у центрима активности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 (“центри за учење”)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, а наставу реализује са доминирајућом фронталном наставом</a:t>
            </a:r>
            <a:r>
              <a:rPr lang="sr-Cyrl-BA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 или радом у групама</a:t>
            </a:r>
            <a:r>
              <a:rPr lang="sr-Cyrl-BA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 са истим задацима за све ученике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s-Latn-BA" b="1" dirty="0">
                <a:latin typeface="Times New Roman" pitchFamily="18" charset="0"/>
                <a:cs typeface="Times New Roman" pitchFamily="18" charset="0"/>
              </a:rPr>
              <a:t>Друга карактеристика 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sr-Cyrl-BA" dirty="0">
                <a:latin typeface="Times New Roman" pitchFamily="18" charset="0"/>
                <a:cs typeface="Times New Roman" pitchFamily="18" charset="0"/>
              </a:rPr>
              <a:t>сте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 да</a:t>
            </a:r>
            <a:r>
              <a:rPr lang="sr-Cyrl-BA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 писане припреме наставника, према обиму и структури, нису прилагођене потребама рада у првом разреду. </a:t>
            </a:r>
            <a:r>
              <a:rPr lang="bs-Latn-BA" b="1" dirty="0">
                <a:latin typeface="Times New Roman" pitchFamily="18" charset="0"/>
                <a:cs typeface="Times New Roman" pitchFamily="18" charset="0"/>
              </a:rPr>
              <a:t>Код већине опсервираних наставника, у писаним припрема се препознаје теденција да се предметна подручја „претворе“ у наставне предмете.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04117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случају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sr-Latn-R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lajn</a:t>
            </a:r>
            <a:r>
              <a:rPr lang="sr-Cyrl-R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наставе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1038" y="1596789"/>
            <a:ext cx="8543925" cy="4580175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Ученици првог разреда су несамостални, због чега је потребно у првом реду остварити добру сарадњу са породицом. То значи, прије свега подршка родитељима или особама које ће бити укључене у рад са учеником.</a:t>
            </a:r>
          </a:p>
          <a:p>
            <a:pPr algn="just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Одабрати погодну платформу за посредну комуникацију (Вибер, СМС, ЗУМ, Офис 365 и др.), односно ону која одговара родитељима.</a:t>
            </a:r>
          </a:p>
          <a:p>
            <a:pPr algn="just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Наставу заснивати на занимљивим едукативним причама. У што мањој мјери користити задатке за писање, читање и рачунање.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E7CB119-293C-4CD9-961B-1D42CDA4D19E}"/>
              </a:ext>
            </a:extLst>
          </p:cNvPr>
          <p:cNvSpPr txBox="1"/>
          <p:nvPr/>
        </p:nvSpPr>
        <p:spPr>
          <a:xfrm>
            <a:off x="315738" y="1851191"/>
            <a:ext cx="4146661" cy="25778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r-Cyrl-C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Осврт,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r-Cyrl-C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питања учесника и евалуација обуке</a:t>
            </a:r>
            <a:endParaRPr lang="sr-Latn-RS" sz="3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0941" y="-1"/>
            <a:ext cx="5265059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28512" y="0"/>
            <a:ext cx="5077488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Slika 7">
            <a:extLst>
              <a:ext uri="{FF2B5EF4-FFF2-40B4-BE49-F238E27FC236}">
                <a16:creationId xmlns:a16="http://schemas.microsoft.com/office/drawing/2014/main" id="{94273EE4-912E-43BE-957F-B1CC3E155C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8296" y="599325"/>
            <a:ext cx="1898693" cy="2741177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1DF32ED3-D845-458E-8976-2FC238E647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9935" y="3762805"/>
            <a:ext cx="3755417" cy="24922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7397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818" y="1195837"/>
            <a:ext cx="5795557" cy="570741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Циљ наставног програма првог разреда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33302" y="1900052"/>
            <a:ext cx="8758716" cy="4645400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интелектуални развој: разумије, уочава, упоређује, вреднује; </a:t>
            </a:r>
            <a:endParaRPr lang="sr-Cyrl-R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радно васпитање: разумије које су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</a:t>
            </a: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обавезе, 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зашто је важно извршавати своје обавезе</a:t>
            </a: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sr-Cyrl-R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физичко васпитање: 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разумије </a:t>
            </a: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колико је здравље важно и зашто човјек треба бити здрав, како сачувати здравље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стварање здравих физичких навика</a:t>
            </a: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sr-Cyrl-R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естетско васпитање: 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стварање лијепог, уживање у лијепом, стварање критерија за љепоту, пријатност и задовољство;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орално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васпитање:</a:t>
            </a: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како се понашамо према другима, шта значи нпр. 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бити поштен, честит</a:t>
            </a: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Cyrl-R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sr-Cyrl-R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 првог разреда није циљ самом себи, него је средство  за развој пет, наведених, кључних сегмената развоја ученика.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6893" y="154379"/>
            <a:ext cx="8752115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r-Cyrl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Теоријске основе васпитно-образовног рада у </a:t>
            </a:r>
          </a:p>
          <a:p>
            <a:pPr algn="ctr"/>
            <a:r>
              <a:rPr lang="sr-Cyrl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разреду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713048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Принципи рада у 1. разреду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1038" y="1378424"/>
            <a:ext cx="8543925" cy="4798539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 algn="just">
              <a:buNone/>
            </a:pPr>
            <a:r>
              <a:rPr lang="sr-Cyrl-CS" dirty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sr-Cyrl-C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Школу прилагодити дјеци, а не дјецу школи (то подразумијева наставу која ће бити прилагођена узрасним карактеристикама свих ученика, макар у првој тријади,  не само шестогодишњака, елиминисањем ограничења које носи тренутна организација наставе);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r>
              <a:rPr lang="sr-Cyrl-C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(2) Створити услове у којима ће у потпуности доћи до изражаја слобода наставника да креира наставни процес према карактеристикама ученика, личним могућностима и условима у којима ради;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r>
              <a:rPr lang="sr-Cyrl-C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(3) Едуковати родитеље, на адекватан начин их информисати о функционалним начинима васпитања и образовање њихове дјеце.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672105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sr-Cyrl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Зашто оваква концепција наставног програма у 1. разреду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1038" y="1337481"/>
            <a:ext cx="8543925" cy="4839482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/>
            <a:r>
              <a:rPr lang="sr-Cyrl-RS" dirty="0">
                <a:latin typeface="Times New Roman" pitchFamily="18" charset="0"/>
                <a:cs typeface="Times New Roman" pitchFamily="18" charset="0"/>
              </a:rPr>
              <a:t>Програм првог разреда је концепцијски прилагођен програмима других (виших) разреда у основној школи.</a:t>
            </a:r>
          </a:p>
          <a:p>
            <a:pPr algn="just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 је приказан у виду пописа </a:t>
            </a:r>
            <a:r>
              <a:rPr lang="sr-Cyrl-R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посебних циљева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исхода и садржаја 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учења,</a:t>
            </a:r>
            <a:r>
              <a:rPr lang="sr-Cyrl-R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јер су наставници обучени за такву концепцију и лакше се сналазе у планирању, припремању и реализацији васпитно-образовног рада.</a:t>
            </a:r>
          </a:p>
          <a:p>
            <a:pPr algn="just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Садржај програма је близак дјечијем искуству, што је и разлог оваквог  садржајног опредјељења. </a:t>
            </a:r>
          </a:p>
          <a:p>
            <a:pPr algn="just"/>
            <a:r>
              <a:rPr lang="sr-Cyrl-R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 се никако не смије сматрати формално обавезујућим, већ га је нужно индивидуализовати у складу са индивидуалним могућностима и способностима дјеце.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767639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Сарадња са родитељима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1038" y="1392073"/>
            <a:ext cx="8543925" cy="4784891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 algn="just"/>
            <a:endParaRPr lang="sr-Cyrl-C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C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Шта родитељи очекују од школе у току првог разреда;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sr-Cyrl-CS" dirty="0">
                <a:latin typeface="Times New Roman" pitchFamily="18" charset="0"/>
                <a:cs typeface="Times New Roman" pitchFamily="18" charset="0"/>
              </a:rPr>
              <a:t>Шта се очекује од родитеља у току првог разреда;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sr-Cyrl-CS" dirty="0">
                <a:latin typeface="Times New Roman" pitchFamily="18" charset="0"/>
                <a:cs typeface="Times New Roman" pitchFamily="18" charset="0"/>
              </a:rPr>
              <a:t>Зашто ће то радити, шта се жели постићи код ученика;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sr-Cyrl-CS" dirty="0">
                <a:latin typeface="Times New Roman" pitchFamily="18" charset="0"/>
                <a:cs typeface="Times New Roman" pitchFamily="18" charset="0"/>
              </a:rPr>
              <a:t>Како ће ученици радити у школи, зашто игролике активности, зашто искуствено учење;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sr-Cyrl-CS" dirty="0">
                <a:latin typeface="Times New Roman" pitchFamily="18" charset="0"/>
                <a:cs typeface="Times New Roman" pitchFamily="18" charset="0"/>
              </a:rPr>
              <a:t>Каква је улога родитеља, како да они прате напредак ученика, на шта обратити посебну пажњу, како реаговати у случају потребе;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sr-Cyrl-CS" dirty="0">
                <a:latin typeface="Times New Roman" pitchFamily="18" charset="0"/>
                <a:cs typeface="Times New Roman" pitchFamily="18" charset="0"/>
              </a:rPr>
              <a:t>Како ће бити успостављена сарадња и комуникација школе и родитеља.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1054</TotalTime>
  <Words>4876</Words>
  <Application>Microsoft Office PowerPoint</Application>
  <PresentationFormat>A4 Paper (210x297 mm)</PresentationFormat>
  <Paragraphs>527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Meiryo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Обука за наставнике  првог разреда</vt:lpstr>
      <vt:lpstr>PowerPoint Presentation</vt:lpstr>
      <vt:lpstr>  Реформски процеси у основном васпитању и образовању   </vt:lpstr>
      <vt:lpstr>Резултати истраживања актуелног стања  у настави 1. разреда</vt:lpstr>
      <vt:lpstr>Карактеристике писаних припрема за наставу 1. разреда</vt:lpstr>
      <vt:lpstr>Циљ наставног програма првог разреда</vt:lpstr>
      <vt:lpstr>Принципи рада у 1. разреду</vt:lpstr>
      <vt:lpstr>Зашто оваква концепција наставног програма у 1. разреду</vt:lpstr>
      <vt:lpstr>Сарадња са родитељима</vt:lpstr>
      <vt:lpstr>Сарадња са родитељима</vt:lpstr>
      <vt:lpstr>Сарадња са родитељима</vt:lpstr>
      <vt:lpstr>Учење</vt:lpstr>
      <vt:lpstr>Рад са шестогодишњацима</vt:lpstr>
      <vt:lpstr>Васпитни аспект рада са шестогодишњацима</vt:lpstr>
      <vt:lpstr>Праћење, вредновање и оцјењивање ученика  1. разреда</vt:lpstr>
      <vt:lpstr>Праћење, вредновање и оцјењивање ученика  1. разреда</vt:lpstr>
      <vt:lpstr>Праћење, вредновање и оцјењивање ученика 1. разреда</vt:lpstr>
      <vt:lpstr>Педагошка правила у 1. разреду</vt:lpstr>
      <vt:lpstr>Уређење учионичког простора</vt:lpstr>
      <vt:lpstr>Уређење учионичког простора</vt:lpstr>
      <vt:lpstr> Наставни план и програм  за 1. разред  </vt:lpstr>
      <vt:lpstr>PowerPoint Presentation</vt:lpstr>
      <vt:lpstr>PowerPoint Presentation</vt:lpstr>
      <vt:lpstr>PowerPoint Presentation</vt:lpstr>
      <vt:lpstr>  </vt:lpstr>
      <vt:lpstr>(5 сати седмично, 180 сати годишње)</vt:lpstr>
      <vt:lpstr>  </vt:lpstr>
      <vt:lpstr>  </vt:lpstr>
      <vt:lpstr>  </vt:lpstr>
      <vt:lpstr>   (5 сати седмично, 180 сати годишње)</vt:lpstr>
      <vt:lpstr>PowerPoint Presentation</vt:lpstr>
      <vt:lpstr>  </vt:lpstr>
      <vt:lpstr>   (5 сати седмично, 180 сати годишње)</vt:lpstr>
      <vt:lpstr> 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Глобални план за предметно подручје _______</vt:lpstr>
      <vt:lpstr>Глобални план за предметно подручје _______</vt:lpstr>
      <vt:lpstr>У случају On-lajn наставе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s.vilotic</dc:creator>
  <cp:lastModifiedBy>Gordana Popadić</cp:lastModifiedBy>
  <cp:revision>243</cp:revision>
  <dcterms:created xsi:type="dcterms:W3CDTF">2021-07-24T12:21:01Z</dcterms:created>
  <dcterms:modified xsi:type="dcterms:W3CDTF">2021-10-27T11:10:00Z</dcterms:modified>
</cp:coreProperties>
</file>