
<file path=[Content_Types].xml><?xml version="1.0" encoding="utf-8"?>
<Types xmlns="http://schemas.openxmlformats.org/package/2006/content-types">
  <Default Extension="png" ContentType="image/png"/>
  <Default Extension="pptx" ContentType="application/vnd.openxmlformats-officedocument.presentationml.presentation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5"/>
  </p:handoutMasterIdLst>
  <p:sldIdLst>
    <p:sldId id="388" r:id="rId2"/>
    <p:sldId id="258" r:id="rId3"/>
    <p:sldId id="276" r:id="rId4"/>
    <p:sldId id="277" r:id="rId5"/>
    <p:sldId id="332" r:id="rId6"/>
    <p:sldId id="261" r:id="rId7"/>
    <p:sldId id="283" r:id="rId8"/>
    <p:sldId id="282" r:id="rId9"/>
    <p:sldId id="279" r:id="rId10"/>
    <p:sldId id="264" r:id="rId11"/>
    <p:sldId id="281" r:id="rId12"/>
    <p:sldId id="399" r:id="rId13"/>
    <p:sldId id="278" r:id="rId14"/>
    <p:sldId id="284" r:id="rId15"/>
    <p:sldId id="285" r:id="rId16"/>
    <p:sldId id="286" r:id="rId17"/>
    <p:sldId id="280" r:id="rId18"/>
    <p:sldId id="294" r:id="rId19"/>
    <p:sldId id="298" r:id="rId20"/>
    <p:sldId id="299" r:id="rId21"/>
    <p:sldId id="300" r:id="rId22"/>
    <p:sldId id="395" r:id="rId23"/>
    <p:sldId id="318" r:id="rId24"/>
    <p:sldId id="304" r:id="rId25"/>
    <p:sldId id="398" r:id="rId26"/>
    <p:sldId id="305" r:id="rId27"/>
    <p:sldId id="306" r:id="rId28"/>
    <p:sldId id="321" r:id="rId29"/>
    <p:sldId id="317" r:id="rId30"/>
    <p:sldId id="288" r:id="rId31"/>
    <p:sldId id="336" r:id="rId32"/>
    <p:sldId id="292" r:id="rId33"/>
    <p:sldId id="334" r:id="rId34"/>
    <p:sldId id="320" r:id="rId35"/>
    <p:sldId id="389" r:id="rId36"/>
    <p:sldId id="394" r:id="rId37"/>
    <p:sldId id="368" r:id="rId38"/>
    <p:sldId id="345" r:id="rId39"/>
    <p:sldId id="338" r:id="rId40"/>
    <p:sldId id="390" r:id="rId41"/>
    <p:sldId id="355" r:id="rId42"/>
    <p:sldId id="370" r:id="rId43"/>
    <p:sldId id="372" r:id="rId44"/>
    <p:sldId id="352" r:id="rId45"/>
    <p:sldId id="349" r:id="rId46"/>
    <p:sldId id="396" r:id="rId47"/>
    <p:sldId id="397" r:id="rId48"/>
    <p:sldId id="358" r:id="rId49"/>
    <p:sldId id="360" r:id="rId50"/>
    <p:sldId id="362" r:id="rId51"/>
    <p:sldId id="364" r:id="rId52"/>
    <p:sldId id="366" r:id="rId53"/>
    <p:sldId id="289" r:id="rId54"/>
    <p:sldId id="391" r:id="rId55"/>
    <p:sldId id="375" r:id="rId56"/>
    <p:sldId id="374" r:id="rId57"/>
    <p:sldId id="377" r:id="rId58"/>
    <p:sldId id="392" r:id="rId59"/>
    <p:sldId id="379" r:id="rId60"/>
    <p:sldId id="381" r:id="rId61"/>
    <p:sldId id="383" r:id="rId62"/>
    <p:sldId id="385" r:id="rId63"/>
    <p:sldId id="393" r:id="rId6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rdana Popadic" initials="G.P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B19F6-3529-4AC0-B83F-173619BA0E5E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5D282-EB5D-4BBC-B1A4-F724D3884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4F49-C81F-44FC-BDB4-A68716729314}" type="datetimeFigureOut">
              <a:rPr lang="en-GB" smtClean="0"/>
              <a:pPr/>
              <a:t>27/10/2021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73216"/>
            <a:ext cx="9144000" cy="1600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29050" y="3327400"/>
            <a:ext cx="1485900" cy="0"/>
          </a:xfrm>
          <a:prstGeom prst="line">
            <a:avLst/>
          </a:prstGeom>
          <a:ln w="28575">
            <a:solidFill>
              <a:srgbClr val="54A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67192" cy="43204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Обука за наставнике основне школе </a:t>
            </a:r>
            <a:br>
              <a:rPr lang="sr-Cyrl-RS" sz="3100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3100" b="1" dirty="0">
                <a:latin typeface="Times New Roman" pitchFamily="18" charset="0"/>
                <a:cs typeface="Times New Roman" pitchFamily="18" charset="0"/>
              </a:rPr>
              <a:t>Иновирани НАСТАВНИ ПЛАН И ПРОГРАМ</a:t>
            </a:r>
            <a:br>
              <a:rPr lang="sr-Cyrl-C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3100" b="1" dirty="0">
                <a:latin typeface="Times New Roman" pitchFamily="18" charset="0"/>
                <a:cs typeface="Times New Roman" pitchFamily="18" charset="0"/>
              </a:rPr>
              <a:t> за основну школу </a:t>
            </a:r>
            <a:br>
              <a:rPr lang="sr-Cyrl-CS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805265"/>
            <a:ext cx="89916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Август, 2021. године                                   Инспектори-просвјетни савјетници</a:t>
            </a:r>
            <a:br>
              <a:rPr lang="sr-Cyrl-RS" sz="20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за разредну наставу </a:t>
            </a:r>
            <a:r>
              <a:rPr lang="sr-Latn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1" descr="Potpis_mejl_RP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88640"/>
            <a:ext cx="194421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g.popadic\Desktop\logot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581128"/>
            <a:ext cx="4536504" cy="792088"/>
          </a:xfrm>
          <a:prstGeom prst="rect">
            <a:avLst/>
          </a:prstGeom>
          <a:noFill/>
        </p:spPr>
      </p:pic>
      <p:sp>
        <p:nvSpPr>
          <p:cNvPr id="1029" name="AutoShape 5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AutoShape 7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AutoShape 9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548680"/>
            <a:ext cx="8784976" cy="629208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2020/21. године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примјени су 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факултативни програми: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Домаћинство 1 и 2 за ученике друге тријаде,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Мали програмери 1 за ученике друге тријаде,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Калиграфија за ученике друге тријаде,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Истраживачи завичаја за ученике 4. и 5. разреда,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Мали програмери 2 за ученике 5. и 6. разреда.</a:t>
            </a:r>
          </a:p>
          <a:p>
            <a:pPr algn="just"/>
            <a:endParaRPr lang="en-GB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складу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значењем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самог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термина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facultativus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вољи, без обавезе)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можемо дефинисати као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необавезан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облик наставе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остављен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слободном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избору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онога кога се тиче, који се може бирати по вољи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изборни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облик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наставе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64807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развијање факултативних програма ФАКУЛТАТИВНА НАСТАВА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" name="Object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732240" y="5085184"/>
          <a:ext cx="144016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esentation" showAsIcon="1" r:id="rId3" imgW="914400" imgH="771480" progId="PowerPoint.Show.12">
                  <p:embed/>
                </p:oleObj>
              </mc:Choice>
              <mc:Fallback>
                <p:oleObj name="Presentation" showAsIcon="1" r:id="rId3" imgW="914400" imgH="771480" progId="PowerPoint.Show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085184"/>
                        <a:ext cx="144016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3" descr="C:\Users\g.popadic\Desktop\logot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980728"/>
            <a:ext cx="4536504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88640"/>
            <a:ext cx="8568952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2021/22. године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је нови наставни план за: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 предмет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5. разреду </a:t>
            </a:r>
            <a:endParaRPr lang="sr-Latn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нтегрисање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садржаја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природним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друштвеним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појавама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окружењу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њиховим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процесима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међусобној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повезаности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тако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исхода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учења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пак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омогућује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интегративни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приступ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изучавању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истих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Узимајући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обзир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узраст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боља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основа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ефикаснују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организацију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наставе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остваривање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општих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посебних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циљева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развијање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одговорно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понашање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оквирима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сопственог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природног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друштвеног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окружења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предмет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5. разреду (промјена назива наставног предмета Физичко васпитање од 2. до 5. разреда),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предмет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Моја околина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2. и 3.разреду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(промјена назива предмета Природа и друштво у 2. и 3.разреду).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424936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4170" y="6021288"/>
            <a:ext cx="4032448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65416" y="152155"/>
            <a:ext cx="8768271" cy="662569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2021/22. године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су иновирани наставни програми за редовну наставу:</a:t>
            </a:r>
            <a:endParaRPr lang="sr-Latn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Наставни план и програм за 1. разред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- наставни програми за три предметна подручја: 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Моја околина 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Говор, изражавање и стварање, 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Спорт, ритмика и музика.</a:t>
            </a:r>
            <a:endParaRPr lang="sr-Latn-R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424936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770863"/>
            <a:ext cx="4032448" cy="7349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356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2. разред</a:t>
            </a:r>
          </a:p>
          <a:p>
            <a:pPr algn="just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1196752"/>
          <a:ext cx="8136904" cy="508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362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______________језик*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______________језик**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Вјеронаука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Музичка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Моја околина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Дигитални свијет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03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УКУПНО 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756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3. разред</a:t>
            </a:r>
          </a:p>
          <a:p>
            <a:pPr algn="just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1196748"/>
          <a:ext cx="8136904" cy="4999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______________језик*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______________језик**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Енглески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Вјеронаука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Музичка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Моја околина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УКУПНО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792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5760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4. разред</a:t>
            </a: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1402761"/>
          <a:ext cx="7992888" cy="4295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9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000" dirty="0">
                          <a:latin typeface="Times New Roman" pitchFamily="18" charset="0"/>
                          <a:cs typeface="Times New Roman" pitchFamily="18" charset="0"/>
                        </a:rPr>
                        <a:t>Природа и друштво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5. разред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1484784"/>
          <a:ext cx="7992888" cy="385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1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b="1" dirty="0">
                          <a:latin typeface="Times New Roman" pitchFamily="18" charset="0"/>
                          <a:cs typeface="Times New Roman" pitchFamily="18" charset="0"/>
                        </a:rPr>
                        <a:t>Природа и друштво</a:t>
                      </a:r>
                    </a:p>
                    <a:p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332656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36904" cy="64807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Разлике претходних и иновираних наставних програма</a:t>
            </a: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пети разред -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6453336"/>
            <a:ext cx="24482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7544" y="908720"/>
            <a:ext cx="7632848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- Физичко и здравствено васпитање</a:t>
            </a: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 наставног предмета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број часова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Општи и посебни циљеви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тема/области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 наставног програма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Дидактичко-методичко упутство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59832" y="3645024"/>
            <a:ext cx="5472608" cy="25922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</a:t>
            </a:r>
          </a:p>
          <a:p>
            <a:pPr marL="514350" indent="-514350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Општи и посебни циљеви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области/тема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 наставног програма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Дидактичко-методичко упутство</a:t>
            </a: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60648"/>
            <a:ext cx="8712968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95536" y="836712"/>
            <a:ext cx="8064896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 наставног предмета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САДА	                                                         РАНИЈЕ</a:t>
            </a:r>
          </a:p>
          <a:p>
            <a:pPr marL="514350" indent="-514350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Природа и друштво                          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Познавање природе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Познавање друштва</a:t>
            </a:r>
          </a:p>
          <a:p>
            <a:pPr marL="514350" indent="-514350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Физичко и здравствено васпитање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Физичко васпитање     </a:t>
            </a: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3568" y="2348880"/>
            <a:ext cx="7992888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фонд часова  -  Физичко и здравствено васпитање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	                                                   РАНИЈЕ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   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часа седмично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* два часа седмично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Разлог за повећање броја часова: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брига о здрављу ученика,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усклађивање са праксама у окружењу (Србија, Црна Гора...)</a:t>
            </a: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3528" y="4149080"/>
            <a:ext cx="8568952" cy="2232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фонд часова  -  Природа и друштво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	                                                              РАНИЈЕ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часа седмично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* четири часа седмично                                                                                         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Разлог за смањење броја часова: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интегрисање  исхода учења и садржаја, два у један наставни предмет</a:t>
            </a:r>
          </a:p>
          <a:p>
            <a:pPr marL="514350" indent="-514350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(растерећење ученика),</a:t>
            </a:r>
          </a:p>
          <a:p>
            <a:pPr marL="514350" indent="-514350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усклађивање са праксама у земљама у окружењу.</a:t>
            </a: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179512" y="116632"/>
            <a:ext cx="8136904" cy="57606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Разлике претходних и иновираних наставних програма</a:t>
            </a:r>
            <a:b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пети разред -</a:t>
            </a: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0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Дефинисање назива наставног предмета -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четири општа циља, која указују на основу програма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Природе и друштва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али и развијање компетенција и развој темељних животних вјештина код ученика.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19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Један општи циљ за сваки наставни предмет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</a:t>
            </a:r>
            <a:r>
              <a:rPr lang="sr-Latn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ње природе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Познавање друштва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Дефинисани посебни циљеви  за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Познавање природе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(16) и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Познавање друштва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(13) који су имали обиљежја општих циљева и нису се значајно разликовали од њих.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sr-Cyrl-RS" sz="2700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 обуке за наставнике основне школе </a:t>
            </a:r>
            <a:b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085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None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Latn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09.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0 -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sr-Latn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Latn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часова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Представљање програма обуке</a:t>
            </a:r>
          </a:p>
          <a:p>
            <a:pPr lvl="0">
              <a:buNone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(13.00-13.30)             Представљање учесника</a:t>
            </a:r>
            <a:r>
              <a:rPr lang="sr-Latn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Вјежба: Мозгалица)</a:t>
            </a: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10.00 – 10.45 часова – Иновирани Наставни план и програм за пети разред </a:t>
            </a:r>
          </a:p>
          <a:p>
            <a:pPr lvl="0">
              <a:buNone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(13.30-14.15)               основне школе </a:t>
            </a: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(Природа и друштво, Физичко и </a:t>
            </a:r>
          </a:p>
          <a:p>
            <a:pPr lvl="0">
              <a:buNone/>
            </a:pP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здравствено васпитање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</a:t>
            </a:r>
          </a:p>
          <a:p>
            <a:pPr lvl="0">
              <a:buNone/>
            </a:pP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заједници</a:t>
            </a:r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sr-Cyrl-R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10.45 – 11.00 часова  - П а у з а</a:t>
            </a:r>
          </a:p>
          <a:p>
            <a:pPr lvl="0">
              <a:buNone/>
            </a:pP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(14.15-14.30)</a:t>
            </a:r>
          </a:p>
          <a:p>
            <a:pPr lvl="0">
              <a:buNone/>
            </a:pP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11.00 -  12.00 часова –  Радионица: </a:t>
            </a:r>
            <a:r>
              <a:rPr lang="sr-Cyrl-RS" sz="2000" dirty="0">
                <a:solidFill>
                  <a:schemeClr val="tx1"/>
                </a:solidFill>
                <a:latin typeface="Times New Roman"/>
                <a:cs typeface="Times New Roman"/>
              </a:rPr>
              <a:t>Планирање и припремање наставног  </a:t>
            </a:r>
          </a:p>
          <a:p>
            <a:pPr lvl="0">
              <a:buNone/>
            </a:pPr>
            <a:r>
              <a:rPr lang="sr-Cyrl-RS" sz="2000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(14.30-15.30)</a:t>
            </a:r>
            <a:r>
              <a:rPr lang="sr-Cyrl-RS" sz="2000" dirty="0">
                <a:solidFill>
                  <a:schemeClr val="tx1"/>
                </a:solidFill>
                <a:latin typeface="Times New Roman"/>
                <a:cs typeface="Times New Roman"/>
              </a:rPr>
              <a:t>               процеса (примјена с</a:t>
            </a:r>
            <a:r>
              <a:rPr lang="en-US" sz="2000" dirty="0" err="1">
                <a:solidFill>
                  <a:schemeClr val="tx1"/>
                </a:solidFill>
                <a:latin typeface="Times New Roman"/>
                <a:cs typeface="Times New Roman"/>
              </a:rPr>
              <a:t>авремени</a:t>
            </a:r>
            <a:r>
              <a:rPr lang="sr-Cyrl-RS" sz="2000" dirty="0">
                <a:solidFill>
                  <a:schemeClr val="tx1"/>
                </a:solidFill>
                <a:latin typeface="Times New Roman"/>
                <a:cs typeface="Times New Roman"/>
              </a:rPr>
              <a:t>х</a:t>
            </a:r>
            <a:r>
              <a:rPr lang="en-US"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000" dirty="0">
                <a:solidFill>
                  <a:schemeClr val="tx1"/>
                </a:solidFill>
                <a:latin typeface="Times New Roman"/>
                <a:cs typeface="Times New Roman"/>
              </a:rPr>
              <a:t> дидактичко</a:t>
            </a:r>
            <a:r>
              <a:rPr lang="sr-Latn-RS"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000" dirty="0">
                <a:solidFill>
                  <a:schemeClr val="tx1"/>
                </a:solidFill>
                <a:latin typeface="Times New Roman"/>
                <a:cs typeface="Times New Roman"/>
              </a:rPr>
              <a:t>- методичких</a:t>
            </a:r>
          </a:p>
          <a:p>
            <a:pPr lvl="0">
              <a:buNone/>
            </a:pPr>
            <a:r>
              <a:rPr lang="sr-Cyrl-RS" sz="2000" dirty="0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</a:t>
            </a:r>
            <a:r>
              <a:rPr lang="en-US" sz="2000" dirty="0" err="1">
                <a:solidFill>
                  <a:schemeClr val="tx1"/>
                </a:solidFill>
                <a:latin typeface="Times New Roman"/>
                <a:cs typeface="Times New Roman"/>
              </a:rPr>
              <a:t>модела</a:t>
            </a:r>
            <a:r>
              <a:rPr lang="sr-Cyrl-RS" sz="2000" dirty="0">
                <a:solidFill>
                  <a:schemeClr val="tx1"/>
                </a:solidFill>
                <a:latin typeface="Times New Roman"/>
                <a:cs typeface="Times New Roman"/>
              </a:rPr>
              <a:t> наставе).                 </a:t>
            </a:r>
            <a:endParaRPr lang="sr-Cyrl-CS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12.00 – 12.30 часова – Осврт, питања учесника и евалуација обуке</a:t>
            </a:r>
          </a:p>
          <a:p>
            <a:pPr lvl="0">
              <a:buNone/>
            </a:pP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(15.30-16.00)              Подјела сертификата</a:t>
            </a:r>
          </a:p>
          <a:p>
            <a:pPr lvl="0">
              <a:buNone/>
            </a:pPr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Дефинисање назива наставног предмета -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општа циља, која указују на основу програма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васпитање,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као и развијање животних вриједности и вјештина.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18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 општих циљева , који, према мишљењу Стручног тима, нису прецизно упућивала на програм физичког васпитања.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 посебних циљева који се нису значајно разликовали од “општих” и недостајала је конкретизација.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општа циља, која указују на основу програма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заједници,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 и подстицање развијања здравих навика и стилова живота.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14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 општих циљева усмјерених на наставника и ученика. 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Дефинисани посебни циљеви и задаци (12) који, према мишљењу Стручног тима, нису прецизно упућивала на програм  ВРОЗ-а.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42844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7992888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план и програм - однос циљева и исхода учења 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57158" y="857232"/>
            <a:ext cx="8215370" cy="33843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Font typeface="Arial" pitchFamily="34" charset="0"/>
              <a:buChar char="•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Циљ учења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 намјера, а исход учења је мјерљив резултат остварења те намјере.</a:t>
            </a:r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представљају описе онога што ученици требају знати,</a:t>
            </a:r>
          </a:p>
          <a:p>
            <a:pPr marL="514350" indent="23813"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разумјети и моћи урадити по завршетку учења. 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 први описује шта ученици треба да науче у оквиру васпитно-образовног процеса, други представља резултат, тј. оно што је ученик на крају процеса учења, током наставног часа или одређеног наставног периода, научио/остварио (њихова знања, вјештине и способности, тј. шта је то што они могу или умију да ураде под одређеним околностима; на који начин критички промишљају и поступају у одређеним ситуацијама, како према себи тако и према другима и др.).</a:t>
            </a:r>
          </a:p>
          <a:p>
            <a:pPr marL="514350" indent="-514350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2844" y="4357694"/>
            <a:ext cx="8572560" cy="235745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Исходи учења у актуелном НПП-у су дефинисани тако да су: ј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асни, реалистични, објективни, мјерљиви и релевантни, с тим да их наставник даље треба операциоанализовати за конкретан наставни час а да задрже све те карактеристике. 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циљу остваривања циљева и исхода учења на што вишем нивоу потребно је одабрати сврсисходна наставна средства, методе и облике рада, активности (наставника и ученика), као и задатке.  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Дакле, све треба да буде у узрочно - посљедичној вези, тј. функционално планирано, организовано и реализовано.</a:t>
            </a:r>
          </a:p>
          <a:p>
            <a:pPr marL="514350" indent="-514350"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5400600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724128" y="1052736"/>
            <a:ext cx="3240360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1520" y="1628800"/>
            <a:ext cx="5328592" cy="47525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су: </a:t>
            </a:r>
          </a:p>
          <a:p>
            <a:pPr>
              <a:buFont typeface="Wingdings" pitchFamily="2" charset="2"/>
              <a:buChar char="ü"/>
            </a:pP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Јасни,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Реалистични,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Објективни,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Мјерљиви,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Релевантни.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 наглашена временска одредница за остварење исхода, али је наглашено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(Дидактичко - методишка упутства и препоруке)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се неки исходи могу остварити за краћи и/или дужи временски период током реализације наставног програма нпр. за пети разред (више о овоме у </a:t>
            </a:r>
            <a:r>
              <a:rPr lang="sr-Cyrl-R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Приручнику за наставнике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који је у припреми).</a:t>
            </a:r>
          </a:p>
          <a:p>
            <a:endParaRPr lang="sr-Cyrl-R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4128" y="1628800"/>
            <a:ext cx="3240360" cy="475252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Неки исходи су били превише уопштени, те нису били мјерљиви и реалистични.</a:t>
            </a:r>
          </a:p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немају временску одредницу до када их је потребно остварити.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208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друштво, Физичко и здравствено васпитање и Васпитни рад у одјељењској заједници – ИСХОДИ УЧЕЊА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5688632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908720"/>
            <a:ext cx="2529607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12776"/>
            <a:ext cx="5688632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Двије наставне области: </a:t>
            </a:r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  <a:r>
              <a:rPr lang="sr-Cyrl-R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Друштво.</a:t>
            </a: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</a:t>
            </a:r>
            <a:r>
              <a:rPr lang="sr-Cyrl-R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обухвата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седам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наставних тема: </a:t>
            </a:r>
            <a:r>
              <a:rPr lang="sr-Cyrl-R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Небеска тијела, Постанак и састав Земље, Ваздух - омотач планете Земље, </a:t>
            </a:r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Нежива природа - материјали</a:t>
            </a:r>
            <a:r>
              <a:rPr lang="sr-Cyrl-R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Екологија, Станишта и животне заједнице, Човјек као дио природе.</a:t>
            </a: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 </a:t>
            </a:r>
            <a:r>
              <a:rPr lang="sr-Cyrl-R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Друштво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обухвата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четири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наставне теме: </a:t>
            </a:r>
            <a:r>
              <a:rPr lang="sr-Cyrl-R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Република Српска и Босна и Херцеговина, Природно - географске карактеристике Републике Српске и ФБиХ, Друштвено -географске и привредне карактеристике Републике Српске и ФБиХ, Прошлост.</a:t>
            </a: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и редуковани програмски садржаји.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412776"/>
            <a:ext cx="2529607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по седам наставних тема за сваки наставни предмет.</a:t>
            </a: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Дефинисане наставне теме: Здравље и исхрана, Култура живљења и комуникација, Излети и посјете.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6480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</a:t>
            </a:r>
            <a:r>
              <a:rPr lang="sr-Cyrl-R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8136904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340768"/>
            <a:ext cx="8136904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обзиром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значај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физичких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расту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дјеце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посебно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узраста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четвртог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петог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разреда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(10/11година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старости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њиховом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правилном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моторичком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развијању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здравих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навика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здравог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начина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живљења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исходи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учења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садржаји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редефинисани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допуњени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исходима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садржајима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односе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између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осталог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значај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бригу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здрављу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развијање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здравих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навика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стилова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живота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6480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 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5904656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836712"/>
            <a:ext cx="2520280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1520" y="1340768"/>
            <a:ext cx="5904656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Праћење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раста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(ТВ и ТМ и 8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моторичких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тестова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Елементарне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корективно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</a:t>
            </a:r>
            <a:endParaRPr lang="sr-Cyrl-R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корективно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вјежбање 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Атлетикa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корективно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вјежбање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отвореном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fontAlgn="base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Спортске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Фудбал</a:t>
            </a:r>
            <a:r>
              <a:rPr lang="sr-Cyrl-R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Рукомет</a:t>
            </a:r>
            <a:r>
              <a:rPr lang="sr-Cyrl-R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Кошарка</a:t>
            </a:r>
            <a:r>
              <a:rPr lang="sr-Cyrl-R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Одбојка</a:t>
            </a:r>
            <a:endParaRPr lang="en-US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Здравствено васпитање</a:t>
            </a:r>
          </a:p>
          <a:p>
            <a:r>
              <a:rPr lang="sr-Cyrl-B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програмски садржаји.</a:t>
            </a:r>
          </a:p>
          <a:p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Садржаји су дати са појашњењима. </a:t>
            </a:r>
          </a:p>
          <a:p>
            <a:pPr>
              <a:buNone/>
            </a:pP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Нпр. за садржај “</a:t>
            </a:r>
            <a:r>
              <a:rPr lang="sr-Cyrl-C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Елементарне  игре зa развој моторичких</a:t>
            </a:r>
          </a:p>
          <a:p>
            <a:pPr>
              <a:buNone/>
            </a:pPr>
            <a:r>
              <a:rPr lang="sr-Cyrl-C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способности” наведени су елементи: снаге,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брзине,</a:t>
            </a:r>
            <a:endParaRPr lang="sr-Cyrl-R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издржљивости,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координације,</a:t>
            </a:r>
            <a:r>
              <a:rPr lang="sr-Cyrl-R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флексибилности,</a:t>
            </a:r>
            <a:endParaRPr lang="sr-Cyrl-R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Прецизности и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равнотеже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340768"/>
            <a:ext cx="2520280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Атлетика 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Вјежбе на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справама  и тлу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Основе спортских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игара (фудбал,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кошарка, рукомет)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Елементарне и 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штафетне игре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Процјена физичког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раста и развоја и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усавршавање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физичких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способности</a:t>
            </a: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Садржаји су наведени у виду набрајања, без конкретног појашњења</a:t>
            </a:r>
            <a:r>
              <a:rPr lang="sr-Cyrl-RS" sz="2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6480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 - 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836712"/>
            <a:ext cx="583264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836712"/>
            <a:ext cx="2448272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528" y="1412776"/>
            <a:ext cx="5832648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Четири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наставне области и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наставних тема: </a:t>
            </a:r>
          </a:p>
          <a:p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Култура живљења </a:t>
            </a:r>
          </a:p>
          <a:p>
            <a:pPr>
              <a:buNone/>
            </a:pPr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(Организација одјељењског колектива, Култура понашања),</a:t>
            </a:r>
          </a:p>
          <a:p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Дјечија права </a:t>
            </a:r>
            <a:r>
              <a:rPr lang="sr-Cyrl-RS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одговорности</a:t>
            </a:r>
            <a:r>
              <a:rPr lang="sr-Cyrl-R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(Дјечија права и обавезе, Демократија у учионици),</a:t>
            </a:r>
          </a:p>
          <a:p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Здрави стилови живота </a:t>
            </a:r>
          </a:p>
          <a:p>
            <a:pPr>
              <a:buNone/>
            </a:pPr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(Животне вриједности, Наше емоције, Чувари здравља и природе, Учење), </a:t>
            </a:r>
          </a:p>
          <a:p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 по избору/слободне теме </a:t>
            </a:r>
          </a:p>
          <a:p>
            <a:pPr>
              <a:buNone/>
            </a:pPr>
            <a:r>
              <a:rPr lang="sr-Cyrl-R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(Процјена резултата рада, Слободне теме).</a:t>
            </a: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и уврштени нови програмски садржаји </a:t>
            </a:r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- Здрави стилови живота и др.)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412776"/>
            <a:ext cx="2448272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 наставних тема: Организација одјељењског колектива, Култура понашања, Основи демократије, Превенција насиља, Дјечија права, Учење учења, Заштита здравља и човјекове средине, Заштита од мина, Процјена резултата рада, Теме о избору и др.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6480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 - 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5256584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868144" y="1052736"/>
            <a:ext cx="2952328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5536" y="1628800"/>
            <a:ext cx="5256584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 - методичка упутства су опширнија, прецизнија и детаљнија.</a:t>
            </a:r>
          </a:p>
          <a:p>
            <a:pPr algn="just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Наставнику помажу да одреди приоритете у настави и планирању, те да успостави правилан однос према настави природе и друштва, физичког и здравственог васпитања, као и васпитног рада у одјељењској заједници.</a:t>
            </a:r>
          </a:p>
          <a:p>
            <a:pPr algn="just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dirty="0">
                <a:latin typeface="Times New Roman" pitchFamily="18" charset="0"/>
                <a:cs typeface="Times New Roman" pitchFamily="18" charset="0"/>
              </a:rPr>
              <a:t>Детаљнија упутства за остваривање наставних програма у петом разреду ће бити доступна наставницима и у </a:t>
            </a:r>
            <a:r>
              <a:rPr lang="sr-Cyrl-RS" i="1" dirty="0">
                <a:latin typeface="Times New Roman" pitchFamily="18" charset="0"/>
                <a:cs typeface="Times New Roman" pitchFamily="18" charset="0"/>
              </a:rPr>
              <a:t>Приручнику за наставнике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који је у припреми за наредну школску годину (2022/23).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8144" y="1628800"/>
            <a:ext cx="2952328" cy="482453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sr-Cyrl-RS" sz="3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Упутства дата у 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 дидактичких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упутстава и препорука,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садржајно, углавном, 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упућују наставника на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могуће опште начине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реализације одређених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садржаја (ПД и ПП), те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коришћења простора за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реализацију наставе 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ФВ, као и препоручене</a:t>
            </a:r>
          </a:p>
          <a:p>
            <a:pPr>
              <a:buNone/>
            </a:pPr>
            <a:r>
              <a:rPr lang="sr-Cyrl-R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литературе (ВРОЗ).</a:t>
            </a:r>
            <a:endParaRPr lang="en-US" sz="3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86409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друштво, Физичко и здравствено васпитање, </a:t>
            </a:r>
            <a:br>
              <a:rPr lang="sr-Latn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Дидактичко - методичко упутство и препоруке -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04664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3652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Радионица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67544" y="1052736"/>
            <a:ext cx="7992888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sr-Cyrl-R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Планирање и припремање наставног  процеса </a:t>
            </a:r>
            <a:br>
              <a:rPr lang="sr-Cyrl-RS" sz="2800" b="1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r-Cyrl-R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(примјена с</a:t>
            </a:r>
            <a:r>
              <a:rPr lang="en-US" sz="28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авремени</a:t>
            </a:r>
            <a:r>
              <a:rPr lang="sr-Cyrl-R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х</a:t>
            </a:r>
            <a:r>
              <a:rPr lang="en-U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дидактичко - методичких </a:t>
            </a:r>
            <a:r>
              <a:rPr lang="en-US" sz="28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модела</a:t>
            </a:r>
            <a:r>
              <a:rPr lang="sr-Cyrl-R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 наставе)</a:t>
            </a:r>
            <a:endParaRPr lang="sr-Cyrl-R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9592" y="4149080"/>
            <a:ext cx="7272808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Вр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иј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еме предвиђено за рад је 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60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 минута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  <a:p>
            <a:pPr marL="514350" indent="-514350" algn="ctr"/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(рад у групи, извјештавање и сумирање резултата рада групе).</a:t>
            </a:r>
            <a:endParaRPr lang="sr-Latn-R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Упознавање и представљање учесника обуке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Вјежба: Мозгалица</a:t>
            </a: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свако слово из ријечи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план/наставни програм/исходи учења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смислите, напишите и/или кажите по једну ријеч или реченицу која се односи/има везе са наведеним појмом, а која почиње са појединим словом из наведених ријечи, на примјер: </a:t>
            </a:r>
            <a: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 -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нова знања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–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аутентичност; </a:t>
            </a:r>
            <a: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-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стваралаштво развија; </a:t>
            </a:r>
            <a: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-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искуства која ученици требају стећи; Х - храбро истраживати нове области и др.</a:t>
            </a:r>
          </a:p>
          <a:p>
            <a:pPr algn="just">
              <a:buFont typeface="Wingdings" pitchFamily="2" charset="2"/>
              <a:buChar char="q"/>
            </a:pP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Прије изношења резултата рада у групи представите чланове  ваше групе: име и презиме, назив школе из које долазе и друго,  а затим које сте идеје/асоцијације имали на ријечи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план/наставни програм/исходи учења.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85720" y="142852"/>
            <a:ext cx="8352928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7143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85720" y="1214422"/>
            <a:ext cx="3240360" cy="10801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Концепт планирања остаје исти: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20" y="3000372"/>
            <a:ext cx="8358246" cy="33809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Глобални/годишњи план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распоред наставних области/тема по мјесецима са оквирним бројем часова (основа), при чему су испоштовани принципи: научности (тј. да ли и како подијелити тему или је реализовати у континуитету), актуелизације (по приоритетима: нпр. које су теме погодне за конкретно годишње доба, тј. водећи рачуна о временским условима), дедуктивности (од општег ка појединачном), систематичности и поступности, диференцијације и интеграције (унутар самог наставног предмета али и са другим наставним предметима) и др.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00496" y="714356"/>
            <a:ext cx="4680520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Годишњи оријентациони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распоред програмских садржаја</a:t>
            </a:r>
          </a:p>
          <a:p>
            <a:pPr algn="ctr"/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виду наставне области/теме и оријентациони број часова за реализацију истих.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286116" y="1571612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7636615" y="2533175"/>
            <a:ext cx="783538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0"/>
            <a:ext cx="8784976" cy="679613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280920" cy="6206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51520" y="836712"/>
            <a:ext cx="4608512" cy="24482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Планирање: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оперативно;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тематско;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дневно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(временски период; дефинисање исхода учења; метода и облика рада; наставних средстава и извора учења;  садржаја и активности; остварености исхода учења)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1520" y="3501008"/>
            <a:ext cx="4320480" cy="27363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Припремање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 учења и поучавања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конкретизација, тј. осмишљавање сценарија часа/часова; избор начина рада;  попис активности ученика и наставника за одређени час/часове; начин провјере остварености исхода учења  и др.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64088" y="980728"/>
            <a:ext cx="3240360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Оперативни план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шта намјеравам да остварим за конкретну тему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(исходи учења),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који су ми садржаји погодни, шта ми је потребно, како ћу то остварити.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0032" y="3429000"/>
            <a:ext cx="3816424" cy="28083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Праћење</a:t>
            </a:r>
            <a:r>
              <a:rPr lang="sr-Cyrl-RS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нивоа: нпр. мотивације, интересовања, рада и напредовања ученика; остварености исхода учења који доприносе развоју животних вјештина , способности и компетенција ученика  и др.</a:t>
            </a:r>
          </a:p>
          <a:p>
            <a:pPr algn="ctr"/>
            <a:r>
              <a:rPr lang="sr-Cyrl-RS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 НАРЕДНОГ ПЛАНИРАЊА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72000" y="1124744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3059832" y="3212976"/>
            <a:ext cx="648072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13505619">
            <a:off x="4538997" y="3010784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6200000">
            <a:off x="3707904" y="3212976"/>
            <a:ext cx="648072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5400000">
            <a:off x="8028384" y="3212976"/>
            <a:ext cx="648072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42844" y="260648"/>
            <a:ext cx="8749636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планирању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 учења и поучавања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наставник се, поред осталог, руководи и сљедећим питањима: 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је циљ/су циљеви учења и поучавања (нпр. развој конкретних компетенција и животних вјештина)? 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су очекивани ефекти/исходи учења (операционализација исхода учења на конкретна знања, способности и вјештине)? </a:t>
            </a:r>
          </a:p>
          <a:p>
            <a:pPr lvl="0">
              <a:buFont typeface="Wingdings" pitchFamily="2" charset="2"/>
              <a:buChar char="q"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које начине ће се циљ/циљеви и исходи учења остварити?</a:t>
            </a:r>
          </a:p>
          <a:p>
            <a:pPr lvl="0">
              <a:buFont typeface="Wingdings" pitchFamily="2" charset="2"/>
              <a:buChar char="q"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Шта ученици раде на часу (које активности обављају)? </a:t>
            </a:r>
          </a:p>
          <a:p>
            <a:pPr lvl="0">
              <a:buFont typeface="Wingdings" pitchFamily="2" charset="2"/>
              <a:buChar char="q"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којој мјери су активности ученика индивидуализиране, индивидуалне, тимске и групне, као и колико су разноврсне и сврсисходне у односу на предвиђени циљ и исходе учења? </a:t>
            </a:r>
          </a:p>
          <a:p>
            <a:pPr lvl="0">
              <a:buFont typeface="Wingdings" pitchFamily="2" charset="2"/>
              <a:buChar char="q"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које начине су уважене индивидуалне способности, могућности и искуства ученика, као и ранија сазнања? </a:t>
            </a:r>
          </a:p>
          <a:p>
            <a:pPr lvl="0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568952" cy="76470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60648"/>
            <a:ext cx="8678198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које начине се остварује повезаност  актуелних исхода и садржаја учења са претходно оствареним исходима и садржајима учења из конкретног наставног предмета (унутарпредметна корелација), али и са исходима и садржајима учења из других наставних предмета (међупредметна корелација)? 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Шта може бити тешкоћа у реализацији конкретног наставног часа? 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се проблеми очекују и како се могу превазићи? 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основу којих активности/показатеља ће ученици и наставник знати да је одређени наставни час ефикасно реализован, те да су остварени исходи учења?</a:t>
            </a: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536462" cy="76470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332656"/>
            <a:ext cx="8784976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Мултидисциплинарност и разноликост исхода и садржаја учења захтијевају активнији и оригиналнији приступ у методичкој организацији наставног часа Природе и друштва. </a:t>
            </a:r>
          </a:p>
          <a:p>
            <a:pPr lvl="0"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циљу достизања што вишег нивоа остварености исхода учења потребно је: </a:t>
            </a:r>
          </a:p>
          <a:p>
            <a:pPr lvl="0"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комбиновати текст, слику, графички приказ, илустрацију, анимацију, звук, очигледна средства и слично;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наставу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треба свести на предавање, преписивање, допуњавање и слично;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досљедно и функционално примјењивати савремене моделе наставе;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омогућити развој мотивације, интересовања, радозналости, критичког мишљења, стваралачки  и тимски рад, реалну слику о себи, ненасилну комуникацију, емпатију и друге животне вјештине и компетенције. </a:t>
            </a:r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424936" cy="76470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 - природа и друштво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332656"/>
            <a:ext cx="8784976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Досљедно и функционално примјењивати савремене дидактичко – методичке моделе наставе: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мултимедијалну наставу,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пројектну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наставу на три нивоа сложености,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проблемску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егземпларну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тимску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програмирану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индивидуализирану наставу и др. </a:t>
            </a:r>
          </a:p>
          <a:p>
            <a:pPr lvl="0" algn="just"/>
            <a:endParaRPr lang="sr-Cyrl-RS" sz="20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424936" cy="76470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 - природа и друштво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04664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3652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Радионица: </a:t>
            </a:r>
            <a:r>
              <a:rPr lang="sr-Cyrl-R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Планирање и припремање наставног  процеса </a:t>
            </a:r>
            <a:br>
              <a:rPr lang="sr-Cyrl-RS" sz="2000" b="1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(примјена с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авремени</a:t>
            </a:r>
            <a:r>
              <a:rPr lang="sr-Cyrl-R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х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дидактичко - методичких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модела</a:t>
            </a:r>
            <a:r>
              <a:rPr lang="sr-Cyrl-R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наставе)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1560" y="1052736"/>
            <a:ext cx="8064896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 у групама</a:t>
            </a:r>
          </a:p>
          <a:p>
            <a:pPr marL="514350" indent="-514350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Формирати 5 до 6 група (до 6 учесника у групи). </a:t>
            </a:r>
          </a:p>
          <a:p>
            <a:pPr marL="514350" indent="-514350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Задаци за групе су различити, а групе могу имати и исти задатак.</a:t>
            </a:r>
          </a:p>
          <a:p>
            <a:pPr marL="514350" indent="-514350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Материјал за рад: НПП природе и друштва, НПП физичког и здравственог</a:t>
            </a:r>
          </a:p>
          <a:p>
            <a:pPr marL="514350" indent="-514350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васпитања, НПП васпитног рада у одјељењској заједници.</a:t>
            </a:r>
          </a:p>
          <a:p>
            <a:pPr marL="514350" indent="-514350"/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- 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Вр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иј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еме предвиђено за рад је 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60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 минута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(рад у групи, извјештавање и</a:t>
            </a:r>
          </a:p>
          <a:p>
            <a:pPr marL="514350" indent="-514350"/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сумирање резултата рада групе).</a:t>
            </a:r>
            <a:endParaRPr lang="sr-Latn-R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3568" y="3356992"/>
            <a:ext cx="7920880" cy="31683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Задаци за рад у групи</a:t>
            </a:r>
            <a:endParaRPr lang="sr-Cyrl-R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sr-Cyrl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и 4: У складу са Наставним планом и програмом осмислити  глобални</a:t>
            </a:r>
          </a:p>
          <a:p>
            <a:pPr marL="514350" indent="-514350" algn="just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за наставу природе и друштва или писану припрему  за наставни час</a:t>
            </a:r>
          </a:p>
          <a:p>
            <a:pPr marL="514350" indent="-514350" algn="just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наставног предмета </a:t>
            </a:r>
            <a:r>
              <a:rPr lang="sr-Cyrl-R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 неког савременог </a:t>
            </a:r>
            <a:r>
              <a:rPr lang="sr-Cyrl-RS" sz="1600" dirty="0">
                <a:solidFill>
                  <a:schemeClr val="tx1"/>
                </a:solidFill>
                <a:latin typeface="Times New Roman"/>
                <a:cs typeface="Times New Roman"/>
              </a:rPr>
              <a:t>дидактичко – </a:t>
            </a:r>
          </a:p>
          <a:p>
            <a:pPr marL="514350" indent="-514350" algn="just"/>
            <a:r>
              <a:rPr lang="sr-Cyrl-RS" sz="1600" dirty="0">
                <a:solidFill>
                  <a:schemeClr val="tx1"/>
                </a:solidFill>
                <a:latin typeface="Times New Roman"/>
                <a:cs typeface="Times New Roman"/>
              </a:rPr>
              <a:t>методичког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наставе).</a:t>
            </a:r>
          </a:p>
          <a:p>
            <a:pPr marL="514350" indent="-514350" algn="just"/>
            <a:r>
              <a:rPr lang="sr-Cyrl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и 5: У складу са Наставним планом и програмом осмислити глобални план </a:t>
            </a:r>
          </a:p>
          <a:p>
            <a:pPr marL="514350" indent="-514350" algn="just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наставу или писану припрему  за наставни час наставног предмета </a:t>
            </a:r>
            <a:r>
              <a:rPr lang="sr-Cyrl-R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</a:t>
            </a:r>
          </a:p>
          <a:p>
            <a:pPr marL="514350" indent="-514350" algn="just"/>
            <a:r>
              <a:rPr lang="sr-Cyrl-R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здравствено васпитање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 неког савременог </a:t>
            </a:r>
            <a:r>
              <a:rPr lang="sr-Cyrl-RS" sz="1600" dirty="0">
                <a:solidFill>
                  <a:schemeClr val="tx1"/>
                </a:solidFill>
                <a:latin typeface="Times New Roman"/>
                <a:cs typeface="Times New Roman"/>
              </a:rPr>
              <a:t>дидактичко – методичког </a:t>
            </a:r>
          </a:p>
          <a:p>
            <a:pPr marL="514350" indent="-514350" algn="just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наставе).</a:t>
            </a:r>
          </a:p>
          <a:p>
            <a:pPr marL="514350" indent="-514350" algn="just"/>
            <a:r>
              <a:rPr lang="sr-Cyrl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и 6: У складу са Наставним планом и програмом осмислити глобални план </a:t>
            </a:r>
          </a:p>
          <a:p>
            <a:pPr marL="514350" indent="-514350" algn="just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наставу или писану припрему  за наставни час наставног предмета </a:t>
            </a:r>
            <a:r>
              <a:rPr lang="sr-Cyrl-R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</a:t>
            </a:r>
          </a:p>
          <a:p>
            <a:pPr marL="514350" indent="-514350" algn="just"/>
            <a:r>
              <a:rPr lang="sr-Cyrl-R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одјељењској заједници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 неког савременог </a:t>
            </a:r>
            <a:r>
              <a:rPr lang="sr-Cyrl-RS" sz="1600" dirty="0">
                <a:solidFill>
                  <a:schemeClr val="tx1"/>
                </a:solidFill>
                <a:latin typeface="Times New Roman"/>
                <a:cs typeface="Times New Roman"/>
              </a:rPr>
              <a:t>дидактичко-методичког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</a:t>
            </a:r>
          </a:p>
          <a:p>
            <a:pPr marL="514350" indent="-514350" algn="just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наставе).</a:t>
            </a:r>
          </a:p>
          <a:p>
            <a:pPr marL="514350" indent="-514350" algn="just"/>
            <a:endParaRPr lang="sr-Cyrl-R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856984" cy="666936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интерактивне наставе различитих нивоа сложености</a:t>
            </a:r>
          </a:p>
          <a:p>
            <a:pPr algn="ctr"/>
            <a:endParaRPr lang="sr-Cyrl-CS" sz="2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6206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тандемски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диференцираним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задацима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Природа и друштво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3528" y="1196751"/>
          <a:ext cx="8568952" cy="5091957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Наставне етапе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Дескриптори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Припремне активности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идентификације нивоа и структура знања ученика у одјељењу ‒ примјеном дијагностичког теста или према оцјени школског успјеха из наставног предмета;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припрема вјежби различитих нивоа сложености;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обезбјеђивање материјално-техничких услова за рад;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утврђивање појединачних резултата претходног вјежбања, ...;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Заједничке уводне наставне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активности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евентуално упознавање нових појмова и осталих садржаја, кључних за схватање програмске материје;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формирање парова и/или група за кооперативно тандемско или групно учење у оквиру одговарајућег или блиског нивоа вјежбања;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подјела одговарајућих вјежби;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показивање начина комуникације и осталих видова тандемског или групног учења, ...;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Интерактивни рад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тандемски или групни на диференцираним вјежбама, уз тражење повремене наставникове помоћи, ....;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Кооперативно вредновање одговора и рјешења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узајамно-тандемско, самовредновање, наставниково вредновање и њихова комбинација;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Завршне заједничке активности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презентација најуспјешнијих резултата вјежбања;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осврт на начин и ток вјежбања и вредновања;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одређивање типа наредне вјежбе;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евентуално задавање диференцираних домаћих задатака.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6953071" y="6021288"/>
            <a:ext cx="1810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188" algn="l"/>
              </a:tabLst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Илић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1999,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88‒89).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76672"/>
            <a:ext cx="8784976" cy="624132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тандемски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диференцираним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задацима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Природа и друштво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089053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R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sr-Cyrl-R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323528" y="1628800"/>
          <a:ext cx="8280920" cy="4405278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5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2000" b="1" dirty="0">
                          <a:latin typeface="Times New Roman"/>
                          <a:ea typeface="Times New Roman"/>
                        </a:rPr>
                        <a:t>Ток интерактивне наставе различитих нивоа сложености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sr-Cyrl-R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Заједничке уводне активности 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(10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Најава 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садржаја учења и истицање исхода </a:t>
                      </a: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                  учења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(2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 - Интерактивни тандемски рад (у оквиру групе)</a:t>
                      </a: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BA" sz="2000" baseline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sr-Cyrl-BA" sz="2000" baseline="0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sr-Cyrl-BA" sz="2000" baseline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диференцираним задацима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(15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Корак 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sr-Cyrl-RS" sz="2000" baseline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Кооперативно вредновање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(1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Повратна информација (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</a:t>
                      </a:r>
                      <a:r>
                        <a:rPr lang="bs-Latn-BA" sz="20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6.</a:t>
                      </a:r>
                      <a:r>
                        <a:rPr lang="sr-Cyrl-RS" sz="2000" baseline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Завршне заједничке активности (5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12968" cy="64807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52628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165304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27584" y="1016703"/>
            <a:ext cx="78878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Водити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рачуна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парови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унутар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мијењају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сваком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парови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Омогућити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ученицима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бирају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задатака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ће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рјешавати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унутар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одређене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напредовање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прелазак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наредни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Подстицати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учествују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пажљиво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поштују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једни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слободно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саопштавају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грешке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sr-Cyrl-R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уочавају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коригују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грешке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других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јасно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изношење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аргумената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зашто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Инсистирати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ученици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изражавају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пуном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реченицом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5760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НПП за основну школу - законска регулатива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640960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основном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васпитању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образовању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(„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44/17, 31/18, 84/19, 35/20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63/20)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Акциони план Стратегије развоја образовања Републике Српске за период 2016-2021. године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Акциони план спровођењa реформских процеса у области образовања у Републици Српској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Наставни план и програм о измјени наставног плана и програма за основно образовање и васпитање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Font typeface="Wingdings" pitchFamily="2" charset="2"/>
              <a:buChar char="q"/>
            </a:pPr>
            <a:r>
              <a:rPr lang="sr-Cyrl-RS" sz="2200" b="1" dirty="0">
                <a:latin typeface="Times New Roman" pitchFamily="18" charset="0"/>
                <a:cs typeface="Times New Roman" pitchFamily="18" charset="0"/>
              </a:rPr>
              <a:t>Акт Министарства просвјете и културе основним школама у Републици Српској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2200" b="1" dirty="0">
                <a:latin typeface="Times New Roman" pitchFamily="18" charset="0"/>
                <a:cs typeface="Times New Roman" pitchFamily="18" charset="0"/>
              </a:rPr>
              <a:t>Обавјештење” о процедури доношења новог Наставног плана и програма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(Број: 07.041/610-225/21 од </a:t>
            </a:r>
            <a:r>
              <a:rPr lang="sr-Cyrl-R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17.06.2021.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године),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12968" cy="64807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52628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165304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972628"/>
            <a:ext cx="828092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Навикавати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савјесно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поштено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извршавају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обавезе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гледају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рјешења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дође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вријеме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учествују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међусобно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правично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вреднују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коригују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ненасилно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комуницирају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поштовање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свачијих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индивидуалних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могућности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Подстицати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бодрити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хвалити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усмјеравати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корекцију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евентуалних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грешака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активирати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стидљивији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тиши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мање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осјетили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важним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доживјели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успјех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Ученике који дају погрешне одговоре треба наводити подпитањима да сами уоче грешку, да је исправе и саопште тачан одговор. Стрпљиво их чекати, па ако не успију дати тачан одговор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 онда питати друге ученике. Тек ако нико не зна одговор онда наставник даје појашњење.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9036496" cy="702940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П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друштво 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769308"/>
            <a:ext cx="80724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sr-Cyrl-CS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интерактивне проблемске наставе</a:t>
            </a:r>
          </a:p>
          <a:p>
            <a:pPr algn="ctr"/>
            <a:r>
              <a:rPr lang="sr-Cyrl-CS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Latn-BA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9512" y="1330033"/>
          <a:ext cx="8640961" cy="5051294"/>
        </p:xfrm>
        <a:graphic>
          <a:graphicData uri="http://schemas.openxmlformats.org/drawingml/2006/table">
            <a:tbl>
              <a:tblPr/>
              <a:tblGrid>
                <a:gridCol w="82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9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Етапе часа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Етапе рада на часу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Дескриптори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Уводни дио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Постављање и дефинисање проблема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71780" algn="l"/>
                        </a:tabLst>
                      </a:pPr>
                      <a:r>
                        <a:rPr lang="sr-Cyrl-C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 наставник ствара проблемску ситуацију;</a:t>
                      </a:r>
                      <a:endParaRPr lang="sr-Cyrl-RS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71780" algn="l"/>
                        </a:tabLst>
                      </a:pPr>
                      <a:r>
                        <a:rPr lang="sr-Cyrl-R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поставља проблемски задатак и подстиче: радозналост, пажњу, интересовање, мисаону напетост и мотивацију ученика;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03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Главни дио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Налажење принципа рјешења проблема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  <a:tab pos="291465" algn="l"/>
                        </a:tabLst>
                      </a:pPr>
                      <a:r>
                        <a:rPr lang="sr-Cyrl-CS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-  ученици на основу претходних знања, самостално и цјеловито сагледавају проблем;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- ученици самостално наводе хипотезе; 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Декомпозиција проблема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- ученици разлажу глобални проблем на уже проблеме;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- ученици међусобно расправљају и супротстављају мишљења и ставове; 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- наставник из другог плана руководи часом тако да ученици буду максимално активни;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Рјешавање проблема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- ученици провјеравају хипотезе;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-33020" algn="l"/>
                        </a:tabLs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- ученици понављају раније усвојене наставне садржаје (ради повезивања са новим) и тако стичу нова знања;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Општи закључак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- схватање суштине проблема, тј. ученици долазе до суштине проблема;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7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Завршни дио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Примјена закључака у новим ситуацијама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кроз задавање новог проблема истог типа, тј. са неком новом непознаницом коју треба да ријеше, ученици вјежбају и утврђују знања; 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Домаћи задатак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- наставник унапријед треба добро осмислити домаћи задатак ‒ проблем, а не да му је то рутински посао;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3" algn="l"/>
                        </a:tabLs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- давање јасних упутстава ученицима за рад код куће.</a:t>
                      </a:r>
                      <a:r>
                        <a:rPr kumimoji="0" lang="sr-Cyrl-C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3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Вилотијевић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2000)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0"/>
            <a:ext cx="8928992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друштво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000232" y="1024343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000" b="1" dirty="0"/>
              <a:t> </a:t>
            </a:r>
            <a:endParaRPr lang="en-US" sz="2000" dirty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34" y="1772816"/>
          <a:ext cx="8286808" cy="4248472"/>
        </p:xfrm>
        <a:graphic>
          <a:graphicData uri="http://schemas.openxmlformats.org/drawingml/2006/table">
            <a:tbl>
              <a:tblPr/>
              <a:tblGrid>
                <a:gridCol w="177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b="1" dirty="0">
                          <a:latin typeface="Times New Roman"/>
                          <a:ea typeface="Times New Roman"/>
                        </a:rPr>
                        <a:t>Ток интерактивне</a:t>
                      </a:r>
                      <a:r>
                        <a:rPr lang="sr-Cyrl-RS" sz="1800" b="1" dirty="0">
                          <a:latin typeface="Times New Roman"/>
                          <a:ea typeface="Times New Roman"/>
                        </a:rPr>
                        <a:t> проблемске</a:t>
                      </a:r>
                      <a:r>
                        <a:rPr lang="bs-Latn-BA" sz="1800" b="1" dirty="0">
                          <a:latin typeface="Times New Roman"/>
                          <a:ea typeface="Times New Roman"/>
                        </a:rPr>
                        <a:t> наставе</a:t>
                      </a:r>
                      <a:endParaRPr lang="sr-Cyrl-RS" sz="18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>
                          <a:latin typeface="Times New Roman"/>
                          <a:ea typeface="Times New Roman"/>
                        </a:rPr>
                        <a:t> (модел</a:t>
                      </a:r>
                      <a:r>
                        <a:rPr lang="sr-Cyrl-RS" sz="1800" b="1" baseline="0" dirty="0">
                          <a:latin typeface="Times New Roman"/>
                          <a:ea typeface="Times New Roman"/>
                        </a:rPr>
                        <a:t> 1)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sr-Cyrl-R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/>
                          <a:ea typeface="Times New Roman"/>
                        </a:rPr>
                        <a:t> -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Заједничке уводне активности </a:t>
                      </a:r>
                      <a:r>
                        <a:rPr lang="sr-Cyrl-RS" sz="18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sr-Latn-RS" sz="1800" dirty="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Најава </a:t>
                      </a:r>
                      <a:r>
                        <a:rPr lang="sr-Cyrl-RS" sz="1800" dirty="0">
                          <a:latin typeface="Times New Roman"/>
                          <a:ea typeface="Times New Roman"/>
                        </a:rPr>
                        <a:t>садржаја учења и истицање исхода учења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(2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CS" sz="1800" dirty="0">
                          <a:latin typeface="Times New Roman"/>
                          <a:ea typeface="Times New Roman"/>
                        </a:rPr>
                        <a:t>Формирање група и упутства за интерактивни рад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sr-Cyrl-R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>
                          <a:latin typeface="Times New Roman"/>
                          <a:ea typeface="Times New Roman"/>
                        </a:rPr>
                        <a:t>                   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(3мин)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BA" sz="1800" dirty="0">
                          <a:latin typeface="Times New Roman"/>
                          <a:ea typeface="Times New Roman"/>
                        </a:rPr>
                        <a:t>Увод ученика у рад - рјешавање проблема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(2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Интерактивни рад </a:t>
                      </a:r>
                      <a:r>
                        <a:rPr lang="sr-Cyrl-BA" sz="1800" dirty="0">
                          <a:latin typeface="Times New Roman"/>
                          <a:ea typeface="Times New Roman"/>
                        </a:rPr>
                        <a:t>група на рјешавању проблема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(10)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Повратна информација  (15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CS" sz="1800" dirty="0">
                          <a:latin typeface="Times New Roman"/>
                          <a:ea typeface="Times New Roman"/>
                        </a:rPr>
                        <a:t>Завршне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заједничке </a:t>
                      </a:r>
                      <a:r>
                        <a:rPr lang="sr-Cyrl-C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активности</a:t>
                      </a:r>
                      <a:r>
                        <a:rPr lang="bs-Latn-BA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(5 мин)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9144000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16632"/>
            <a:ext cx="8856984" cy="7920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друштво  </a:t>
            </a:r>
            <a:b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000232" y="1024343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000" b="1" dirty="0"/>
              <a:t> </a:t>
            </a:r>
            <a:endParaRPr lang="en-US" sz="2000" dirty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7158" y="1628800"/>
          <a:ext cx="8535322" cy="4741128"/>
        </p:xfrm>
        <a:graphic>
          <a:graphicData uri="http://schemas.openxmlformats.org/drawingml/2006/table">
            <a:tbl>
              <a:tblPr/>
              <a:tblGrid>
                <a:gridCol w="168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9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11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b="1" dirty="0">
                          <a:latin typeface="Times New Roman"/>
                          <a:ea typeface="Times New Roman"/>
                        </a:rPr>
                        <a:t>Ток интерактивне</a:t>
                      </a:r>
                      <a:r>
                        <a:rPr lang="sr-Cyrl-RS" sz="1800" b="1" dirty="0">
                          <a:latin typeface="Times New Roman"/>
                          <a:ea typeface="Times New Roman"/>
                        </a:rPr>
                        <a:t> проблемске</a:t>
                      </a:r>
                      <a:r>
                        <a:rPr lang="bs-Latn-BA" sz="1800" b="1" dirty="0">
                          <a:latin typeface="Times New Roman"/>
                          <a:ea typeface="Times New Roman"/>
                        </a:rPr>
                        <a:t> наставе</a:t>
                      </a:r>
                      <a:endParaRPr lang="sr-Cyrl-RS" sz="18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>
                          <a:latin typeface="Times New Roman"/>
                          <a:ea typeface="Times New Roman"/>
                        </a:rPr>
                        <a:t> (модел</a:t>
                      </a:r>
                      <a:r>
                        <a:rPr lang="sr-Cyrl-RS" sz="1800" b="1" baseline="0" dirty="0">
                          <a:latin typeface="Times New Roman"/>
                          <a:ea typeface="Times New Roman"/>
                        </a:rPr>
                        <a:t> 2)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sr-Cyrl-R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Увод у рјешавање проблема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 на рјешавању уводног проблема – проблемски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дијалог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Стварање проблемске ситуације. Постављање и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дефинисање проблема.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(5 мин)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 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Декомпозиција проблема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 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 рјешавања проблема 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  Корак</a:t>
                      </a:r>
                      <a:r>
                        <a:rPr lang="sr-Cyrl-C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Откривање наслова </a:t>
                      </a: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садржаја учења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истицање исхода</a:t>
                      </a:r>
                      <a:endParaRPr lang="sr-Cyrl-R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учења 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r>
                        <a:rPr lang="sr-Cyrl-C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C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Анализа резултата и извођење закључка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   </a:t>
                      </a:r>
                      <a:r>
                        <a:rPr lang="sr-Latn-C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</a:t>
                      </a:r>
                      <a:r>
                        <a:rPr lang="sr-Latn-C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Примјена закључака у новим ситуацијама </a:t>
                      </a:r>
                      <a:endParaRPr lang="sr-Cyrl-R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(интерактивни рад у групи)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мин)</a:t>
                      </a: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  Корак</a:t>
                      </a:r>
                      <a:r>
                        <a:rPr lang="sr-Cyrl-C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RS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Повратна информација  (10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Корак - Завршне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заједничке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активности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(5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404664"/>
            <a:ext cx="8856984" cy="645333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6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b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142984"/>
            <a:ext cx="82868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400" b="1" dirty="0"/>
              <a:t> </a:t>
            </a:r>
            <a:endParaRPr lang="sr-Cyrl-RS" sz="2400" b="1" dirty="0"/>
          </a:p>
          <a:p>
            <a:endParaRPr lang="en-US" sz="2400" dirty="0"/>
          </a:p>
          <a:p>
            <a:pPr lvl="0" algn="just">
              <a:buFont typeface="Wingdings" pitchFamily="2" charset="2"/>
              <a:buChar char="q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Подстицати све ученике да активно учествују у раду: да пажљиво слушају и поштују једни друге, да слободно саопштавају своје одговоре, мишљења и ставове без страха од грешке и исмијавања.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Да уочавају и коригују како своје тако и грешке других ученика уз јасно изношење аргумената зашто тако мисле.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Да директно учествују у избору представника групе.</a:t>
            </a:r>
          </a:p>
          <a:p>
            <a:pPr algn="just">
              <a:buFont typeface="Wingdings" pitchFamily="2" charset="2"/>
              <a:buChar char="q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Да активно учествују у раду групе (да се договарају, усаглашавају, да ненасилно комуницирају уз поштовање свачијих индивидуалних способности и могућности).</a:t>
            </a:r>
          </a:p>
          <a:p>
            <a:pPr lvl="0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548680"/>
            <a:ext cx="8856984" cy="636408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86409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-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bs-Latn-B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1172632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sr-Cyrl-RS" sz="2400" b="1" dirty="0">
                <a:latin typeface="Times New Roman" pitchFamily="18" charset="0"/>
                <a:cs typeface="Times New Roman" pitchFamily="18" charset="0"/>
              </a:rPr>
              <a:t>Смјернице наставницима:</a:t>
            </a:r>
          </a:p>
          <a:p>
            <a:pPr lvl="0" algn="just"/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Подстицати ученике на рад, бодрити их, хвалити и усмјеравати на корекцију евентуалних грешака.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Представници група не требају бити најбољи ученици из те групе, потребно је активирати оне ученике који су стидљивији, тиши и мање знају како би се осјетили важним и доживје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успјех у раду.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Ученике који дају погрешне одговоре треба наводити по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питањима да сами уоче грешку, да је исправе и саопште тачан одговор. Стрпљиво их чекати, па ако не успију дати тачан одговор онда питати друге ученике. Тек ако нико не зна одговор онда наставник даје појашњење.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188640"/>
            <a:ext cx="8964488" cy="666936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Организација васпитно-образовног процеса у пројектној настави има сљедеће етапе: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Наставник, у сарадњи са ученицима, бира актуелан проблем који има практичну вриједност;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Заједничко утврђивање пројекта рјешавања проблема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(наставник настоји да ученци дају што више приједлога за рјешавање...усмјеравање ученичких иницијатива...);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Реализација пројекта у различитим социјалним облицима-групно, у паровима, индивидуално у школском и/или ванншколском простору;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Прикупљање и анализа података, међусобно повезивање података, извођење и провјеравање закључака, приказ резултата на различите начине (писани извјештаји, скице, нацрти, слајдови...);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Практична примјена добијених резултата (завршна етапа).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(Мандић, Вилотијевић, 2017)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Пројектни приступ-истраживачке методе и повећање активности ученика,  учење са разумијевањем, кориштење модерне технологије, повезивање познатог и непознатог, развој организационих, социјалних и вјештина комуникације, логичко и стваралачко мишљење ...    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80920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Пројектни модел рада у настави природе и друштва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3573289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188640"/>
            <a:ext cx="8964488" cy="666936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Искуство: Учење почиње са искуством „овдје и сада“. Ово искуство може да потврди или да буде у контрадикцији са постојећим погледима и ставовима.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Рефлексија: Искуство је праћено процесом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прикупљања/ анализом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информација и размишљањем (рефлексијом) о том искуству (Шта се догодило?, Које је значење тога?, итд.).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Генерализација: Трећи корак је генерализација, односно пројектовање на свакодневни живот и повезивање са претходним искуствима (шта смо научили?)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Примјена: У посљедњем кораку ми модификујемо своје понашање; улазимо у експериментисање и тестирање новог знања/концепта да видимо да ли је примјенљиво у пракси.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(Јанковић, Богдановић, )</a:t>
            </a: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80920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Искуствено учење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3573289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88640"/>
            <a:ext cx="8856984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496944" cy="64291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br>
              <a:rPr lang="sr-Cyrl-RS" sz="20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529690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sr-Cyrl-R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sr-Cyrl-R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оцјењивању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интерактивног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групног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разликујемо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више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модалитета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1)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интергрупно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2)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интрагрупно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3)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наставниково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групног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4)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екстерно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(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Suzić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2005,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639).</a:t>
            </a: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Процјена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остварује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посматрањем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напретка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погледу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учешће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кооперативним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активностима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што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подразумијева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примјену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аутентичног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процјењивања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путем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вођења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биљешки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прикупљања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ученичких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портфолија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коришћења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нестандардизованих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тестова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есејских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питања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практичних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задатака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Palincsar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1998).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88640"/>
            <a:ext cx="8856984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811538"/>
            <a:ext cx="839016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Увођењем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иновативних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захтјева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пиступ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праћењу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мјерењу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квалитета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контексту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реченог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долази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критеријског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</a:t>
            </a:r>
            <a:r>
              <a:rPr lang="sr-Cyrl-R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јева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радних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којима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којима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реализује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Рајлић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2003).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20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ритеријско</a:t>
            </a:r>
            <a:r>
              <a:rPr lang="en-US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„[...]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почива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поређењу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самим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собом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мјери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колико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односу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самог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узимајући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стање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почетку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завршило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овај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начин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повећава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интринстичка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жеља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уради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боље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дакле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стандарди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циљеви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постићи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постављају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однос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сваког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понаособ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−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узимајући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његово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претходно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радних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ефикасних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итд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ово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узме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томе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рачуна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могуће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извршити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успјешну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индивидуализацију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наставе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(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Стојаковић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2000,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61).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57606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br>
              <a:rPr lang="sr-Cyrl-RS" sz="20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2008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НПП за основну школу - законска регулатива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Наставни план и програм за наставне предмете у првој тријади, четвртом и петом разреду основне школе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(развијени и предложени од стране Републичког педагошког завода, уз сагласност за примјену од стране Министарства просвјете и културе Републике Српске – јули/август 2021. године,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__/21 и сајт Републичког педагошког завода),</a:t>
            </a:r>
          </a:p>
          <a:p>
            <a:pPr algn="just">
              <a:buFont typeface="Wingdings" pitchFamily="2" charset="2"/>
              <a:buChar char="q"/>
            </a:pPr>
            <a:r>
              <a:rPr lang="sr-Cyrl-RS" sz="2400" b="1" dirty="0">
                <a:latin typeface="Times New Roman" pitchFamily="18" charset="0"/>
                <a:cs typeface="Times New Roman" pitchFamily="18" charset="0"/>
              </a:rPr>
              <a:t>Дидактичко-методичка упутства и препоруке за реализацију програма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(у склопу наставних програма за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конкретан наставни предмет),</a:t>
            </a: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Приручници са </a:t>
            </a: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дидактичко-методичким препорукама за остваривање програма првог, другог и трећег разреда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(сајт Републичког педагошког завода).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260648"/>
            <a:ext cx="9144000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5714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785794"/>
            <a:ext cx="821537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Одлике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критеријског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Рајлић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2003,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303)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2910" y="1428734"/>
          <a:ext cx="8215370" cy="4304523"/>
        </p:xfrm>
        <a:graphic>
          <a:graphicData uri="http://schemas.openxmlformats.org/drawingml/2006/table">
            <a:tbl>
              <a:tblPr/>
              <a:tblGrid>
                <a:gridCol w="4577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8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Критеријско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Традиционално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Одвија се стално, кумулативно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Одвија се повремено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Одсликава различитост приступа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Заснива се на једном приступу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критеријумима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нормативима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Засновано на развоју и напредовању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знању чињеница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индивидуализацији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групи у односу на просјечног ученика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У процесу оцјењивања укључени ученици и родитељи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Оцјењује сам н</a:t>
                      </a:r>
                      <a:r>
                        <a:rPr lang="sr-Cyrl-RS" sz="2000" dirty="0">
                          <a:latin typeface="Times New Roman"/>
                          <a:ea typeface="Calibri"/>
                        </a:rPr>
                        <a:t>а</a:t>
                      </a: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ставник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188640"/>
            <a:ext cx="9144000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5714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626872"/>
            <a:ext cx="8462174" cy="517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sr-Latn-C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би оцјењивање позитивно утицало на квалитет рада ученика у интерактивној настави неопходно је: </a:t>
            </a: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„1. остварити  позитивне помаке у раду − активности, </a:t>
            </a: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r-Latn-C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избјећи казну за неуспјех, </a:t>
            </a: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r-Latn-C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остварити социјалну помоћ или сарадњу“ </a:t>
            </a:r>
            <a:endParaRPr lang="sr-Cyrl-R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sr-Latn-C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(Сузић, 1998, стр. 143).</a:t>
            </a:r>
            <a:r>
              <a:rPr lang="sr-Latn-C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en-US" sz="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sr-Latn-C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сходи учења који су дефинисани у Наставном плану и програму „представљају за наставника путоказ или основу за избор адекватних садржаја, метода, облика, средстава, дидактичког материјала и опреме за наставни рад, као и избор начина праћења, процјењивања и вредновања рада ученика и ефикасности васпитно-образовног процеса. 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28604"/>
            <a:ext cx="8856984" cy="642939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br>
              <a:rPr lang="sr-Cyrl-RS" sz="20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238801"/>
            <a:ext cx="853589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sr-Latn-C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Оцјењивање засновано на исходима учења је индивидуализовано оцјењивање. Под њим се подразумијева праћење активности и развоја сваког појединог ученика на путу ка дефинисаном исходу. </a:t>
            </a:r>
            <a:endParaRPr lang="sr-Cyrl-RS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Остварени резултати на том путу се не пореде са резултатима других ученика у одјељењу, разреду или школи, него са претходно утврђеним личним резултатима, критеријумима или стандардима за сваку оцјену. </a:t>
            </a:r>
            <a:endParaRPr lang="sr-Cyrl-RS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процесу оцјењивања рада и развоја ученика врло је важно прецизно утврдити тешкоће које је ученик имао на путу остваривања дефинисаног исхода, те му на адекватан начин пружити помоћ и подршку за додатне напоре у савладавању  тих тешкоћа“</a:t>
            </a:r>
            <a:r>
              <a:rPr lang="sr-Cyrl-R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sr-Latn-C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(Гајић, 2009. стр. 290). </a:t>
            </a:r>
            <a:endParaRPr lang="sr-Cyrl-RS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смије се заборавити да је оцјена искључиво у функцији повратне информације ученику, његовом родитељу/старатељу, одјељењу и наставнику о томе колико је ученик напредовао</a:t>
            </a:r>
            <a:r>
              <a:rPr lang="sr-Cyrl-R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16632"/>
            <a:ext cx="8784976" cy="6741368"/>
          </a:xfrm>
          <a:prstGeom prst="horizontalScroll">
            <a:avLst>
              <a:gd name="adj" fmla="val 719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5486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lang="sr-Cyrl-C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552" y="838801"/>
            <a:ext cx="806489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едагошк</a:t>
            </a:r>
            <a:r>
              <a:rPr kumimoji="0" lang="sr-Cyrl-R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радионицa</a:t>
            </a:r>
            <a:r>
              <a:rPr kumimoji="0" lang="en-US" sz="20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RS" sz="20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подразумијева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активности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којој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ученици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играњем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улога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презентацијом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читањем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цртањем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други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начин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активно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раде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sr-Cyrl-R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наставним</a:t>
            </a:r>
            <a:r>
              <a:rPr kumimoji="0" lang="sr-Cyrl-RS" sz="20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саджајима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самостално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у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међусобној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интеракцији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уз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помоћ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наставника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остварујући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циљеве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lang="sr-Cyrl-RS" sz="2000" dirty="0">
                <a:latin typeface="Times New Roman" pitchFamily="18" charset="0"/>
                <a:ea typeface="TimesNewRomanPSMT" charset="-52"/>
                <a:cs typeface="Times New Roman" pitchFamily="18" charset="0"/>
              </a:rPr>
              <a:t>и исходе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учења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. </a:t>
            </a:r>
            <a:endParaRPr kumimoji="0" lang="sr-Cyrl-R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sr-Cyrl-R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Главно обиљежје радионице је кружна комуникација: учесници дијеле своја искуства смјештени у круг, тако да свако види свакога.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Улога наставника као водитеља је подстицање и олакшавање размјене искустава дјеце.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За радионице </a:t>
            </a:r>
            <a:r>
              <a:rPr lang="sr-Cyrl-CS" sz="2000">
                <a:latin typeface="Times New Roman" pitchFamily="18" charset="0"/>
                <a:cs typeface="Times New Roman" pitchFamily="18" charset="0"/>
              </a:rPr>
              <a:t>је потребно </a:t>
            </a: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веома мало материјала и прибора, али много креативности.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Како се дјеца обично везују уз простор игре и учења, најважније је да им се омогући да и они сами учествују у креирању простора, изради предмета итд. На тај начин се ствара осјећај узајамне помоћи, повезаности, сарадње и поштовања и угодна атмосфера у групи.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(Станојловић,1999).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784976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486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lang="sr-Cyrl-C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552" y="1139613"/>
            <a:ext cx="80648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Начин извођења радионице најближи је организацији групног облика васпитно-образовног рада.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Оне могу бити креативне и едукативне: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а)    когнитивне и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б) превентивне (усмјерене на развој личности, идентитета, изражавање, сазнање о себи и другима итд).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Радионице између осталих педагошких циљева подстичу сарадњу у тиму, изражавање свог става, уважавање другачијег става, вјештина комуникације.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Од велике важности је лична ученикова активност, што је и одлика активне наставе.                                           (Станојловић,1999).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332656"/>
            <a:ext cx="8678198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4348" y="0"/>
            <a:ext cx="7920880" cy="5486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</a:t>
            </a:r>
            <a:br>
              <a:rPr lang="sr-Cyrl-C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000100" y="857734"/>
            <a:ext cx="750099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kumimoji="0" lang="sr-Cyrl-CS" sz="2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lang="sr-Cyrl-CS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sr-Cyrl-CS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Као три основне фазе едукативне радионице наводе се: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уводном дијелу често се користе активности које називамо ледоломцима а које имају за циљ: упознавање, припрему у виду емоционалног, социјалног и когнитивног загријавања, ментално усмјеравање и давања  инструкција.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Главни дио радионичког процеса одвија се путем индивидуалног рада, рада у пару и у групи, што доприноси међусобној сарадњи и квалитетнијим сазнањима.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Завршни дио радионице најчешће се заокружује резимеом на задату тему уз могућност завршног коментара гдје се свачије мишљење поштује и уважава (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Ибидем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1999). 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107504" y="0"/>
            <a:ext cx="8568952" cy="7143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kumimoji="0" lang="sr-Cyrl-C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васпитног рада у одјељењској заједници</a:t>
            </a:r>
            <a:endParaRPr kumimoji="0" lang="sr-Cyrl-R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04664"/>
            <a:ext cx="8712968" cy="650810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571472" y="1053975"/>
            <a:ext cx="81439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Један од битних услова за примјену радионичког приступа у васпитно-образовном раду је да наставник преузиме нове и снажније улоге: планера, организатора и партнера у комуникацији, као и функцију у активирању и мотивацији ученика: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посебна пажња на активирању учесника;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 учења започиње акцијом учесника;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уважава и прихвата иницијативу учесника;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разумијевање за неуобичајене ставове и погрешке;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подстиче учеснике да постављају питања;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посебна пажња посвећена процесу настајања продуката активности (заједнички рад, јавна презентација...); 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ствара услове за искуствено учење које подразумијева интеракцију и размјену у групи (</a:t>
            </a:r>
            <a:r>
              <a:rPr kumimoji="0" lang="sr-Latn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Ибидем,</a:t>
            </a:r>
            <a:r>
              <a:rPr kumimoji="0" lang="sr-Cyrl-CS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1999).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sr-Cyrl-CS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496944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kumimoji="0" lang="sr-Cyrl-C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васпитног рада у одјељењској заједници</a:t>
            </a:r>
            <a:endParaRPr kumimoji="0" lang="sr-Cyrl-R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84976" cy="6597352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309320"/>
            <a:ext cx="25202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7584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568952" cy="66916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</a:t>
            </a:r>
            <a:r>
              <a:rPr kumimoji="0" lang="sr-Cyrl-R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Физичког и здравственог васпитања </a:t>
            </a:r>
            <a:endParaRPr kumimoji="0" lang="sr-Cyrl-R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395536" y="1103646"/>
            <a:ext cx="839130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 Функционално организовати и реализовати сваки дио часа (уводни, припремни, главни и завршни).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Ученике унапријед упозн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и са циљем и исходима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 учења како би се и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мање активни ученици као и они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 којима је неопходан додатни подстицај мотивисали за рад 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самим тим и напредовали у складу са индивидуалним могућностим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а и способностима.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Избор вјежби вршити функционално и у складу са централним активностима (нпр. загријавање ручног зглоба).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П</a:t>
            </a: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оштовати принцип систематичности, поступности и индуктивности у процесу учења и увјежбавања (како вјежби,</a:t>
            </a:r>
            <a:r>
              <a:rPr kumimoji="0" lang="sr-Cyrl-CS" sz="24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тако и</a:t>
            </a: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корака из кореографије и сл.). 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84976" cy="6597352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309320"/>
            <a:ext cx="25202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7584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568952" cy="66916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</a:t>
            </a:r>
            <a:r>
              <a:rPr kumimoji="0" lang="sr-Cyrl-R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Физичког и здравственог васпитања </a:t>
            </a:r>
            <a:endParaRPr kumimoji="0" lang="sr-Cyrl-R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395536" y="857233"/>
            <a:ext cx="839130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И</a:t>
            </a: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нсистирати да ученици правилно изводе сваки покрет, скрећући им пажњу на важност бриге о сигурности и здрављу тијела; 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складу са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дефинисаним исходима учења и специфичностима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наставних садржаја у НПП</a:t>
            </a:r>
            <a:r>
              <a:rPr kumimoji="0" lang="sr-Latn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 </a:t>
            </a: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ученика развијати животне вјештине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управљање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емоцијама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комуникација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друштвена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одговорност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критичко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мишљење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кључне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компетенције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(нпр. друштвене одговорности) </a:t>
            </a: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 би им се омогућило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напредовање (у свим сегментима: емоционалном, социјалном, физичком,...) у складу са индивидуалним могућностима</a:t>
            </a: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Завршни дио часа организовати тако</a:t>
            </a:r>
            <a:r>
              <a:rPr kumimoji="0" lang="sr-Cyrl-CS" sz="24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 </a:t>
            </a:r>
            <a:r>
              <a:rPr kumimoji="0" lang="sr-Cyrl-C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реализација активности доприноси одмору и лаганом напуштању простора)</a:t>
            </a:r>
            <a:r>
              <a:rPr kumimoji="0" lang="sr-Cyrl-CS" sz="24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</a:t>
            </a:r>
            <a:endParaRPr kumimoji="0" lang="sr-Cyrl-CS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0"/>
            <a:ext cx="8856984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§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7920880" cy="5486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23528" y="692696"/>
            <a:ext cx="3312368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 ли се користити “стари” планови и писане припреме?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23528" y="1772816"/>
            <a:ext cx="3384376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ли морају бити исти планови код свих наставника у стручном активу?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67944" y="620688"/>
            <a:ext cx="4464496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 планирања је исти, али планирање се врши за одређену годину, конкретно одјељење и ученика.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995936" y="1628800"/>
            <a:ext cx="4608512" cy="20162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Не.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Планирање је пожељно вршити на нивоу актива (нарочито због приправника), али сваки наставник прилагођава план своме одјељењу. Оперативно планирање се врши за конкретно ОДЈЕЉЕЊЕ, а не за разред или школу. 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3500430" y="1142984"/>
            <a:ext cx="712100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3203848" y="1772816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3528" y="2924944"/>
            <a:ext cx="3312368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Јесмо ли обавезни да се стрикно придржавамо датог броја часова за поједине наставне теме?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23528" y="4077072"/>
            <a:ext cx="7957392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RS" sz="2000" b="1" dirty="0">
                <a:latin typeface="Times New Roman" pitchFamily="18" charset="0"/>
                <a:cs typeface="Times New Roman" pitchFamily="18" charset="0"/>
              </a:rPr>
              <a:t>Не.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Број часова за одређену наставну тему је дат оријентационо, а он се може кориговати у зависности од: </a:t>
            </a:r>
          </a:p>
          <a:p>
            <a:pPr algn="just">
              <a:buFontTx/>
              <a:buChar char="-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ученика (интересовања, потреба, предзнања...),</a:t>
            </a:r>
          </a:p>
          <a:p>
            <a:pPr algn="just">
              <a:buFontTx/>
              <a:buChar char="-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услова (просторни и материјално-технички),</a:t>
            </a:r>
          </a:p>
          <a:p>
            <a:pPr algn="just">
              <a:buFontTx/>
              <a:buChar char="-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локалне заједнице (ресурса локалне заједнице),</a:t>
            </a:r>
          </a:p>
          <a:p>
            <a:pPr algn="just">
              <a:buFontTx/>
              <a:buChar char="-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наставника (афинитета и обучености).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2136282">
            <a:off x="3121059" y="3663423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352928" cy="6364088"/>
          </a:xfrm>
          <a:prstGeom prst="horizontalScroll">
            <a:avLst>
              <a:gd name="adj" fmla="val 8121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36904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6704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39552" y="908720"/>
            <a:ext cx="4464496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Планиране и дефинисане мјере</a:t>
            </a:r>
          </a:p>
          <a:p>
            <a:pPr>
              <a:buFont typeface="Wingdings" pitchFamily="2" charset="2"/>
              <a:buChar char="q"/>
            </a:pPr>
            <a:r>
              <a:rPr lang="sr-Cyrl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Развијање и иновирање наставних планова и програма - исходи учења и цјеловит развој ученика.</a:t>
            </a:r>
          </a:p>
          <a:p>
            <a:pPr>
              <a:buFont typeface="Wingdings" pitchFamily="2" charset="2"/>
              <a:buChar char="q"/>
            </a:pP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Промјене у организацији наставе с циљем веће подршке развоју и учењу ученика.</a:t>
            </a:r>
          </a:p>
          <a:p>
            <a:pPr>
              <a:buFont typeface="Wingdings" pitchFamily="2" charset="2"/>
              <a:buChar char="q"/>
            </a:pP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Развијање компетенција ученика за живот у 21. вијеку.</a:t>
            </a:r>
          </a:p>
          <a:p>
            <a:pPr>
              <a:buFont typeface="Wingdings" pitchFamily="2" charset="2"/>
              <a:buChar char="q"/>
            </a:pP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 планови и програми за ученике са сметњама у развоју.</a:t>
            </a:r>
          </a:p>
          <a:p>
            <a:pPr algn="ctr">
              <a:buFont typeface="Wingdings" pitchFamily="2" charset="2"/>
              <a:buChar char="q"/>
            </a:pP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88024" y="1268760"/>
            <a:ext cx="3888432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r-Cyrl-R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за основну школу</a:t>
            </a:r>
          </a:p>
          <a:p>
            <a:pPr algn="ctr"/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програми за прву тријаду</a:t>
            </a:r>
          </a:p>
          <a:p>
            <a:pPr algn="ctr"/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програми за четврти и пети разред</a:t>
            </a:r>
            <a:endParaRPr lang="en-GB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512" y="3573016"/>
            <a:ext cx="4104456" cy="2808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...примјена савремених наставних модела који се темеље на подстицању: </a:t>
            </a:r>
            <a:r>
              <a:rPr lang="sr-Cyrl-B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истраживачког, интерактивног, искуственог учења</a:t>
            </a:r>
            <a:r>
              <a:rPr lang="sr-Cyrl-B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усмјеравање на развијање</a:t>
            </a:r>
            <a:r>
              <a:rPr lang="sr-Cyrl-B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кључних животних вјештина </a:t>
            </a:r>
            <a:r>
              <a:rPr lang="sr-Cyrl-B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критичко мишљење, комуникацијске вјештине, управљање емоцијама, друштвену одговорност, изградњу односа ... развијање </a:t>
            </a:r>
            <a:r>
              <a:rPr lang="sr-Cyrl-B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функционалних знања</a:t>
            </a:r>
            <a:r>
              <a:rPr lang="sr-Cyrl-B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sr-Cyrl-B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интегрисана настава </a:t>
            </a:r>
            <a:r>
              <a:rPr lang="sr-Cyrl-B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тематски приступ изучавању...</a:t>
            </a:r>
          </a:p>
          <a:p>
            <a:pPr algn="just"/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39952" y="3501008"/>
            <a:ext cx="4680520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наставних програма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заснованих на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исходима учења и др.</a:t>
            </a:r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првој тријади -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обавезно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вјежбање;</a:t>
            </a:r>
          </a:p>
          <a:p>
            <a:pPr algn="ctr"/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стимулативно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окружење;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 као организациона јединица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ctr"/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факултативних програма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циљем развијања и подржавања  интересовања ученика; организација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факултативне наставе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прве, друге и треће тријаде и др.</a:t>
            </a:r>
          </a:p>
          <a:p>
            <a:pPr algn="ctr"/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urved Left Arrow 19"/>
          <p:cNvSpPr/>
          <p:nvPr/>
        </p:nvSpPr>
        <p:spPr>
          <a:xfrm rot="16603647">
            <a:off x="4808778" y="433261"/>
            <a:ext cx="731520" cy="121615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5400000">
            <a:off x="4038671" y="2612809"/>
            <a:ext cx="594527" cy="1469908"/>
          </a:xfrm>
          <a:prstGeom prst="curvedRightArrow">
            <a:avLst>
              <a:gd name="adj1" fmla="val 45726"/>
              <a:gd name="adj2" fmla="val 86940"/>
              <a:gd name="adj3" fmla="val 4674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20453402">
            <a:off x="8311143" y="2789794"/>
            <a:ext cx="731520" cy="1410628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83568" y="908720"/>
            <a:ext cx="7560840" cy="49685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itchFamily="2" charset="2"/>
              <a:buChar char="§"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Како да реализујемо наставу када немамо одговарајуће услове за наставу физичког и здравственог васпитања?</a:t>
            </a:r>
          </a:p>
          <a:p>
            <a:pPr algn="ctr"/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Настава се реализује у постојећим условима. Потребно је стално утицати на побољшање услова у школи, али када је то немогуће, прилагођавамо се тренутним условима. Због тога се и врши планирање, како бисмо наставу прилагодили тренутним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условима. Битно је настојати тежити остварењу циља наставе Физичког и здравственог васпитања, а начини остварења исхода учења могу бити и различити.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83568" y="1340768"/>
            <a:ext cx="7272808" cy="4536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Је ли обавезна спортска опрема?</a:t>
            </a:r>
          </a:p>
          <a:p>
            <a:pPr algn="ctr"/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Спортска опрема за ученике је обавезна. Тако остварујемо и васпитни циљ који се односи на одговорност, правилан однос према настави, хигијенске услове и сл.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Потребно је да и наставник има спортску опрему, а уколико (из неких разлога) није у стању да демонстрира вјежбе и начин рада на часу, обавезно да припреми ученика који ће бити демонстратор.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Водити рачуна да на сваком часу буду различити ученици демонстратори.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11560" y="836712"/>
            <a:ext cx="7776864" cy="53285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Како да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оцјењујемо ученике у настави физичког и здравственог васпитања?</a:t>
            </a: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 правило је не поредити ученика са другим учеником, него процјењивати и вредновати индивидуални напредак ученика у односу на иницијалну процјену (почетни ниво знања, вјештина, способности). 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Постоје ученици са добрим предиспозицијама, који могу без труда и рада да остварују боље резултате од других који улажу велики труд и рад. 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Потребно вршити иницијално мјерење, те на основу личног напредовања, залагања и односа према раду проводити провјеру и оцјењивати постигнућа ученика  (оцјена-нумеричко и/или описно изражавање мјере ученикових знања и постигнућа у раду, поуздана мјера напредовања и развоја ученика, степен остварености циљева и исхода учења, ангажовање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ученика и др.).</a:t>
            </a:r>
            <a:endParaRPr lang="sr-Cyrl-RS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6350000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115616" y="1484784"/>
            <a:ext cx="6696744" cy="30963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Осврт, питања учесника и евалуација обуке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640960" cy="6247456"/>
          </a:xfrm>
          <a:prstGeom prst="horizontalScroll">
            <a:avLst>
              <a:gd name="adj" fmla="val 8121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36904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6704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79512" y="836712"/>
            <a:ext cx="4320480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Једна од мјера Акционог плана реформских процеса је - 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Промјене у организацији наставе с циљем веће подршке развоју и учењу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у склопу активности у организацији наставе у првој тријади предвиђена је једна 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релативно нова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 за ученике -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вјежбање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ченици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прве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тријаде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школама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Републици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Српској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започињу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обавезним </a:t>
            </a:r>
            <a:r>
              <a:rPr lang="en-GB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петнаестоминутним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вјежбањем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16016" y="1196752"/>
            <a:ext cx="3888432" cy="42484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циљем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подстицања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промјена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организацији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наставе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првој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тријади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Републички педагошки завод је припремио </a:t>
            </a:r>
            <a:r>
              <a:rPr lang="sr-Cyrl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Приручник за наставнике </a:t>
            </a:r>
            <a:r>
              <a:rPr lang="sr-Latn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вјежбање/ физичке активности на почетку наставног дана у 1. тријади Модели вјежби за први, други и трећи разред основне школе</a:t>
            </a:r>
            <a:r>
              <a:rPr lang="sr-Latn-RS" sz="1600" dirty="0">
                <a:solidFill>
                  <a:schemeClr val="tx1"/>
                </a:solidFill>
              </a:rPr>
              <a:t>)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Приручник је израђен с циљем пружања помоћи и подршке наставницима разредне наставе при креирању и осмишљавању реализације физичких активности и </a:t>
            </a:r>
            <a:r>
              <a:rPr lang="sr-Cyrl-R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петнаестоминутног вјежбања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 ученицима првог, другог и трећег разреда.</a:t>
            </a:r>
            <a:endParaRPr lang="en-GB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512" y="3861048"/>
            <a:ext cx="468052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Увођење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обавезног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петнаестоминутног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почетку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сваког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наставног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дана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а може и у неком другом термину)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распореду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значајан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искорак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напријед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побољшању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оптимизацији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здраво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срећно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одрастање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</a:t>
            </a:r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треба да 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осмишљену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физичку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елементе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њој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уживају</a:t>
            </a:r>
            <a:r>
              <a:rPr lang="en-GB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Curved Left Arrow 19"/>
          <p:cNvSpPr/>
          <p:nvPr/>
        </p:nvSpPr>
        <p:spPr>
          <a:xfrm rot="17078393">
            <a:off x="4637045" y="139072"/>
            <a:ext cx="690177" cy="1411745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3411773">
            <a:off x="4970770" y="5202089"/>
            <a:ext cx="433871" cy="1406948"/>
          </a:xfrm>
          <a:prstGeom prst="curvedLeftArrow">
            <a:avLst>
              <a:gd name="adj1" fmla="val 50000"/>
              <a:gd name="adj2" fmla="val 84622"/>
              <a:gd name="adj3" fmla="val 3963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16632"/>
            <a:ext cx="8640960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280920" cy="6206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 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81328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782" y="5883764"/>
            <a:ext cx="4536504" cy="836712"/>
          </a:xfrm>
          <a:prstGeom prst="rect">
            <a:avLst/>
          </a:prstGeom>
          <a:noFill/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04528" y="291186"/>
            <a:ext cx="79719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Једна од активности у Акционом плану се односи и на “стимулативно окружење за учење прилагођено развојним карактеристика дјеце“ и/или “креативније учионице као стимулативно  окружење”.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Министарство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просвјете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културе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Републике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Српске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израдило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приручник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Просторно окружење и дјечији развој и учење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којем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садржане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смјернице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уређење простора предшколских</a:t>
            </a:r>
            <a:r>
              <a:rPr kumimoji="0" lang="sr-Cyrl-RS" sz="24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установа и основних школа са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савјет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приликом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прилагођавања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sr-Cyrl-RS" sz="24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примјену нових модела васпитно - образовног рада,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имајући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виду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важан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утицај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вој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r-Cyrl-RS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Приручник за наставнике – </a:t>
            </a:r>
            <a:r>
              <a:rPr lang="sr-Cyrl-RS" sz="24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Очување националног идентитета и вриједности у контексту  основног васпитања и образовања </a:t>
            </a:r>
            <a:r>
              <a:rPr lang="sr-Cyrl-R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(сајт Републичког педагошког завода)</a:t>
            </a:r>
            <a:endParaRPr kumimoji="0" lang="sr-Cyrl-RS" sz="240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16632"/>
            <a:ext cx="8640960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Планом реформе образовања тј.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у оквиру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програма под називом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Нова школа за ново доба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области основног образовања, између осталог, за ученике основних школа у Републици Српској, развијени су програми за редовну и додатну наставу, те по први пут, ученицима је омогућено да бирају факултативне програме у складу са својим склоностима и интересовањима.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Школске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2020/21. године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је иновирани наставни програм за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редовну наставу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енглески језик од 3. до 5. разреда 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математика за 3. разред, </a:t>
            </a:r>
          </a:p>
          <a:p>
            <a:pPr algn="just">
              <a:buFont typeface="Wingdings" pitchFamily="2" charset="2"/>
              <a:buChar char="ü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за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додатну наставу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српски језик за 5. разред  и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математика за 5. разред.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496944" cy="6206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81328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12" y="5806226"/>
            <a:ext cx="4536504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</TotalTime>
  <Words>8133</Words>
  <Application>Microsoft Office PowerPoint</Application>
  <PresentationFormat>On-screen Show (4:3)</PresentationFormat>
  <Paragraphs>982</Paragraphs>
  <Slides>63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Arial</vt:lpstr>
      <vt:lpstr>Calibri</vt:lpstr>
      <vt:lpstr>Times New Roman</vt:lpstr>
      <vt:lpstr>Wingdings</vt:lpstr>
      <vt:lpstr>Office Theme</vt:lpstr>
      <vt:lpstr>Presentation</vt:lpstr>
      <vt:lpstr>      Обука за наставнике основне школе   Иновирани НАСТАВНИ ПЛАН И ПРОГРАМ  за основну школу       </vt:lpstr>
      <vt:lpstr>  Програм обуке за наставнике основне школе    </vt:lpstr>
      <vt:lpstr>Упознавање и представљање учесника обуке</vt:lpstr>
      <vt:lpstr>Иновирани НПП за основну школу - законска регулатива</vt:lpstr>
      <vt:lpstr>Иновирани НПП за основну школу - законска регулатива</vt:lpstr>
      <vt:lpstr>  Реформски процеси у основном васпитању и образовању   </vt:lpstr>
      <vt:lpstr>  Реформски процеси у основном васпитању и образовању   </vt:lpstr>
      <vt:lpstr>Реформски процеси у основном васпитању и образовању </vt:lpstr>
      <vt:lpstr>Реформски процеси - Иновирани наставни план и програм</vt:lpstr>
      <vt:lpstr>Реформски процеси - развијање факултативних програма ФАКУЛТАТИВНА НАСТАВА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Разлике претходних и иновираних наставних програма - пети разред -</vt:lpstr>
      <vt:lpstr>PowerPoint Presentation</vt:lpstr>
      <vt:lpstr>Природа и друштво - општи и посебни циљеви</vt:lpstr>
      <vt:lpstr>Физичко и здравствено васпитање - општи и посебни циљеви</vt:lpstr>
      <vt:lpstr>Васпитни рад у одјељењској заједници - општи и посебни циљеви</vt:lpstr>
      <vt:lpstr>Иновирани наставни план и програм - однос циљева и исхода учења </vt:lpstr>
      <vt:lpstr>Природа и друштво, Физичко и здравствено васпитање и Васпитни рад у одјељењској заједници – ИСХОДИ УЧЕЊА</vt:lpstr>
      <vt:lpstr>Природа и друштво - концепција и назив наставних области/тема, програмски садржаји</vt:lpstr>
      <vt:lpstr>Физичко и здравствено васпитање </vt:lpstr>
      <vt:lpstr>Физичко и здравствено васпитање - концепција и назив наставних области/тема, програмски садржаји</vt:lpstr>
      <vt:lpstr>Васпитни рад у одјељењској заједници - концепција и назив наставних области/тема, програмски садржаји</vt:lpstr>
      <vt:lpstr>Природа и друштво, Физичко и здравствено васпитање,  Васпитни рад у одјељењској заједници  - Дидактичко - методичко упутство и препоруке -</vt:lpstr>
      <vt:lpstr>Радионица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 - природа и друштво</vt:lpstr>
      <vt:lpstr>Иновирани наставни програми - планирање и припремање процеса учења и поучавања - природа и друштво</vt:lpstr>
      <vt:lpstr>Радионица: Планирање и припремање наставног  процеса  (примјена савремених дидактичко - методичких модела наставе)</vt:lpstr>
      <vt:lpstr>  Интерактивна настава на три нивоа сложености (интерактивни тандемски рад на диференцираним задацима) - Природа и друштво    </vt:lpstr>
      <vt:lpstr>  Интерактивна настава на три нивоа сложености (интерактивни тандемски рад на диференцираним задацима) - Природа и друштво    </vt:lpstr>
      <vt:lpstr>  Смјернице наставницима:   </vt:lpstr>
      <vt:lpstr>  Смјернице наставницима:   </vt:lpstr>
      <vt:lpstr>  Интерактивна проблемска настава (интерактивни рад група на рјешавању проблема) - Природа и друштво     </vt:lpstr>
      <vt:lpstr>  Интерактивна проблемска настава на три нивоа сложености  (интерактивни рад група на рјешавању проблема) - Природа и друштво    </vt:lpstr>
      <vt:lpstr>  Интерактивна проблемска настава на три нивоа сложености  (интерактивни рад група на рјешавању проблема) - Природа и друштво     </vt:lpstr>
      <vt:lpstr>  Интерактивна проблемска настава природе и друштва  (интерактивни рад група на рјешавању проблема)    </vt:lpstr>
      <vt:lpstr>  Интерактивна проблемска настава природе и друштва - на три нивоа сложености (интерактивни рад група на рјешавању проблема)    </vt:lpstr>
      <vt:lpstr>  Пројектни модел рада у настави природе и друштва   </vt:lpstr>
      <vt:lpstr> Искуствено учење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Смјернице наставницима за реализацију педагошких радионица у оквиру васпитног рада у одјељењској заједници</vt:lpstr>
      <vt:lpstr>Смјернице наставницима за реализацију педагошких радионица у оквиру васпитног рада у одјељењској заједници</vt:lpstr>
      <vt:lpstr> ВАСПИТНИ РАД У ОДЈЕЉЕЊСКОЈ ЗАЈЕДНИЦИ </vt:lpstr>
      <vt:lpstr>PowerPoint Presentation</vt:lpstr>
      <vt:lpstr>PowerPoint Presentation</vt:lpstr>
      <vt:lpstr>PowerPoint Presentation</vt:lpstr>
      <vt:lpstr>Питања и дилеме</vt:lpstr>
      <vt:lpstr>Питања и дилеме</vt:lpstr>
      <vt:lpstr>Питања и дилеме</vt:lpstr>
      <vt:lpstr>Питања и дилеме</vt:lpstr>
      <vt:lpstr>PowerPoint Presentation</vt:lpstr>
    </vt:vector>
  </TitlesOfParts>
  <Company>Republicki pedagoski zavod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ФАКУЛТАТИВНА НАСТАВА У ФУНКЦИЈИ РАЗВОЈА СПЕЦИФИЧНИХ СПОСОБНОСТИ, ВЈЕШТИНА И КОМПЕТЕНЦИЈА УЧЕНИКА  Обука за наставнике основне школе</dc:title>
  <dc:creator>Gordana Popadic</dc:creator>
  <cp:lastModifiedBy>Gordana Popadić</cp:lastModifiedBy>
  <cp:revision>596</cp:revision>
  <dcterms:created xsi:type="dcterms:W3CDTF">2020-10-14T13:36:52Z</dcterms:created>
  <dcterms:modified xsi:type="dcterms:W3CDTF">2021-10-27T11:02:47Z</dcterms:modified>
</cp:coreProperties>
</file>