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9"/>
  </p:notesMasterIdLst>
  <p:sldIdLst>
    <p:sldId id="348" r:id="rId4"/>
    <p:sldId id="353" r:id="rId5"/>
    <p:sldId id="383" r:id="rId6"/>
    <p:sldId id="347" r:id="rId7"/>
    <p:sldId id="259" r:id="rId8"/>
    <p:sldId id="307" r:id="rId9"/>
    <p:sldId id="356" r:id="rId10"/>
    <p:sldId id="357" r:id="rId11"/>
    <p:sldId id="358" r:id="rId12"/>
    <p:sldId id="359" r:id="rId13"/>
    <p:sldId id="360" r:id="rId14"/>
    <p:sldId id="355" r:id="rId15"/>
    <p:sldId id="311" r:id="rId16"/>
    <p:sldId id="298" r:id="rId17"/>
    <p:sldId id="381" r:id="rId18"/>
    <p:sldId id="382" r:id="rId19"/>
    <p:sldId id="320" r:id="rId20"/>
    <p:sldId id="361" r:id="rId21"/>
    <p:sldId id="364" r:id="rId22"/>
    <p:sldId id="310" r:id="rId23"/>
    <p:sldId id="309" r:id="rId24"/>
    <p:sldId id="330" r:id="rId25"/>
    <p:sldId id="312" r:id="rId26"/>
    <p:sldId id="363" r:id="rId27"/>
    <p:sldId id="372" r:id="rId28"/>
    <p:sldId id="316" r:id="rId29"/>
    <p:sldId id="322" r:id="rId30"/>
    <p:sldId id="373" r:id="rId31"/>
    <p:sldId id="384" r:id="rId32"/>
    <p:sldId id="378" r:id="rId33"/>
    <p:sldId id="379" r:id="rId34"/>
    <p:sldId id="374" r:id="rId35"/>
    <p:sldId id="377" r:id="rId36"/>
    <p:sldId id="337" r:id="rId37"/>
    <p:sldId id="34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48. Dajana Gluvic" initials="4DG" lastIdx="1" clrIdx="0">
    <p:extLst>
      <p:ext uri="{19B8F6BF-5375-455C-9EA6-DF929625EA0E}">
        <p15:presenceInfo xmlns:p15="http://schemas.microsoft.com/office/powerpoint/2012/main" userId="S-1-5-21-2205367460-2660736358-2101033404-1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2" y="7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="" xmlns:a16="http://schemas.microsoft.com/office/drawing/2014/main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="" xmlns:a16="http://schemas.microsoft.com/office/drawing/2014/main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="" xmlns:a16="http://schemas.microsoft.com/office/drawing/2014/main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="" xmlns:a16="http://schemas.microsoft.com/office/drawing/2014/main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="" xmlns:a16="http://schemas.microsoft.com/office/drawing/2014/main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i uredite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67445C-DD5B-459E-BCAC-A8671F012926}" type="datetimeFigureOut">
              <a:rPr lang="sr-Latn-RS" smtClean="0"/>
              <a:t>5.9.2023.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09335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E7A15B3-CF61-4208-B154-0A0DED1B3189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018FF3-9740-4BA5-8515-EBFCC6232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8600" y="643467"/>
            <a:ext cx="3635926" cy="51138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9BEFBB5-382E-4634-9782-68859DEE12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=""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=""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=""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559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="" xmlns:a16="http://schemas.microsoft.com/office/drawing/2014/main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="" xmlns:a16="http://schemas.microsoft.com/office/drawing/2014/main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="" xmlns:a16="http://schemas.microsoft.com/office/drawing/2014/main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="" xmlns:a16="http://schemas.microsoft.com/office/drawing/2014/main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="" xmlns:a16="http://schemas.microsoft.com/office/drawing/2014/main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9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1" r:id="rId20"/>
    <p:sldLayoutId id="214748369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7" descr="Slika na kojoj se nalazi logotip&#10;&#10;Opis je automatski generisan">
            <a:extLst>
              <a:ext uri="{FF2B5EF4-FFF2-40B4-BE49-F238E27FC236}">
                <a16:creationId xmlns:a16="http://schemas.microsoft.com/office/drawing/2014/main" xmlns="" xmlns:lc="http://schemas.openxmlformats.org/drawingml/2006/lockedCanvas" id="{B9FE4127-E3E5-CA63-BA19-6E24D8229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82" y="836818"/>
            <a:ext cx="2375865" cy="1756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238" y="3111689"/>
            <a:ext cx="1086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Савјетовање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водитеље продуженог                       </a:t>
            </a:r>
          </a:p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боравка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 усавршавање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791336" y="1791542"/>
            <a:ext cx="3389069" cy="378565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endParaRPr lang="sr-Cyrl-R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Саморефлексија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самоевалуација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Континуирано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 усавршавање 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Сарадња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функцији професионалног развоја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Тимски </a:t>
            </a:r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 и рад у стручним органима школе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428044" y="442679"/>
            <a:ext cx="4860967" cy="63094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endParaRPr lang="sr-Cyrl-R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Тимски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 са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колегама/другим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водитељима продуженог боравка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Тимски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 са наставницима разредне наставе приликом организације и учешћа ученика у свечаностима и манифестацијама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самовредновању рада школе и активностима које доприносе побољшању резултата рада школе 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раду стручних органа школе и других професионалних тимова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Покретање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учествовање у пројектним активностима и истраживањима на нивоу и ван школе</a:t>
            </a: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у организацији свечаности и </a:t>
            </a:r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1265873" y="3001142"/>
            <a:ext cx="3389069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Учешће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припремању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реализацији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F830592-C414-43CC-B606-D298145F7C2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2BC07E-D086-458E-AD25-0F3B5CD640C3}"/>
              </a:ext>
            </a:extLst>
          </p:cNvPr>
          <p:cNvSpPr txBox="1"/>
          <p:nvPr/>
        </p:nvSpPr>
        <p:spPr>
          <a:xfrm>
            <a:off x="6356031" y="4674154"/>
            <a:ext cx="4976943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sr-Cyrl-RS" altLang="ko-KR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условима и начину организовања продуженог боравка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1B860B-413A-4D33-9FA3-144FDC34EE0D}"/>
              </a:ext>
            </a:extLst>
          </p:cNvPr>
          <p:cNvSpPr txBox="1"/>
          <p:nvPr/>
        </p:nvSpPr>
        <p:spPr>
          <a:xfrm>
            <a:off x="7833815" y="1105347"/>
            <a:ext cx="3499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Прост</a:t>
            </a:r>
            <a:r>
              <a:rPr lang="sr-Latn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sr-Cyrl-R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рни</a:t>
            </a:r>
            <a:endParaRPr lang="sr-Cyrl-R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Материјално-технички услови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Кадровски услови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Исхрана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Програм рада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Доказ о одговарајућем броју заинтересованих ученика</a:t>
            </a:r>
            <a:endParaRPr lang="sr-Latn-R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r-Latn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sr-Cyrl-R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квир</a:t>
            </a:r>
            <a:r>
              <a:rPr lang="sr-Cyrl-R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програма рада у продуженом боравку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 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05182"/>
            <a:ext cx="410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основном васпитању и образовању „Службени гласник Републике Српске“ бр. 81/22</a:t>
            </a:r>
          </a:p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53.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="" xmlns:a16="http://schemas.microsoft.com/office/drawing/2014/main" id="{65D97DCB-BCFE-4EF1-B019-7E7C6C94AC47}"/>
              </a:ext>
            </a:extLst>
          </p:cNvPr>
          <p:cNvGrpSpPr/>
          <p:nvPr/>
        </p:nvGrpSpPr>
        <p:grpSpPr>
          <a:xfrm>
            <a:off x="758541" y="2892441"/>
            <a:ext cx="4084078" cy="2949086"/>
            <a:chOff x="1413130" y="-1434414"/>
            <a:chExt cx="9389751" cy="829299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CBC10E2-4791-454E-8AFD-3BFCB05F199A}"/>
                </a:ext>
              </a:extLst>
            </p:cNvPr>
            <p:cNvSpPr/>
            <p:nvPr/>
          </p:nvSpPr>
          <p:spPr>
            <a:xfrm>
              <a:off x="1413130" y="1419286"/>
              <a:ext cx="7155770" cy="5439298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1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A5FDBBCB-417B-4110-918D-EEE359C68C4B}"/>
                </a:ext>
              </a:extLst>
            </p:cNvPr>
            <p:cNvSpPr/>
            <p:nvPr/>
          </p:nvSpPr>
          <p:spPr>
            <a:xfrm>
              <a:off x="7144777" y="-1434414"/>
              <a:ext cx="3658104" cy="2594696"/>
            </a:xfrm>
            <a:custGeom>
              <a:avLst/>
              <a:gdLst>
                <a:gd name="connsiteX0" fmla="*/ 3658104 w 3658104"/>
                <a:gd name="connsiteY0" fmla="*/ 1440326 h 2594697"/>
                <a:gd name="connsiteX1" fmla="*/ 3639022 w 3658104"/>
                <a:gd name="connsiteY1" fmla="*/ 1517826 h 2594697"/>
                <a:gd name="connsiteX2" fmla="*/ 3252108 w 3658104"/>
                <a:gd name="connsiteY2" fmla="*/ 1916804 h 2594697"/>
                <a:gd name="connsiteX3" fmla="*/ 3127596 w 3658104"/>
                <a:gd name="connsiteY3" fmla="*/ 1956358 h 2594697"/>
                <a:gd name="connsiteX4" fmla="*/ 3113339 w 3658104"/>
                <a:gd name="connsiteY4" fmla="*/ 2085841 h 2594697"/>
                <a:gd name="connsiteX5" fmla="*/ 2703029 w 3658104"/>
                <a:gd name="connsiteY5" fmla="*/ 2528175 h 2594697"/>
                <a:gd name="connsiteX6" fmla="*/ 1985352 w 3658104"/>
                <a:gd name="connsiteY6" fmla="*/ 2427937 h 2594697"/>
                <a:gd name="connsiteX7" fmla="*/ 1882628 w 3658104"/>
                <a:gd name="connsiteY7" fmla="*/ 2494397 h 2594697"/>
                <a:gd name="connsiteX8" fmla="*/ 976977 w 3658104"/>
                <a:gd name="connsiteY8" fmla="*/ 2376027 h 2594697"/>
                <a:gd name="connsiteX9" fmla="*/ 888145 w 3658104"/>
                <a:gd name="connsiteY9" fmla="*/ 2256121 h 2594697"/>
                <a:gd name="connsiteX10" fmla="*/ 833968 w 3658104"/>
                <a:gd name="connsiteY10" fmla="*/ 2231701 h 2594697"/>
                <a:gd name="connsiteX11" fmla="*/ 204100 w 3658104"/>
                <a:gd name="connsiteY11" fmla="*/ 2073046 h 2594697"/>
                <a:gd name="connsiteX12" fmla="*/ 162352 w 3658104"/>
                <a:gd name="connsiteY12" fmla="*/ 1269388 h 2594697"/>
                <a:gd name="connsiteX13" fmla="*/ 177560 w 3658104"/>
                <a:gd name="connsiteY13" fmla="*/ 1252133 h 2594697"/>
                <a:gd name="connsiteX14" fmla="*/ 110369 w 3658104"/>
                <a:gd name="connsiteY14" fmla="*/ 989511 h 2594697"/>
                <a:gd name="connsiteX15" fmla="*/ 421099 w 3658104"/>
                <a:gd name="connsiteY15" fmla="*/ 502433 h 2594697"/>
                <a:gd name="connsiteX16" fmla="*/ 858023 w 3658104"/>
                <a:gd name="connsiteY16" fmla="*/ 411114 h 2594697"/>
                <a:gd name="connsiteX17" fmla="*/ 895383 w 3658104"/>
                <a:gd name="connsiteY17" fmla="*/ 393494 h 2594697"/>
                <a:gd name="connsiteX18" fmla="*/ 1430059 w 3658104"/>
                <a:gd name="connsiteY18" fmla="*/ 7311 h 2594697"/>
                <a:gd name="connsiteX19" fmla="*/ 1457403 w 3658104"/>
                <a:gd name="connsiteY19" fmla="*/ 0 h 2594697"/>
                <a:gd name="connsiteX20" fmla="*/ 1618252 w 3658104"/>
                <a:gd name="connsiteY20" fmla="*/ 0 h 2594697"/>
                <a:gd name="connsiteX21" fmla="*/ 1645669 w 3658104"/>
                <a:gd name="connsiteY21" fmla="*/ 7092 h 2594697"/>
                <a:gd name="connsiteX22" fmla="*/ 2088587 w 3658104"/>
                <a:gd name="connsiteY22" fmla="*/ 239226 h 2594697"/>
                <a:gd name="connsiteX23" fmla="*/ 2135014 w 3658104"/>
                <a:gd name="connsiteY23" fmla="*/ 247122 h 2594697"/>
                <a:gd name="connsiteX24" fmla="*/ 2670786 w 3658104"/>
                <a:gd name="connsiteY24" fmla="*/ 213417 h 2594697"/>
                <a:gd name="connsiteX25" fmla="*/ 3140903 w 3658104"/>
                <a:gd name="connsiteY25" fmla="*/ 782821 h 2594697"/>
                <a:gd name="connsiteX26" fmla="*/ 3164299 w 3658104"/>
                <a:gd name="connsiteY26" fmla="*/ 810677 h 2594697"/>
                <a:gd name="connsiteX27" fmla="*/ 3254009 w 3658104"/>
                <a:gd name="connsiteY27" fmla="*/ 841165 h 2594697"/>
                <a:gd name="connsiteX28" fmla="*/ 3639899 w 3658104"/>
                <a:gd name="connsiteY28" fmla="*/ 1246504 h 2594697"/>
                <a:gd name="connsiteX29" fmla="*/ 3657958 w 3658104"/>
                <a:gd name="connsiteY29" fmla="*/ 1316107 h 2594697"/>
                <a:gd name="connsiteX30" fmla="*/ 3658104 w 3658104"/>
                <a:gd name="connsiteY30" fmla="*/ 1440326 h 2594697"/>
                <a:gd name="connsiteX31" fmla="*/ 2443039 w 3658104"/>
                <a:gd name="connsiteY31" fmla="*/ 2463104 h 2594697"/>
                <a:gd name="connsiteX32" fmla="*/ 2853861 w 3658104"/>
                <a:gd name="connsiteY32" fmla="*/ 2324774 h 2594697"/>
                <a:gd name="connsiteX33" fmla="*/ 3023776 w 3658104"/>
                <a:gd name="connsiteY33" fmla="*/ 1922653 h 2594697"/>
                <a:gd name="connsiteX34" fmla="*/ 3079050 w 3658104"/>
                <a:gd name="connsiteY34" fmla="*/ 1849174 h 2594697"/>
                <a:gd name="connsiteX35" fmla="*/ 3379909 w 3658104"/>
                <a:gd name="connsiteY35" fmla="*/ 1726271 h 2594697"/>
                <a:gd name="connsiteX36" fmla="*/ 3456020 w 3658104"/>
                <a:gd name="connsiteY36" fmla="*/ 1106931 h 2594697"/>
                <a:gd name="connsiteX37" fmla="*/ 3108441 w 3658104"/>
                <a:gd name="connsiteY37" fmla="*/ 913620 h 2594697"/>
                <a:gd name="connsiteX38" fmla="*/ 3042347 w 3658104"/>
                <a:gd name="connsiteY38" fmla="*/ 820694 h 2594697"/>
                <a:gd name="connsiteX39" fmla="*/ 3039422 w 3658104"/>
                <a:gd name="connsiteY39" fmla="*/ 704736 h 2594697"/>
                <a:gd name="connsiteX40" fmla="*/ 2745362 w 3658104"/>
                <a:gd name="connsiteY40" fmla="*/ 359716 h 2594697"/>
                <a:gd name="connsiteX41" fmla="*/ 2139109 w 3658104"/>
                <a:gd name="connsiteY41" fmla="*/ 365784 h 2594697"/>
                <a:gd name="connsiteX42" fmla="*/ 2044428 w 3658104"/>
                <a:gd name="connsiteY42" fmla="*/ 344289 h 2594697"/>
                <a:gd name="connsiteX43" fmla="*/ 1971680 w 3658104"/>
                <a:gd name="connsiteY43" fmla="*/ 267594 h 2594697"/>
                <a:gd name="connsiteX44" fmla="*/ 1386118 w 3658104"/>
                <a:gd name="connsiteY44" fmla="*/ 129337 h 2594697"/>
                <a:gd name="connsiteX45" fmla="*/ 960746 w 3658104"/>
                <a:gd name="connsiteY45" fmla="*/ 491831 h 2594697"/>
                <a:gd name="connsiteX46" fmla="*/ 895383 w 3658104"/>
                <a:gd name="connsiteY46" fmla="*/ 528607 h 2594697"/>
                <a:gd name="connsiteX47" fmla="*/ 402016 w 3658104"/>
                <a:gd name="connsiteY47" fmla="*/ 639739 h 2594697"/>
                <a:gd name="connsiteX48" fmla="*/ 272753 w 3658104"/>
                <a:gd name="connsiteY48" fmla="*/ 1217551 h 2594697"/>
                <a:gd name="connsiteX49" fmla="*/ 250600 w 3658104"/>
                <a:gd name="connsiteY49" fmla="*/ 1327367 h 2594697"/>
                <a:gd name="connsiteX50" fmla="*/ 268366 w 3658104"/>
                <a:gd name="connsiteY50" fmla="*/ 1989917 h 2594697"/>
                <a:gd name="connsiteX51" fmla="*/ 850053 w 3658104"/>
                <a:gd name="connsiteY51" fmla="*/ 2115013 h 2594697"/>
                <a:gd name="connsiteX52" fmla="*/ 948902 w 3658104"/>
                <a:gd name="connsiteY52" fmla="*/ 2160709 h 2594697"/>
                <a:gd name="connsiteX53" fmla="*/ 1029326 w 3658104"/>
                <a:gd name="connsiteY53" fmla="*/ 2281565 h 2594697"/>
                <a:gd name="connsiteX54" fmla="*/ 1936878 w 3658104"/>
                <a:gd name="connsiteY54" fmla="*/ 2328211 h 2594697"/>
                <a:gd name="connsiteX55" fmla="*/ 2028050 w 3658104"/>
                <a:gd name="connsiteY55" fmla="*/ 2324848 h 2594697"/>
                <a:gd name="connsiteX56" fmla="*/ 2443039 w 3658104"/>
                <a:gd name="connsiteY56" fmla="*/ 2463104 h 259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58104" h="2594697">
                  <a:moveTo>
                    <a:pt x="3658104" y="1440326"/>
                  </a:moveTo>
                  <a:cubicBezTo>
                    <a:pt x="3651817" y="1466208"/>
                    <a:pt x="3646698" y="1492383"/>
                    <a:pt x="3639022" y="1517826"/>
                  </a:cubicBezTo>
                  <a:cubicBezTo>
                    <a:pt x="3578923" y="1717498"/>
                    <a:pt x="3441837" y="1843106"/>
                    <a:pt x="3252108" y="1916804"/>
                  </a:cubicBezTo>
                  <a:cubicBezTo>
                    <a:pt x="3211531" y="1932596"/>
                    <a:pt x="3168978" y="1943344"/>
                    <a:pt x="3127596" y="1956358"/>
                  </a:cubicBezTo>
                  <a:cubicBezTo>
                    <a:pt x="3123136" y="1999275"/>
                    <a:pt x="3122698" y="2043582"/>
                    <a:pt x="3113339" y="2085841"/>
                  </a:cubicBezTo>
                  <a:cubicBezTo>
                    <a:pt x="3063038" y="2312711"/>
                    <a:pt x="2914472" y="2453746"/>
                    <a:pt x="2703029" y="2528175"/>
                  </a:cubicBezTo>
                  <a:cubicBezTo>
                    <a:pt x="2449473" y="2617446"/>
                    <a:pt x="2208932" y="2579866"/>
                    <a:pt x="1985352" y="2427937"/>
                  </a:cubicBezTo>
                  <a:cubicBezTo>
                    <a:pt x="1951793" y="2449798"/>
                    <a:pt x="1918088" y="2473632"/>
                    <a:pt x="1882628" y="2494397"/>
                  </a:cubicBezTo>
                  <a:cubicBezTo>
                    <a:pt x="1592297" y="2664311"/>
                    <a:pt x="1203116" y="2614083"/>
                    <a:pt x="976977" y="2376027"/>
                  </a:cubicBezTo>
                  <a:cubicBezTo>
                    <a:pt x="942907" y="2340201"/>
                    <a:pt x="914319" y="2298308"/>
                    <a:pt x="888145" y="2256121"/>
                  </a:cubicBezTo>
                  <a:cubicBezTo>
                    <a:pt x="873523" y="2232506"/>
                    <a:pt x="861532" y="2226803"/>
                    <a:pt x="833968" y="2231701"/>
                  </a:cubicBezTo>
                  <a:cubicBezTo>
                    <a:pt x="600665" y="2273083"/>
                    <a:pt x="387248" y="2227168"/>
                    <a:pt x="204100" y="2073046"/>
                  </a:cubicBezTo>
                  <a:cubicBezTo>
                    <a:pt x="-51942" y="1857582"/>
                    <a:pt x="-68466" y="1511611"/>
                    <a:pt x="162352" y="1269388"/>
                  </a:cubicBezTo>
                  <a:cubicBezTo>
                    <a:pt x="167324" y="1264124"/>
                    <a:pt x="171930" y="1258567"/>
                    <a:pt x="177560" y="1252133"/>
                  </a:cubicBezTo>
                  <a:cubicBezTo>
                    <a:pt x="134643" y="1169662"/>
                    <a:pt x="107517" y="1083169"/>
                    <a:pt x="110369" y="989511"/>
                  </a:cubicBezTo>
                  <a:cubicBezTo>
                    <a:pt x="117168" y="765566"/>
                    <a:pt x="233491" y="610128"/>
                    <a:pt x="421099" y="502433"/>
                  </a:cubicBezTo>
                  <a:cubicBezTo>
                    <a:pt x="556066" y="425006"/>
                    <a:pt x="703681" y="399709"/>
                    <a:pt x="858023" y="411114"/>
                  </a:cubicBezTo>
                  <a:cubicBezTo>
                    <a:pt x="874546" y="412357"/>
                    <a:pt x="886390" y="413600"/>
                    <a:pt x="895383" y="393494"/>
                  </a:cubicBezTo>
                  <a:cubicBezTo>
                    <a:pt x="998984" y="161872"/>
                    <a:pt x="1187543" y="47085"/>
                    <a:pt x="1430059" y="7311"/>
                  </a:cubicBezTo>
                  <a:cubicBezTo>
                    <a:pt x="1439344" y="5776"/>
                    <a:pt x="1448337" y="2486"/>
                    <a:pt x="1457403" y="0"/>
                  </a:cubicBezTo>
                  <a:cubicBezTo>
                    <a:pt x="1510995" y="0"/>
                    <a:pt x="1564660" y="0"/>
                    <a:pt x="1618252" y="0"/>
                  </a:cubicBezTo>
                  <a:cubicBezTo>
                    <a:pt x="1627391" y="2413"/>
                    <a:pt x="1636383" y="5703"/>
                    <a:pt x="1645669" y="7092"/>
                  </a:cubicBezTo>
                  <a:cubicBezTo>
                    <a:pt x="1820409" y="32901"/>
                    <a:pt x="1971315" y="104698"/>
                    <a:pt x="2088587" y="239226"/>
                  </a:cubicBezTo>
                  <a:cubicBezTo>
                    <a:pt x="2104819" y="257870"/>
                    <a:pt x="2116590" y="254945"/>
                    <a:pt x="2135014" y="247122"/>
                  </a:cubicBezTo>
                  <a:cubicBezTo>
                    <a:pt x="2309535" y="172839"/>
                    <a:pt x="2488662" y="160922"/>
                    <a:pt x="2670786" y="213417"/>
                  </a:cubicBezTo>
                  <a:cubicBezTo>
                    <a:pt x="2956658" y="295815"/>
                    <a:pt x="3145290" y="531532"/>
                    <a:pt x="3140903" y="782821"/>
                  </a:cubicBezTo>
                  <a:cubicBezTo>
                    <a:pt x="3140757" y="792253"/>
                    <a:pt x="3154063" y="806363"/>
                    <a:pt x="3164299" y="810677"/>
                  </a:cubicBezTo>
                  <a:cubicBezTo>
                    <a:pt x="3193398" y="822887"/>
                    <a:pt x="3224910" y="829102"/>
                    <a:pt x="3254009" y="841165"/>
                  </a:cubicBezTo>
                  <a:cubicBezTo>
                    <a:pt x="3442494" y="919104"/>
                    <a:pt x="3581263" y="1044785"/>
                    <a:pt x="3639899" y="1246504"/>
                  </a:cubicBezTo>
                  <a:cubicBezTo>
                    <a:pt x="3646553" y="1269534"/>
                    <a:pt x="3651963" y="1292930"/>
                    <a:pt x="3657958" y="1316107"/>
                  </a:cubicBezTo>
                  <a:cubicBezTo>
                    <a:pt x="3658104" y="1357489"/>
                    <a:pt x="3658104" y="1398871"/>
                    <a:pt x="3658104" y="1440326"/>
                  </a:cubicBezTo>
                  <a:close/>
                  <a:moveTo>
                    <a:pt x="2443039" y="2463104"/>
                  </a:moveTo>
                  <a:cubicBezTo>
                    <a:pt x="2594383" y="2459595"/>
                    <a:pt x="2734468" y="2420918"/>
                    <a:pt x="2853861" y="2324774"/>
                  </a:cubicBezTo>
                  <a:cubicBezTo>
                    <a:pt x="2981736" y="2221758"/>
                    <a:pt x="3051120" y="2092348"/>
                    <a:pt x="3023776" y="1922653"/>
                  </a:cubicBezTo>
                  <a:cubicBezTo>
                    <a:pt x="3016904" y="1880174"/>
                    <a:pt x="3036205" y="1856120"/>
                    <a:pt x="3079050" y="1849174"/>
                  </a:cubicBezTo>
                  <a:cubicBezTo>
                    <a:pt x="3188792" y="1831335"/>
                    <a:pt x="3290127" y="1793243"/>
                    <a:pt x="3379909" y="1726271"/>
                  </a:cubicBezTo>
                  <a:cubicBezTo>
                    <a:pt x="3593180" y="1567250"/>
                    <a:pt x="3626374" y="1304921"/>
                    <a:pt x="3456020" y="1106931"/>
                  </a:cubicBezTo>
                  <a:cubicBezTo>
                    <a:pt x="3364409" y="1000478"/>
                    <a:pt x="3244577" y="941330"/>
                    <a:pt x="3108441" y="913620"/>
                  </a:cubicBezTo>
                  <a:cubicBezTo>
                    <a:pt x="3045856" y="900899"/>
                    <a:pt x="3036278" y="885399"/>
                    <a:pt x="3042347" y="820694"/>
                  </a:cubicBezTo>
                  <a:cubicBezTo>
                    <a:pt x="3045929" y="782382"/>
                    <a:pt x="3047391" y="741951"/>
                    <a:pt x="3039422" y="704736"/>
                  </a:cubicBezTo>
                  <a:cubicBezTo>
                    <a:pt x="3003670" y="537746"/>
                    <a:pt x="2894731" y="428588"/>
                    <a:pt x="2745362" y="359716"/>
                  </a:cubicBezTo>
                  <a:cubicBezTo>
                    <a:pt x="2543716" y="266643"/>
                    <a:pt x="2340169" y="269421"/>
                    <a:pt x="2139109" y="365784"/>
                  </a:cubicBezTo>
                  <a:cubicBezTo>
                    <a:pt x="2087125" y="390716"/>
                    <a:pt x="2081057" y="388742"/>
                    <a:pt x="2044428" y="344289"/>
                  </a:cubicBezTo>
                  <a:cubicBezTo>
                    <a:pt x="2022055" y="317164"/>
                    <a:pt x="1998659" y="289893"/>
                    <a:pt x="1971680" y="267594"/>
                  </a:cubicBezTo>
                  <a:cubicBezTo>
                    <a:pt x="1799499" y="125462"/>
                    <a:pt x="1601436" y="82106"/>
                    <a:pt x="1386118" y="129337"/>
                  </a:cubicBezTo>
                  <a:cubicBezTo>
                    <a:pt x="1182205" y="174009"/>
                    <a:pt x="1028229" y="283825"/>
                    <a:pt x="960746" y="491831"/>
                  </a:cubicBezTo>
                  <a:cubicBezTo>
                    <a:pt x="950364" y="523855"/>
                    <a:pt x="928284" y="533286"/>
                    <a:pt x="895383" y="528607"/>
                  </a:cubicBezTo>
                  <a:cubicBezTo>
                    <a:pt x="717061" y="503310"/>
                    <a:pt x="550655" y="535845"/>
                    <a:pt x="402016" y="639739"/>
                  </a:cubicBezTo>
                  <a:cubicBezTo>
                    <a:pt x="215871" y="769880"/>
                    <a:pt x="131426" y="1000844"/>
                    <a:pt x="272753" y="1217551"/>
                  </a:cubicBezTo>
                  <a:cubicBezTo>
                    <a:pt x="302364" y="1262954"/>
                    <a:pt x="295783" y="1286862"/>
                    <a:pt x="250600" y="1327367"/>
                  </a:cubicBezTo>
                  <a:cubicBezTo>
                    <a:pt x="33746" y="1521847"/>
                    <a:pt x="39815" y="1808596"/>
                    <a:pt x="268366" y="1989917"/>
                  </a:cubicBezTo>
                  <a:cubicBezTo>
                    <a:pt x="440401" y="2126419"/>
                    <a:pt x="636856" y="2163780"/>
                    <a:pt x="850053" y="2115013"/>
                  </a:cubicBezTo>
                  <a:cubicBezTo>
                    <a:pt x="915051" y="2100171"/>
                    <a:pt x="918121" y="2102876"/>
                    <a:pt x="948902" y="2160709"/>
                  </a:cubicBezTo>
                  <a:cubicBezTo>
                    <a:pt x="971567" y="2203334"/>
                    <a:pt x="997156" y="2246032"/>
                    <a:pt x="1029326" y="2281565"/>
                  </a:cubicBezTo>
                  <a:cubicBezTo>
                    <a:pt x="1254149" y="2530076"/>
                    <a:pt x="1673671" y="2550694"/>
                    <a:pt x="1936878" y="2328211"/>
                  </a:cubicBezTo>
                  <a:cubicBezTo>
                    <a:pt x="1978040" y="2293409"/>
                    <a:pt x="1986302" y="2292751"/>
                    <a:pt x="2028050" y="2324848"/>
                  </a:cubicBezTo>
                  <a:cubicBezTo>
                    <a:pt x="2150515" y="2418944"/>
                    <a:pt x="2290452" y="2459741"/>
                    <a:pt x="2443039" y="2463104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5C3A0A2-2F2F-433A-91C1-7574DE2C1E09}"/>
                </a:ext>
              </a:extLst>
            </p:cNvPr>
            <p:cNvSpPr/>
            <p:nvPr/>
          </p:nvSpPr>
          <p:spPr>
            <a:xfrm>
              <a:off x="5450095" y="-57267"/>
              <a:ext cx="1400875" cy="958545"/>
            </a:xfrm>
            <a:custGeom>
              <a:avLst/>
              <a:gdLst>
                <a:gd name="connsiteX0" fmla="*/ 1269220 w 1400875"/>
                <a:gd name="connsiteY0" fmla="*/ 632077 h 958544"/>
                <a:gd name="connsiteX1" fmla="*/ 1057046 w 1400875"/>
                <a:gd name="connsiteY1" fmla="*/ 894041 h 958544"/>
                <a:gd name="connsiteX2" fmla="*/ 905995 w 1400875"/>
                <a:gd name="connsiteY2" fmla="*/ 880149 h 958544"/>
                <a:gd name="connsiteX3" fmla="*/ 868342 w 1400875"/>
                <a:gd name="connsiteY3" fmla="*/ 887022 h 958544"/>
                <a:gd name="connsiteX4" fmla="*/ 468048 w 1400875"/>
                <a:gd name="connsiteY4" fmla="*/ 885633 h 958544"/>
                <a:gd name="connsiteX5" fmla="*/ 406560 w 1400875"/>
                <a:gd name="connsiteY5" fmla="*/ 872107 h 958544"/>
                <a:gd name="connsiteX6" fmla="*/ 86179 w 1400875"/>
                <a:gd name="connsiteY6" fmla="*/ 770699 h 958544"/>
                <a:gd name="connsiteX7" fmla="*/ 48379 w 1400875"/>
                <a:gd name="connsiteY7" fmla="*/ 565252 h 958544"/>
                <a:gd name="connsiteX8" fmla="*/ 46698 w 1400875"/>
                <a:gd name="connsiteY8" fmla="*/ 529719 h 958544"/>
                <a:gd name="connsiteX9" fmla="*/ 190657 w 1400875"/>
                <a:gd name="connsiteY9" fmla="*/ 193399 h 958544"/>
                <a:gd name="connsiteX10" fmla="*/ 242348 w 1400875"/>
                <a:gd name="connsiteY10" fmla="*/ 148654 h 958544"/>
                <a:gd name="connsiteX11" fmla="*/ 444213 w 1400875"/>
                <a:gd name="connsiteY11" fmla="*/ 3232 h 958544"/>
                <a:gd name="connsiteX12" fmla="*/ 654925 w 1400875"/>
                <a:gd name="connsiteY12" fmla="*/ 45930 h 958544"/>
                <a:gd name="connsiteX13" fmla="*/ 704276 w 1400875"/>
                <a:gd name="connsiteY13" fmla="*/ 45637 h 958544"/>
                <a:gd name="connsiteX14" fmla="*/ 1067429 w 1400875"/>
                <a:gd name="connsiteY14" fmla="*/ 99229 h 958544"/>
                <a:gd name="connsiteX15" fmla="*/ 1087608 w 1400875"/>
                <a:gd name="connsiteY15" fmla="*/ 120286 h 958544"/>
                <a:gd name="connsiteX16" fmla="*/ 1231348 w 1400875"/>
                <a:gd name="connsiteY16" fmla="*/ 222132 h 958544"/>
                <a:gd name="connsiteX17" fmla="*/ 1392196 w 1400875"/>
                <a:gd name="connsiteY17" fmla="*/ 384735 h 958544"/>
                <a:gd name="connsiteX18" fmla="*/ 1325810 w 1400875"/>
                <a:gd name="connsiteY18" fmla="*/ 593839 h 958544"/>
                <a:gd name="connsiteX19" fmla="*/ 1269220 w 1400875"/>
                <a:gd name="connsiteY19" fmla="*/ 632077 h 958544"/>
                <a:gd name="connsiteX20" fmla="*/ 1009596 w 1400875"/>
                <a:gd name="connsiteY20" fmla="*/ 827946 h 958544"/>
                <a:gd name="connsiteX21" fmla="*/ 1154871 w 1400875"/>
                <a:gd name="connsiteY21" fmla="*/ 779546 h 958544"/>
                <a:gd name="connsiteX22" fmla="*/ 1206855 w 1400875"/>
                <a:gd name="connsiteY22" fmla="*/ 655839 h 958544"/>
                <a:gd name="connsiteX23" fmla="*/ 1254379 w 1400875"/>
                <a:gd name="connsiteY23" fmla="*/ 552530 h 958544"/>
                <a:gd name="connsiteX24" fmla="*/ 1277994 w 1400875"/>
                <a:gd name="connsiteY24" fmla="*/ 329901 h 958544"/>
                <a:gd name="connsiteX25" fmla="*/ 1123360 w 1400875"/>
                <a:gd name="connsiteY25" fmla="*/ 271995 h 958544"/>
                <a:gd name="connsiteX26" fmla="*/ 1072327 w 1400875"/>
                <a:gd name="connsiteY26" fmla="*/ 231929 h 958544"/>
                <a:gd name="connsiteX27" fmla="*/ 1006452 w 1400875"/>
                <a:gd name="connsiteY27" fmla="*/ 139368 h 958544"/>
                <a:gd name="connsiteX28" fmla="*/ 712611 w 1400875"/>
                <a:gd name="connsiteY28" fmla="*/ 127231 h 958544"/>
                <a:gd name="connsiteX29" fmla="*/ 646882 w 1400875"/>
                <a:gd name="connsiteY29" fmla="*/ 125038 h 958544"/>
                <a:gd name="connsiteX30" fmla="*/ 460737 w 1400875"/>
                <a:gd name="connsiteY30" fmla="*/ 75833 h 958544"/>
                <a:gd name="connsiteX31" fmla="*/ 299376 w 1400875"/>
                <a:gd name="connsiteY31" fmla="*/ 190328 h 958544"/>
                <a:gd name="connsiteX32" fmla="*/ 210398 w 1400875"/>
                <a:gd name="connsiteY32" fmla="*/ 267023 h 958544"/>
                <a:gd name="connsiteX33" fmla="*/ 71410 w 1400875"/>
                <a:gd name="connsiteY33" fmla="*/ 365214 h 958544"/>
                <a:gd name="connsiteX34" fmla="*/ 119299 w 1400875"/>
                <a:gd name="connsiteY34" fmla="*/ 507419 h 958544"/>
                <a:gd name="connsiteX35" fmla="*/ 120469 w 1400875"/>
                <a:gd name="connsiteY35" fmla="*/ 576730 h 958544"/>
                <a:gd name="connsiteX36" fmla="*/ 143353 w 1400875"/>
                <a:gd name="connsiteY36" fmla="*/ 734069 h 958544"/>
                <a:gd name="connsiteX37" fmla="*/ 406779 w 1400875"/>
                <a:gd name="connsiteY37" fmla="*/ 793510 h 958544"/>
                <a:gd name="connsiteX38" fmla="*/ 489982 w 1400875"/>
                <a:gd name="connsiteY38" fmla="*/ 811569 h 958544"/>
                <a:gd name="connsiteX39" fmla="*/ 835075 w 1400875"/>
                <a:gd name="connsiteY39" fmla="*/ 815810 h 958544"/>
                <a:gd name="connsiteX40" fmla="*/ 905044 w 1400875"/>
                <a:gd name="connsiteY40" fmla="*/ 800310 h 958544"/>
                <a:gd name="connsiteX41" fmla="*/ 1009596 w 1400875"/>
                <a:gd name="connsiteY41" fmla="*/ 827946 h 95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875" h="958544">
                  <a:moveTo>
                    <a:pt x="1269220" y="632077"/>
                  </a:moveTo>
                  <a:cubicBezTo>
                    <a:pt x="1285524" y="779838"/>
                    <a:pt x="1205393" y="881758"/>
                    <a:pt x="1057046" y="894041"/>
                  </a:cubicBezTo>
                  <a:cubicBezTo>
                    <a:pt x="1007476" y="898135"/>
                    <a:pt x="956443" y="884244"/>
                    <a:pt x="905995" y="880149"/>
                  </a:cubicBezTo>
                  <a:cubicBezTo>
                    <a:pt x="893492" y="879126"/>
                    <a:pt x="876969" y="879857"/>
                    <a:pt x="868342" y="887022"/>
                  </a:cubicBezTo>
                  <a:cubicBezTo>
                    <a:pt x="753262" y="982142"/>
                    <a:pt x="585321" y="983092"/>
                    <a:pt x="468048" y="885633"/>
                  </a:cubicBezTo>
                  <a:cubicBezTo>
                    <a:pt x="447723" y="868744"/>
                    <a:pt x="431419" y="866916"/>
                    <a:pt x="406560" y="872107"/>
                  </a:cubicBezTo>
                  <a:cubicBezTo>
                    <a:pt x="281464" y="898281"/>
                    <a:pt x="171575" y="868670"/>
                    <a:pt x="86179" y="770699"/>
                  </a:cubicBezTo>
                  <a:cubicBezTo>
                    <a:pt x="34195" y="711039"/>
                    <a:pt x="23814" y="640924"/>
                    <a:pt x="48379" y="565252"/>
                  </a:cubicBezTo>
                  <a:cubicBezTo>
                    <a:pt x="51889" y="554431"/>
                    <a:pt x="52766" y="537469"/>
                    <a:pt x="46698" y="529719"/>
                  </a:cubicBezTo>
                  <a:cubicBezTo>
                    <a:pt x="-51786" y="404403"/>
                    <a:pt x="9849" y="228712"/>
                    <a:pt x="190657" y="193399"/>
                  </a:cubicBezTo>
                  <a:cubicBezTo>
                    <a:pt x="219318" y="187769"/>
                    <a:pt x="232186" y="176802"/>
                    <a:pt x="242348" y="148654"/>
                  </a:cubicBezTo>
                  <a:cubicBezTo>
                    <a:pt x="275834" y="55654"/>
                    <a:pt x="352164" y="15880"/>
                    <a:pt x="444213" y="3232"/>
                  </a:cubicBezTo>
                  <a:cubicBezTo>
                    <a:pt x="518642" y="-7004"/>
                    <a:pt x="590147" y="7034"/>
                    <a:pt x="654925" y="45930"/>
                  </a:cubicBezTo>
                  <a:cubicBezTo>
                    <a:pt x="673496" y="57043"/>
                    <a:pt x="686510" y="54484"/>
                    <a:pt x="704276" y="45637"/>
                  </a:cubicBezTo>
                  <a:cubicBezTo>
                    <a:pt x="823670" y="-13877"/>
                    <a:pt x="970627" y="8350"/>
                    <a:pt x="1067429" y="99229"/>
                  </a:cubicBezTo>
                  <a:cubicBezTo>
                    <a:pt x="1074520" y="105882"/>
                    <a:pt x="1081320" y="112901"/>
                    <a:pt x="1087608" y="120286"/>
                  </a:cubicBezTo>
                  <a:cubicBezTo>
                    <a:pt x="1145440" y="187988"/>
                    <a:pt x="1145659" y="187477"/>
                    <a:pt x="1231348" y="222132"/>
                  </a:cubicBezTo>
                  <a:cubicBezTo>
                    <a:pt x="1307970" y="253132"/>
                    <a:pt x="1367776" y="301972"/>
                    <a:pt x="1392196" y="384735"/>
                  </a:cubicBezTo>
                  <a:cubicBezTo>
                    <a:pt x="1415666" y="464356"/>
                    <a:pt x="1390880" y="542733"/>
                    <a:pt x="1325810" y="593839"/>
                  </a:cubicBezTo>
                  <a:cubicBezTo>
                    <a:pt x="1307751" y="607876"/>
                    <a:pt x="1287791" y="619574"/>
                    <a:pt x="1269220" y="632077"/>
                  </a:cubicBezTo>
                  <a:close/>
                  <a:moveTo>
                    <a:pt x="1009596" y="827946"/>
                  </a:moveTo>
                  <a:cubicBezTo>
                    <a:pt x="1063627" y="823706"/>
                    <a:pt x="1112758" y="811789"/>
                    <a:pt x="1154871" y="779546"/>
                  </a:cubicBezTo>
                  <a:cubicBezTo>
                    <a:pt x="1195157" y="748692"/>
                    <a:pt x="1218772" y="708480"/>
                    <a:pt x="1206855" y="655839"/>
                  </a:cubicBezTo>
                  <a:cubicBezTo>
                    <a:pt x="1190770" y="584992"/>
                    <a:pt x="1189893" y="585211"/>
                    <a:pt x="1254379" y="552530"/>
                  </a:cubicBezTo>
                  <a:cubicBezTo>
                    <a:pt x="1355274" y="501351"/>
                    <a:pt x="1366022" y="401040"/>
                    <a:pt x="1277994" y="329901"/>
                  </a:cubicBezTo>
                  <a:cubicBezTo>
                    <a:pt x="1233029" y="293564"/>
                    <a:pt x="1180315" y="275724"/>
                    <a:pt x="1123360" y="271995"/>
                  </a:cubicBezTo>
                  <a:cubicBezTo>
                    <a:pt x="1095065" y="270167"/>
                    <a:pt x="1084098" y="257373"/>
                    <a:pt x="1072327" y="231929"/>
                  </a:cubicBezTo>
                  <a:cubicBezTo>
                    <a:pt x="1056608" y="197932"/>
                    <a:pt x="1035112" y="162326"/>
                    <a:pt x="1006452" y="139368"/>
                  </a:cubicBezTo>
                  <a:cubicBezTo>
                    <a:pt x="923030" y="72689"/>
                    <a:pt x="803052" y="69911"/>
                    <a:pt x="712611" y="127231"/>
                  </a:cubicBezTo>
                  <a:cubicBezTo>
                    <a:pt x="688484" y="142512"/>
                    <a:pt x="669986" y="142366"/>
                    <a:pt x="646882" y="125038"/>
                  </a:cubicBezTo>
                  <a:cubicBezTo>
                    <a:pt x="591901" y="83949"/>
                    <a:pt x="528512" y="69911"/>
                    <a:pt x="460737" y="75833"/>
                  </a:cubicBezTo>
                  <a:cubicBezTo>
                    <a:pt x="380751" y="82779"/>
                    <a:pt x="305299" y="129059"/>
                    <a:pt x="299376" y="190328"/>
                  </a:cubicBezTo>
                  <a:cubicBezTo>
                    <a:pt x="293308" y="253205"/>
                    <a:pt x="261211" y="260955"/>
                    <a:pt x="210398" y="267023"/>
                  </a:cubicBezTo>
                  <a:cubicBezTo>
                    <a:pt x="149129" y="274335"/>
                    <a:pt x="95756" y="302995"/>
                    <a:pt x="71410" y="365214"/>
                  </a:cubicBezTo>
                  <a:cubicBezTo>
                    <a:pt x="48087" y="424728"/>
                    <a:pt x="79233" y="468230"/>
                    <a:pt x="119299" y="507419"/>
                  </a:cubicBezTo>
                  <a:cubicBezTo>
                    <a:pt x="142841" y="530450"/>
                    <a:pt x="133775" y="553042"/>
                    <a:pt x="120469" y="576730"/>
                  </a:cubicBezTo>
                  <a:cubicBezTo>
                    <a:pt x="86837" y="636683"/>
                    <a:pt x="92832" y="686985"/>
                    <a:pt x="143353" y="734069"/>
                  </a:cubicBezTo>
                  <a:cubicBezTo>
                    <a:pt x="219025" y="804477"/>
                    <a:pt x="308296" y="824803"/>
                    <a:pt x="406779" y="793510"/>
                  </a:cubicBezTo>
                  <a:cubicBezTo>
                    <a:pt x="440338" y="782836"/>
                    <a:pt x="463223" y="782397"/>
                    <a:pt x="489982" y="811569"/>
                  </a:cubicBezTo>
                  <a:cubicBezTo>
                    <a:pt x="576036" y="905446"/>
                    <a:pt x="761816" y="907128"/>
                    <a:pt x="835075" y="815810"/>
                  </a:cubicBezTo>
                  <a:cubicBezTo>
                    <a:pt x="854816" y="791171"/>
                    <a:pt x="875361" y="788392"/>
                    <a:pt x="905044" y="800310"/>
                  </a:cubicBezTo>
                  <a:cubicBezTo>
                    <a:pt x="938238" y="813543"/>
                    <a:pt x="974575" y="819027"/>
                    <a:pt x="1009596" y="827946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372746C-D209-4443-9313-854F2F31BCC6}"/>
                </a:ext>
              </a:extLst>
            </p:cNvPr>
            <p:cNvSpPr/>
            <p:nvPr/>
          </p:nvSpPr>
          <p:spPr>
            <a:xfrm>
              <a:off x="4537436" y="642987"/>
              <a:ext cx="803355" cy="698826"/>
            </a:xfrm>
            <a:custGeom>
              <a:avLst/>
              <a:gdLst>
                <a:gd name="connsiteX0" fmla="*/ 803355 w 803355"/>
                <a:gd name="connsiteY0" fmla="*/ 398362 h 698826"/>
                <a:gd name="connsiteX1" fmla="*/ 709112 w 803355"/>
                <a:gd name="connsiteY1" fmla="*/ 542614 h 698826"/>
                <a:gd name="connsiteX2" fmla="*/ 673360 w 803355"/>
                <a:gd name="connsiteY2" fmla="*/ 582094 h 698826"/>
                <a:gd name="connsiteX3" fmla="*/ 430991 w 803355"/>
                <a:gd name="connsiteY3" fmla="*/ 675167 h 698826"/>
                <a:gd name="connsiteX4" fmla="*/ 392314 w 803355"/>
                <a:gd name="connsiteY4" fmla="*/ 672974 h 698826"/>
                <a:gd name="connsiteX5" fmla="*/ 187378 w 803355"/>
                <a:gd name="connsiteY5" fmla="*/ 611047 h 698826"/>
                <a:gd name="connsiteX6" fmla="*/ 151260 w 803355"/>
                <a:gd name="connsiteY6" fmla="*/ 588309 h 698826"/>
                <a:gd name="connsiteX7" fmla="*/ 23312 w 803355"/>
                <a:gd name="connsiteY7" fmla="*/ 332048 h 698826"/>
                <a:gd name="connsiteX8" fmla="*/ 35595 w 803355"/>
                <a:gd name="connsiteY8" fmla="*/ 275239 h 698826"/>
                <a:gd name="connsiteX9" fmla="*/ 184527 w 803355"/>
                <a:gd name="connsiteY9" fmla="*/ 91214 h 698826"/>
                <a:gd name="connsiteX10" fmla="*/ 235779 w 803355"/>
                <a:gd name="connsiteY10" fmla="*/ 64162 h 698826"/>
                <a:gd name="connsiteX11" fmla="*/ 472446 w 803355"/>
                <a:gd name="connsiteY11" fmla="*/ 47785 h 698826"/>
                <a:gd name="connsiteX12" fmla="*/ 523113 w 803355"/>
                <a:gd name="connsiteY12" fmla="*/ 64674 h 698826"/>
                <a:gd name="connsiteX13" fmla="*/ 706261 w 803355"/>
                <a:gd name="connsiteY13" fmla="*/ 207098 h 698826"/>
                <a:gd name="connsiteX14" fmla="*/ 734263 w 803355"/>
                <a:gd name="connsiteY14" fmla="*/ 253598 h 698826"/>
                <a:gd name="connsiteX15" fmla="*/ 803355 w 803355"/>
                <a:gd name="connsiteY15" fmla="*/ 398362 h 698826"/>
                <a:gd name="connsiteX16" fmla="*/ 514632 w 803355"/>
                <a:gd name="connsiteY16" fmla="*/ 635760 h 698826"/>
                <a:gd name="connsiteX17" fmla="*/ 618087 w 803355"/>
                <a:gd name="connsiteY17" fmla="*/ 535887 h 698826"/>
                <a:gd name="connsiteX18" fmla="*/ 659615 w 803355"/>
                <a:gd name="connsiteY18" fmla="*/ 486024 h 698826"/>
                <a:gd name="connsiteX19" fmla="*/ 699681 w 803355"/>
                <a:gd name="connsiteY19" fmla="*/ 469647 h 698826"/>
                <a:gd name="connsiteX20" fmla="*/ 679428 w 803355"/>
                <a:gd name="connsiteY20" fmla="*/ 300244 h 698826"/>
                <a:gd name="connsiteX21" fmla="*/ 645431 w 803355"/>
                <a:gd name="connsiteY21" fmla="*/ 246652 h 698826"/>
                <a:gd name="connsiteX22" fmla="*/ 509953 w 803355"/>
                <a:gd name="connsiteY22" fmla="*/ 138079 h 698826"/>
                <a:gd name="connsiteX23" fmla="*/ 441592 w 803355"/>
                <a:gd name="connsiteY23" fmla="*/ 117534 h 698826"/>
                <a:gd name="connsiteX24" fmla="*/ 265755 w 803355"/>
                <a:gd name="connsiteY24" fmla="*/ 132888 h 698826"/>
                <a:gd name="connsiteX25" fmla="*/ 214503 w 803355"/>
                <a:gd name="connsiteY25" fmla="*/ 161329 h 698826"/>
                <a:gd name="connsiteX26" fmla="*/ 103005 w 803355"/>
                <a:gd name="connsiteY26" fmla="*/ 287157 h 698826"/>
                <a:gd name="connsiteX27" fmla="*/ 90942 w 803355"/>
                <a:gd name="connsiteY27" fmla="*/ 346159 h 698826"/>
                <a:gd name="connsiteX28" fmla="*/ 73980 w 803355"/>
                <a:gd name="connsiteY28" fmla="*/ 460873 h 698826"/>
                <a:gd name="connsiteX29" fmla="*/ 179335 w 803355"/>
                <a:gd name="connsiteY29" fmla="*/ 516805 h 698826"/>
                <a:gd name="connsiteX30" fmla="*/ 232123 w 803355"/>
                <a:gd name="connsiteY30" fmla="*/ 549121 h 698826"/>
                <a:gd name="connsiteX31" fmla="*/ 388585 w 803355"/>
                <a:gd name="connsiteY31" fmla="*/ 596205 h 698826"/>
                <a:gd name="connsiteX32" fmla="*/ 449854 w 803355"/>
                <a:gd name="connsiteY32" fmla="*/ 599642 h 698826"/>
                <a:gd name="connsiteX33" fmla="*/ 514632 w 803355"/>
                <a:gd name="connsiteY33" fmla="*/ 635760 h 69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3355" h="698826">
                  <a:moveTo>
                    <a:pt x="803355" y="398362"/>
                  </a:moveTo>
                  <a:cubicBezTo>
                    <a:pt x="799699" y="459630"/>
                    <a:pt x="767530" y="508470"/>
                    <a:pt x="709112" y="542614"/>
                  </a:cubicBezTo>
                  <a:cubicBezTo>
                    <a:pt x="694344" y="551241"/>
                    <a:pt x="678990" y="566522"/>
                    <a:pt x="673360" y="582094"/>
                  </a:cubicBezTo>
                  <a:cubicBezTo>
                    <a:pt x="634976" y="688767"/>
                    <a:pt x="531813" y="728686"/>
                    <a:pt x="430991" y="675167"/>
                  </a:cubicBezTo>
                  <a:cubicBezTo>
                    <a:pt x="420462" y="669611"/>
                    <a:pt x="403427" y="668587"/>
                    <a:pt x="392314" y="672974"/>
                  </a:cubicBezTo>
                  <a:cubicBezTo>
                    <a:pt x="310281" y="704998"/>
                    <a:pt x="238484" y="683210"/>
                    <a:pt x="187378" y="611047"/>
                  </a:cubicBezTo>
                  <a:cubicBezTo>
                    <a:pt x="179701" y="600153"/>
                    <a:pt x="164347" y="590283"/>
                    <a:pt x="151260" y="588309"/>
                  </a:cubicBezTo>
                  <a:cubicBezTo>
                    <a:pt x="25506" y="569958"/>
                    <a:pt x="-37298" y="444057"/>
                    <a:pt x="23312" y="332048"/>
                  </a:cubicBezTo>
                  <a:cubicBezTo>
                    <a:pt x="32232" y="315598"/>
                    <a:pt x="36911" y="293956"/>
                    <a:pt x="35595" y="275239"/>
                  </a:cubicBezTo>
                  <a:cubicBezTo>
                    <a:pt x="28942" y="181216"/>
                    <a:pt x="90869" y="102400"/>
                    <a:pt x="184527" y="91214"/>
                  </a:cubicBezTo>
                  <a:cubicBezTo>
                    <a:pt x="206168" y="88655"/>
                    <a:pt x="221375" y="82879"/>
                    <a:pt x="235779" y="64162"/>
                  </a:cubicBezTo>
                  <a:cubicBezTo>
                    <a:pt x="296097" y="-14727"/>
                    <a:pt x="399844" y="-21673"/>
                    <a:pt x="472446" y="47785"/>
                  </a:cubicBezTo>
                  <a:cubicBezTo>
                    <a:pt x="488092" y="62773"/>
                    <a:pt x="501618" y="67379"/>
                    <a:pt x="523113" y="64674"/>
                  </a:cubicBezTo>
                  <a:cubicBezTo>
                    <a:pt x="615674" y="53122"/>
                    <a:pt x="694417" y="114171"/>
                    <a:pt x="706261" y="207098"/>
                  </a:cubicBezTo>
                  <a:cubicBezTo>
                    <a:pt x="709039" y="228739"/>
                    <a:pt x="717520" y="241169"/>
                    <a:pt x="734263" y="253598"/>
                  </a:cubicBezTo>
                  <a:cubicBezTo>
                    <a:pt x="780105" y="287668"/>
                    <a:pt x="802990" y="334461"/>
                    <a:pt x="803355" y="398362"/>
                  </a:cubicBezTo>
                  <a:close/>
                  <a:moveTo>
                    <a:pt x="514632" y="635760"/>
                  </a:moveTo>
                  <a:cubicBezTo>
                    <a:pt x="575023" y="630130"/>
                    <a:pt x="613115" y="595767"/>
                    <a:pt x="618087" y="535887"/>
                  </a:cubicBezTo>
                  <a:cubicBezTo>
                    <a:pt x="620426" y="507958"/>
                    <a:pt x="628981" y="490118"/>
                    <a:pt x="659615" y="486024"/>
                  </a:cubicBezTo>
                  <a:cubicBezTo>
                    <a:pt x="673506" y="484196"/>
                    <a:pt x="687910" y="477616"/>
                    <a:pt x="699681" y="469647"/>
                  </a:cubicBezTo>
                  <a:cubicBezTo>
                    <a:pt x="762485" y="427241"/>
                    <a:pt x="751957" y="336800"/>
                    <a:pt x="679428" y="300244"/>
                  </a:cubicBezTo>
                  <a:cubicBezTo>
                    <a:pt x="655959" y="288400"/>
                    <a:pt x="640825" y="279919"/>
                    <a:pt x="645431" y="246652"/>
                  </a:cubicBezTo>
                  <a:cubicBezTo>
                    <a:pt x="655740" y="172004"/>
                    <a:pt x="582188" y="114098"/>
                    <a:pt x="509953" y="138079"/>
                  </a:cubicBezTo>
                  <a:cubicBezTo>
                    <a:pt x="479830" y="148096"/>
                    <a:pt x="461040" y="143782"/>
                    <a:pt x="441592" y="117534"/>
                  </a:cubicBezTo>
                  <a:cubicBezTo>
                    <a:pt x="389462" y="47273"/>
                    <a:pt x="305675" y="54657"/>
                    <a:pt x="265755" y="132888"/>
                  </a:cubicBezTo>
                  <a:cubicBezTo>
                    <a:pt x="253765" y="156431"/>
                    <a:pt x="240239" y="164108"/>
                    <a:pt x="214503" y="161329"/>
                  </a:cubicBezTo>
                  <a:cubicBezTo>
                    <a:pt x="131666" y="152263"/>
                    <a:pt x="85824" y="206659"/>
                    <a:pt x="103005" y="287157"/>
                  </a:cubicBezTo>
                  <a:cubicBezTo>
                    <a:pt x="106954" y="305508"/>
                    <a:pt x="102275" y="331829"/>
                    <a:pt x="90942" y="346159"/>
                  </a:cubicBezTo>
                  <a:cubicBezTo>
                    <a:pt x="62062" y="382715"/>
                    <a:pt x="52265" y="419637"/>
                    <a:pt x="73980" y="460873"/>
                  </a:cubicBezTo>
                  <a:cubicBezTo>
                    <a:pt x="95841" y="502328"/>
                    <a:pt x="131593" y="523312"/>
                    <a:pt x="179335" y="516805"/>
                  </a:cubicBezTo>
                  <a:cubicBezTo>
                    <a:pt x="207192" y="513003"/>
                    <a:pt x="221303" y="524189"/>
                    <a:pt x="232123" y="549121"/>
                  </a:cubicBezTo>
                  <a:cubicBezTo>
                    <a:pt x="263415" y="621503"/>
                    <a:pt x="324026" y="640073"/>
                    <a:pt x="388585" y="596205"/>
                  </a:cubicBezTo>
                  <a:cubicBezTo>
                    <a:pt x="412420" y="579974"/>
                    <a:pt x="428505" y="582753"/>
                    <a:pt x="449854" y="599642"/>
                  </a:cubicBezTo>
                  <a:cubicBezTo>
                    <a:pt x="469083" y="614703"/>
                    <a:pt x="492917" y="623915"/>
                    <a:pt x="514632" y="635760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67">
            <a:extLst>
              <a:ext uri="{FF2B5EF4-FFF2-40B4-BE49-F238E27FC236}">
                <a16:creationId xmlns="" xmlns:a16="http://schemas.microsoft.com/office/drawing/2014/main" id="{34CD0920-7D08-4385-92A3-1706E9F992DC}"/>
              </a:ext>
            </a:extLst>
          </p:cNvPr>
          <p:cNvGrpSpPr/>
          <p:nvPr/>
        </p:nvGrpSpPr>
        <p:grpSpPr>
          <a:xfrm>
            <a:off x="983104" y="3929835"/>
            <a:ext cx="1219566" cy="2024819"/>
            <a:chOff x="6096000" y="3534767"/>
            <a:chExt cx="1947951" cy="323414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40B7C4F-5843-4813-B92B-38E012BCB8AA}"/>
                </a:ext>
              </a:extLst>
            </p:cNvPr>
            <p:cNvSpPr/>
            <p:nvPr/>
          </p:nvSpPr>
          <p:spPr>
            <a:xfrm>
              <a:off x="6567737" y="5962034"/>
              <a:ext cx="977303" cy="240139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8178DA3-E9DC-4A97-BC85-946FB30AF995}"/>
                </a:ext>
              </a:extLst>
            </p:cNvPr>
            <p:cNvSpPr/>
            <p:nvPr/>
          </p:nvSpPr>
          <p:spPr>
            <a:xfrm>
              <a:off x="6723880" y="6404824"/>
              <a:ext cx="651205" cy="364999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EA65861-A98A-41CF-A0AE-3EED8EC083C0}"/>
                </a:ext>
              </a:extLst>
            </p:cNvPr>
            <p:cNvSpPr/>
            <p:nvPr/>
          </p:nvSpPr>
          <p:spPr>
            <a:xfrm>
              <a:off x="6596475" y="6167312"/>
              <a:ext cx="911638" cy="241271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5CA87EB-E6D2-4959-BDFB-D755129C1EE3}"/>
                </a:ext>
              </a:extLst>
            </p:cNvPr>
            <p:cNvSpPr/>
            <p:nvPr/>
          </p:nvSpPr>
          <p:spPr>
            <a:xfrm>
              <a:off x="6095993" y="3534768"/>
              <a:ext cx="1947818" cy="2449128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CE6603-F45D-4CF9-9550-801A5BC372D0}"/>
                </a:ext>
              </a:extLst>
            </p:cNvPr>
            <p:cNvSpPr/>
            <p:nvPr/>
          </p:nvSpPr>
          <p:spPr>
            <a:xfrm>
              <a:off x="7096986" y="4006191"/>
              <a:ext cx="475101" cy="977515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569B049-0C89-4071-A7BA-D2B19C327D7A}"/>
                </a:ext>
              </a:extLst>
            </p:cNvPr>
            <p:cNvSpPr/>
            <p:nvPr/>
          </p:nvSpPr>
          <p:spPr>
            <a:xfrm>
              <a:off x="6557519" y="4029591"/>
              <a:ext cx="483979" cy="957654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2A89641-FF00-4793-9CCB-6CB081661BCB}"/>
                </a:ext>
              </a:extLst>
            </p:cNvPr>
            <p:cNvSpPr/>
            <p:nvPr/>
          </p:nvSpPr>
          <p:spPr>
            <a:xfrm>
              <a:off x="6462144" y="4088986"/>
              <a:ext cx="545896" cy="95734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113345F-0DE0-4860-9D8A-0E40E5B550E3}"/>
                </a:ext>
              </a:extLst>
            </p:cNvPr>
            <p:cNvSpPr/>
            <p:nvPr/>
          </p:nvSpPr>
          <p:spPr>
            <a:xfrm>
              <a:off x="7151796" y="4061393"/>
              <a:ext cx="518292" cy="981711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961185" y="165103"/>
            <a:ext cx="53109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рограм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продуженог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боравка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треба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корелацији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програмом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Програмом продуженог боравка предвиђена су сљедећа подручја: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Подршка ученицима у учењу,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Слободне активности,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Активан и пасиван одмор</a:t>
            </a: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(3) Подршка ученицима у учењу подразумијева израду домаћих задатака, увјежбавање, проширивање, продубљивање и понављање обрађених наставних садржаја</a:t>
            </a: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(4) Слободне активности обухватају: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Језичко-комуникацијске </a:t>
            </a: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Математичко-логичке </a:t>
            </a: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sr-Cyrl-B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Социоемоционалне</a:t>
            </a: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Умјетничке </a:t>
            </a: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sr-Cyrl-B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Физичко-здравствене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 по избору школе (у складу са локалним и школским условима).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27" y="151431"/>
            <a:ext cx="5096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(5) Активан и пасиван одмор обухвата разноврсне активности које се непосредно везују за правилан раст и развој и слободно вријеме: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дружење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игре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школском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дворишту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боравак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</a:t>
            </a: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ежем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ваздуху</a:t>
            </a: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одмор, забаву, разоноду,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спортске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игре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друштвене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игре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слушање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музике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с циљем рекреације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релаксације и успостављања позитивног расположења и дјечије психофизичке равнотеже.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02317" y="3117060"/>
            <a:ext cx="5980982" cy="1395563"/>
          </a:xfrm>
        </p:spPr>
        <p:txBody>
          <a:bodyPr>
            <a:noAutofit/>
          </a:bodyPr>
          <a:lstStyle/>
          <a:p>
            <a:r>
              <a:rPr lang="sr-Latn-RS" sz="2000" b="1" dirty="0">
                <a:latin typeface="Times New Roman"/>
                <a:cs typeface="Calibri Light"/>
              </a:rPr>
              <a:t>ПРАВИЛНИК О САДРЖАЈУ И НАЧИНУ ВОЂЕЊА ДОКУМЕНТАЦИЈЕ, ЕВИДЕНЦИЈЕ И ОБРАСЦИМА ЈАВНИХ ИСПРАВА У ОСНОВНОЈ ШКОЛИ</a:t>
            </a:r>
            <a:endParaRPr lang="sr-Latn-RS" sz="2000" b="1" dirty="0">
              <a:latin typeface="Times New Roman"/>
              <a:cs typeface="Times New Roman"/>
            </a:endParaRPr>
          </a:p>
        </p:txBody>
      </p:sp>
      <p:pic>
        <p:nvPicPr>
          <p:cNvPr id="4" name="Slika 4" descr="Slika na kojoj se nalazi tekst, Font, snimak ekrana, dizajn&#10;&#10;Opis je automatski generisan">
            <a:extLst>
              <a:ext uri="{FF2B5EF4-FFF2-40B4-BE49-F238E27FC236}">
                <a16:creationId xmlns="" xmlns:a16="http://schemas.microsoft.com/office/drawing/2014/main" id="{838204F2-4DF9-6014-ADDD-0633EA42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775" y="419101"/>
            <a:ext cx="4756030" cy="2539946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="" xmlns:a16="http://schemas.microsoft.com/office/drawing/2014/main" id="{FA2C5E4B-011F-DB9B-1083-DD4CD4E27EF5}"/>
              </a:ext>
            </a:extLst>
          </p:cNvPr>
          <p:cNvSpPr txBox="1"/>
          <p:nvPr/>
        </p:nvSpPr>
        <p:spPr>
          <a:xfrm>
            <a:off x="4354622" y="5388208"/>
            <a:ext cx="3646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Latn-RS" dirty="0" err="1">
                <a:latin typeface="Times New Roman"/>
                <a:cs typeface="Calibri"/>
              </a:rPr>
              <a:t>Претходни</a:t>
            </a:r>
            <a:r>
              <a:rPr lang="sr-Latn-RS" dirty="0">
                <a:latin typeface="Times New Roman"/>
                <a:cs typeface="Calibri"/>
              </a:rPr>
              <a:t> </a:t>
            </a:r>
            <a:r>
              <a:rPr lang="sr-Latn-RS" dirty="0" err="1">
                <a:latin typeface="Times New Roman"/>
                <a:cs typeface="Calibri"/>
              </a:rPr>
              <a:t>Правилник</a:t>
            </a:r>
            <a:r>
              <a:rPr lang="sr-Latn-RS" dirty="0">
                <a:latin typeface="Times New Roman"/>
                <a:cs typeface="Calibri"/>
              </a:rPr>
              <a:t>  (2013)</a:t>
            </a:r>
            <a:endParaRPr lang="sr-Latn-R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3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439525" y="6418263"/>
            <a:ext cx="752475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z="1200" smtClean="0">
                <a:solidFill>
                  <a:schemeClr val="bg1"/>
                </a:solidFill>
              </a:rPr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262" y="302359"/>
            <a:ext cx="6286500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школи се води сљедећа документација и евиденција: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матична књига ученика основне школе,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регистар уз матичну књигу,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годишњи програм рада школе,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васпитно-образовног рада (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одјељењска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књига)</a:t>
            </a:r>
          </a:p>
          <a:p>
            <a:pPr marL="457200" indent="-457200">
              <a:buAutoNum type="arabicPeriod"/>
            </a:pP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љетопис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свеска записника,</a:t>
            </a:r>
          </a:p>
          <a:p>
            <a:pPr marL="457200" indent="-457200">
              <a:buAutoNum type="arabicPeriod"/>
            </a:pPr>
            <a:r>
              <a:rPr lang="sr-Cyrl-R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рада за продужени боравак,</a:t>
            </a:r>
          </a:p>
          <a:p>
            <a:pPr marL="457200" indent="-457200">
              <a:buAutoNum type="arabicPeriod"/>
            </a:pPr>
            <a:r>
              <a:rPr lang="sr-Cyrl-R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рада за боравак,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рада стручног сарадника,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рада (слободних/ваннаставних активности, допунске, додатне, факултативне и припремне наставе)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књига дежурства,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распоред часова,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/>
                <a:cs typeface="Times New Roman"/>
              </a:rPr>
              <a:t>план приправничког стажа, евидентни лист о раду...),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упис у први разред,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пријава и записник о полагању испита у основној школи,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пријава за упис у основну 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умјетничку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школу,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издатим 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свједочанствима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издатим дипломама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општем 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успјеху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владању ученика,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Васпитно-образовни картон ученика,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испитима,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стручном усавршавању (директора, наставника, стручних сарадника, школских библиотекара и водитеља продуженог боравка),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издатим 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увјерењима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похађању наставе,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издатим преводницама,</a:t>
            </a:r>
          </a:p>
          <a:p>
            <a:pPr marL="457200" indent="-457200">
              <a:buAutoNum type="arabicPeriod"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Евиденција о уписаним и исписаним ученицима у току школске године.</a:t>
            </a:r>
          </a:p>
          <a:p>
            <a:pPr marL="457200" indent="-457200">
              <a:buAutoNum type="arabicPeriod"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30BC96-E94C-488D-942F-D02482512440}"/>
              </a:ext>
            </a:extLst>
          </p:cNvPr>
          <p:cNvSpPr txBox="1"/>
          <p:nvPr/>
        </p:nvSpPr>
        <p:spPr>
          <a:xfrm>
            <a:off x="7285568" y="310896"/>
            <a:ext cx="4650285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sr-Cyrl-RS" altLang="ko-K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 САДРЖАЈУ И НАЧИНУ ВОЂЕЊА ДОКУМЕНТАЦИЈЕ, ЕВИДЕНЦИЈЕ И ОБРАСЦИМА  ЈАВНИХ ИСПРАВА У ОСНОВНОЈ ШКОЛИ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727132-B4E4-471A-8478-29CECB94A09A}"/>
              </a:ext>
            </a:extLst>
          </p:cNvPr>
          <p:cNvSpPr txBox="1"/>
          <p:nvPr/>
        </p:nvSpPr>
        <p:spPr>
          <a:xfrm>
            <a:off x="7605122" y="4962635"/>
            <a:ext cx="454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ko-KR" sz="2400" b="1" dirty="0" smtClean="0">
                <a:solidFill>
                  <a:schemeClr val="accent3"/>
                </a:solidFill>
                <a:cs typeface="Arial" pitchFamily="34" charset="0"/>
              </a:rPr>
              <a:t>„</a:t>
            </a:r>
            <a:r>
              <a:rPr lang="sr-Cyrl-RS" altLang="ko-KR" sz="2400" b="1" dirty="0" smtClean="0">
                <a:solidFill>
                  <a:schemeClr val="accent3"/>
                </a:solidFill>
                <a:cs typeface="Arial" pitchFamily="34" charset="0"/>
              </a:rPr>
              <a:t>СЛУЖБЕНИ ГЛАСНИК РЕПУБЛИКЕ СРПСКЕ</a:t>
            </a:r>
            <a:r>
              <a:rPr lang="sr-Latn-RS" altLang="ko-KR" sz="2400" b="1" dirty="0" smtClean="0">
                <a:solidFill>
                  <a:schemeClr val="accent3"/>
                </a:solidFill>
                <a:cs typeface="Arial" pitchFamily="34" charset="0"/>
              </a:rPr>
              <a:t>“</a:t>
            </a:r>
            <a:r>
              <a:rPr lang="sr-Cyrl-RS" altLang="ko-KR" sz="2400" b="1" dirty="0" smtClean="0">
                <a:solidFill>
                  <a:schemeClr val="accent3"/>
                </a:solidFill>
                <a:cs typeface="Arial" pitchFamily="34" charset="0"/>
              </a:rPr>
              <a:t>  56/23</a:t>
            </a:r>
            <a:r>
              <a:rPr lang="en-US" altLang="ko-KR" sz="2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aphic 27">
            <a:extLst>
              <a:ext uri="{FF2B5EF4-FFF2-40B4-BE49-F238E27FC236}">
                <a16:creationId xmlns="" xmlns:a16="http://schemas.microsoft.com/office/drawing/2014/main" id="{1BD39B7E-5D72-4D91-A9B4-0D74BFA3E995}"/>
              </a:ext>
            </a:extLst>
          </p:cNvPr>
          <p:cNvGrpSpPr/>
          <p:nvPr/>
        </p:nvGrpSpPr>
        <p:grpSpPr>
          <a:xfrm>
            <a:off x="11379921" y="5982922"/>
            <a:ext cx="527183" cy="559545"/>
            <a:chOff x="3033791" y="66648"/>
            <a:chExt cx="6126139" cy="6725057"/>
          </a:xfrm>
          <a:solidFill>
            <a:schemeClr val="accent3"/>
          </a:solidFill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3B5652E-EF9D-4F3D-A0B2-5519851CD37C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8EE39A14-CD24-41F5-ACC1-5F1C26854F81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D23517E-4DF2-42FF-A403-14A6D3F32C43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4891C13-58BA-4D9B-8C22-EF05B14675C0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06C3BDF-9969-4085-A84F-90117295FB79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194522"/>
              </p:ext>
            </p:extLst>
          </p:nvPr>
        </p:nvGraphicFramePr>
        <p:xfrm>
          <a:off x="9917383" y="60707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Acrobat Document" showAsIcon="1" r:id="rId3" imgW="914400" imgH="771480" progId="Acrobat.Document.DC">
                  <p:embed/>
                </p:oleObj>
              </mc:Choice>
              <mc:Fallback>
                <p:oleObj name="Acrobat Document" showAsIcon="1" r:id="rId3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17383" y="60707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14717"/>
          <a:stretch>
            <a:fillRect/>
          </a:stretch>
        </p:blipFill>
        <p:spPr>
          <a:xfrm>
            <a:off x="0" y="0"/>
            <a:ext cx="7817476" cy="6858000"/>
          </a:xfr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9" y="2331076"/>
            <a:ext cx="11912958" cy="54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Републички педагошки завод у сарадњи са члановима стручног тима за израду програма продуженог боравка у 2023. години израдио </a:t>
            </a:r>
            <a:r>
              <a:rPr lang="sr-Latn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sr-Cyrl-R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 продуженог боравка за 1, 2. и 3. разред. </a:t>
            </a:r>
            <a:endParaRPr lang="sr-Cyrl-R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Програмом продуженог </a:t>
            </a:r>
            <a:r>
              <a:rPr lang="sr-Cyrl-R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боравк</a:t>
            </a:r>
            <a:r>
              <a:rPr lang="sr-Cyrl-C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обухваћена су три различита обавезна подручја рада и то: 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B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подршка ученицима у учењу,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слободне активности (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језичко-комуникацијске активности, математичко-логичке активности, </a:t>
            </a:r>
            <a:r>
              <a:rPr lang="sr-Cyrl-B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социоемоционалне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активности, умјетничке активности, физичко-здравствене и активности по избору школе</a:t>
            </a: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активан и пасиван одмор ученика.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Ријеч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обавезним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садржајима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седмичне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продуженом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боравку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контину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смјењују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Такође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ефинисани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општи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посебни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циљеви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садржаји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дидактичка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упутства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препоруке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допринијело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квалитетнијој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организацији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реализацији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продуженог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боравка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складу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узрасним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индивидуалним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карактеристикама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Значајна пажња </a:t>
            </a:r>
            <a:r>
              <a:rPr lang="sr-Cyrl-R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посвећана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дефинисању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јасни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прецизни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х,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релевантни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мјерљиви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исхода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 су у корелацији на наставним програмима за 1, 2. и 3. разред.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3825" y="3400023"/>
            <a:ext cx="9362941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Стручни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израду програма рада продуженог боравка </a:t>
            </a:r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Дајана</a:t>
            </a: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Глувић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РПЗ</a:t>
            </a:r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Дијана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Петковић, РПЗ</a:t>
            </a:r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Ранка </a:t>
            </a:r>
            <a:r>
              <a:rPr lang="sr-Cyrl-R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Телић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ЈУ ОШ „Јован Цвијић“ Бања 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Данка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Вуковић, ЈУ ОШ „Никола Тесла“ 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Прњавор</a:t>
            </a:r>
            <a:r>
              <a:rPr lang="sr-Latn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Дарјана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Пејановић, ЈУ ОШ „Вук 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Караџић“ Добој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Милана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Стојић, ЈУ ОШ „Јован Дучић“ </a:t>
            </a:r>
            <a:r>
              <a:rPr lang="sr-Cyrl-R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Залужани</a:t>
            </a:r>
            <a:r>
              <a:rPr lang="sr-Latn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Cyrl-R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R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Славица </a:t>
            </a: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Кеча, ЈУ ОШ „Јован Дучић“ </a:t>
            </a:r>
            <a:r>
              <a:rPr lang="sr-Cyrl-R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Залужани</a:t>
            </a:r>
            <a:endParaRPr lang="en-GB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3114341"/>
            <a:ext cx="121919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Продужени боравак</a:t>
            </a:r>
            <a:endParaRPr lang="ko-KR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53671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 ЦИЉЕВИ ПРОГРАМА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5" name="Hexagon 24">
            <a:extLst>
              <a:ext uri="{FF2B5EF4-FFF2-40B4-BE49-F238E27FC236}">
                <a16:creationId xmlns="" xmlns:a16="http://schemas.microsoft.com/office/drawing/2014/main" id="{44D66EAD-28C8-4A9B-94DB-D2FA4E061CAF}"/>
              </a:ext>
            </a:extLst>
          </p:cNvPr>
          <p:cNvSpPr/>
          <p:nvPr/>
        </p:nvSpPr>
        <p:spPr>
          <a:xfrm>
            <a:off x="6018659" y="2432001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EDC2300A-5E3B-43D3-8356-1F16AE294CF1}"/>
              </a:ext>
            </a:extLst>
          </p:cNvPr>
          <p:cNvSpPr/>
          <p:nvPr/>
        </p:nvSpPr>
        <p:spPr>
          <a:xfrm>
            <a:off x="6157070" y="2538772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9838F25-A693-43FB-8D79-AA72B225644D}"/>
              </a:ext>
            </a:extLst>
          </p:cNvPr>
          <p:cNvSpPr txBox="1"/>
          <p:nvPr/>
        </p:nvSpPr>
        <p:spPr>
          <a:xfrm>
            <a:off x="7242498" y="2565997"/>
            <a:ext cx="373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одстицати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радних навика и самосталности при </a:t>
            </a:r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учењу.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195E341F-0470-4990-8751-FBB29071E96D}"/>
              </a:ext>
            </a:extLst>
          </p:cNvPr>
          <p:cNvSpPr/>
          <p:nvPr/>
        </p:nvSpPr>
        <p:spPr>
          <a:xfrm>
            <a:off x="6018659" y="3698655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000B52C9-575E-4F02-8532-D1A308A0F65A}"/>
              </a:ext>
            </a:extLst>
          </p:cNvPr>
          <p:cNvSpPr/>
          <p:nvPr/>
        </p:nvSpPr>
        <p:spPr>
          <a:xfrm>
            <a:off x="6157070" y="3805426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5" name="Hexagon 34">
            <a:extLst>
              <a:ext uri="{FF2B5EF4-FFF2-40B4-BE49-F238E27FC236}">
                <a16:creationId xmlns="" xmlns:a16="http://schemas.microsoft.com/office/drawing/2014/main" id="{F440843B-4A10-4FD3-85AF-46CF04EF2301}"/>
              </a:ext>
            </a:extLst>
          </p:cNvPr>
          <p:cNvSpPr/>
          <p:nvPr/>
        </p:nvSpPr>
        <p:spPr>
          <a:xfrm>
            <a:off x="6018659" y="4965307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6" name="Hexagon 35">
            <a:extLst>
              <a:ext uri="{FF2B5EF4-FFF2-40B4-BE49-F238E27FC236}">
                <a16:creationId xmlns="" xmlns:a16="http://schemas.microsoft.com/office/drawing/2014/main" id="{29E8FFFC-D4BD-4704-B117-4AD30D686482}"/>
              </a:ext>
            </a:extLst>
          </p:cNvPr>
          <p:cNvSpPr/>
          <p:nvPr/>
        </p:nvSpPr>
        <p:spPr>
          <a:xfrm>
            <a:off x="6157070" y="5072078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765ADB0-2D54-48F8-B116-171B6FAE3600}"/>
              </a:ext>
            </a:extLst>
          </p:cNvPr>
          <p:cNvSpPr txBox="1"/>
          <p:nvPr/>
        </p:nvSpPr>
        <p:spPr>
          <a:xfrm>
            <a:off x="7209310" y="5010253"/>
            <a:ext cx="392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одстицати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креативности и маште код 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рипремати</a:t>
            </a:r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за даље образовање и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цјеложивотно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учење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exagon 39">
            <a:extLst>
              <a:ext uri="{FF2B5EF4-FFF2-40B4-BE49-F238E27FC236}">
                <a16:creationId xmlns="" xmlns:a16="http://schemas.microsoft.com/office/drawing/2014/main" id="{933ECCC9-25E3-4432-9853-B3A6E8249A23}"/>
              </a:ext>
            </a:extLst>
          </p:cNvPr>
          <p:cNvSpPr/>
          <p:nvPr/>
        </p:nvSpPr>
        <p:spPr>
          <a:xfrm flipH="1">
            <a:off x="938527" y="1798674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Hexagon 40">
            <a:extLst>
              <a:ext uri="{FF2B5EF4-FFF2-40B4-BE49-F238E27FC236}">
                <a16:creationId xmlns="" xmlns:a16="http://schemas.microsoft.com/office/drawing/2014/main" id="{2B0F5182-0E74-4306-B45F-698EF1636357}"/>
              </a:ext>
            </a:extLst>
          </p:cNvPr>
          <p:cNvSpPr/>
          <p:nvPr/>
        </p:nvSpPr>
        <p:spPr>
          <a:xfrm flipH="1">
            <a:off x="4969945" y="1905446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CA2E555-F332-4D29-B8F5-DCBC616FD9E1}"/>
              </a:ext>
            </a:extLst>
          </p:cNvPr>
          <p:cNvSpPr txBox="1"/>
          <p:nvPr/>
        </p:nvSpPr>
        <p:spPr>
          <a:xfrm>
            <a:off x="1055087" y="1992745"/>
            <a:ext cx="379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ружити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подршку учени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остваривању планираних исхода 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учења.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Hexagon 44">
            <a:extLst>
              <a:ext uri="{FF2B5EF4-FFF2-40B4-BE49-F238E27FC236}">
                <a16:creationId xmlns="" xmlns:a16="http://schemas.microsoft.com/office/drawing/2014/main" id="{42DBE788-8F53-412F-B184-7E89920C5085}"/>
              </a:ext>
            </a:extLst>
          </p:cNvPr>
          <p:cNvSpPr/>
          <p:nvPr/>
        </p:nvSpPr>
        <p:spPr>
          <a:xfrm flipH="1">
            <a:off x="938527" y="3065328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6" name="Hexagon 45">
            <a:extLst>
              <a:ext uri="{FF2B5EF4-FFF2-40B4-BE49-F238E27FC236}">
                <a16:creationId xmlns="" xmlns:a16="http://schemas.microsoft.com/office/drawing/2014/main" id="{C0E4ACC1-3814-44DF-88AC-5D90C96162A6}"/>
              </a:ext>
            </a:extLst>
          </p:cNvPr>
          <p:cNvSpPr/>
          <p:nvPr/>
        </p:nvSpPr>
        <p:spPr>
          <a:xfrm flipH="1">
            <a:off x="4969945" y="3172100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34A3272-0757-47C5-BF73-30257BC49F74}"/>
              </a:ext>
            </a:extLst>
          </p:cNvPr>
          <p:cNvSpPr txBox="1"/>
          <p:nvPr/>
        </p:nvSpPr>
        <p:spPr>
          <a:xfrm>
            <a:off x="1185339" y="3172934"/>
            <a:ext cx="379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Омогућити боравак испуњен активностима које повољно утичу на развој ученикове </a:t>
            </a:r>
            <a:r>
              <a:rPr lang="sr-Cyrl-C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цјелокупне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личности.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="" xmlns:a16="http://schemas.microsoft.com/office/drawing/2014/main" id="{E4C1BE59-2112-40FB-AF68-7301A45572EC}"/>
              </a:ext>
            </a:extLst>
          </p:cNvPr>
          <p:cNvSpPr/>
          <p:nvPr/>
        </p:nvSpPr>
        <p:spPr>
          <a:xfrm flipH="1">
            <a:off x="938527" y="4331982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1" name="Hexagon 50">
            <a:extLst>
              <a:ext uri="{FF2B5EF4-FFF2-40B4-BE49-F238E27FC236}">
                <a16:creationId xmlns="" xmlns:a16="http://schemas.microsoft.com/office/drawing/2014/main" id="{595D8019-A739-41F0-B3A3-A81D7768801D}"/>
              </a:ext>
            </a:extLst>
          </p:cNvPr>
          <p:cNvSpPr/>
          <p:nvPr/>
        </p:nvSpPr>
        <p:spPr>
          <a:xfrm flipH="1">
            <a:off x="4969945" y="4438754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3522765-58AA-4838-B060-DC4F476049F3}"/>
              </a:ext>
            </a:extLst>
          </p:cNvPr>
          <p:cNvSpPr txBox="1"/>
          <p:nvPr/>
        </p:nvSpPr>
        <p:spPr>
          <a:xfrm>
            <a:off x="1055087" y="4296203"/>
            <a:ext cx="398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C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одстицати 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његових </a:t>
            </a:r>
            <a:r>
              <a:rPr lang="sr-Cyrl-C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вјештина</a:t>
            </a:r>
            <a:r>
              <a:rPr lang="sr-Cyrl-C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(кроз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jeзичкo-кoмуникaциjскe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мaтeмaтичкo-лoгичкe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сoциoeмoциoнaлнe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умjeтничкe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физичкo-здрaвствeнe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aктивнoсти</a:t>
            </a:r>
            <a:r>
              <a:rPr lang="sr-Cyrl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активности </a:t>
            </a:r>
            <a:r>
              <a:rPr lang="sr-Cyrl-R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</a:t>
            </a: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избору школе</a:t>
            </a:r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9310" y="3880655"/>
            <a:ext cx="3839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865755" algn="ctr"/>
              </a:tabLst>
            </a:pP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r-Cyrl-C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одстицати развој </a:t>
            </a:r>
            <a:r>
              <a:rPr lang="sr-Cyrl-BA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хигијенских навика.</a:t>
            </a:r>
            <a:r>
              <a:rPr lang="sr-Cyrl-B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sr-Cyrl-C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одстицати </a:t>
            </a: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развој другарских </a:t>
            </a:r>
            <a:r>
              <a:rPr lang="sr-Cyrl-C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односа у групи.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7">
            <a:extLst>
              <a:ext uri="{FF2B5EF4-FFF2-40B4-BE49-F238E27FC236}">
                <a16:creationId xmlns="" xmlns:a16="http://schemas.microsoft.com/office/drawing/2014/main" id="{FCAA928E-6F74-4523-998C-ED5120F42554}"/>
              </a:ext>
            </a:extLst>
          </p:cNvPr>
          <p:cNvGrpSpPr/>
          <p:nvPr/>
        </p:nvGrpSpPr>
        <p:grpSpPr>
          <a:xfrm>
            <a:off x="4207491" y="1993807"/>
            <a:ext cx="3805272" cy="3800259"/>
            <a:chOff x="2662476" y="0"/>
            <a:chExt cx="6867047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02C83E2-214E-46EA-B14D-6AD3C2AD3FF6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0443961-BC5A-41F1-8E4F-124D551F9E72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E1CD5F7-1306-44FA-A05B-B4BE500B0317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EF482E8-B2FA-4ACF-AA30-7D345EC5E3E0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D4B6832-FC95-449D-9B5E-0B35EDD93C6F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9FE9B82-2BC7-4569-B30B-26DB3A1AC15F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733E6CC-FC21-4291-9237-D7D31A02537A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367035A-C3D5-416D-9606-1A94C0EA120E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6">
            <a:extLst>
              <a:ext uri="{FF2B5EF4-FFF2-40B4-BE49-F238E27FC236}">
                <a16:creationId xmlns="" xmlns:a16="http://schemas.microsoft.com/office/drawing/2014/main" id="{CD2BD41E-E8F5-42FB-BE3D-A316B2A0231E}"/>
              </a:ext>
            </a:extLst>
          </p:cNvPr>
          <p:cNvSpPr/>
          <p:nvPr/>
        </p:nvSpPr>
        <p:spPr>
          <a:xfrm rot="2700000">
            <a:off x="5988050" y="5276215"/>
            <a:ext cx="233318" cy="41829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8C7A85B-A69A-4A41-B72E-112086F21727}"/>
              </a:ext>
            </a:extLst>
          </p:cNvPr>
          <p:cNvSpPr/>
          <p:nvPr/>
        </p:nvSpPr>
        <p:spPr>
          <a:xfrm>
            <a:off x="7548643" y="3746011"/>
            <a:ext cx="289071" cy="2705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7176695E-5ED1-4072-806E-B1E57FA7FDB8}"/>
              </a:ext>
            </a:extLst>
          </p:cNvPr>
          <p:cNvSpPr/>
          <p:nvPr/>
        </p:nvSpPr>
        <p:spPr>
          <a:xfrm flipH="1">
            <a:off x="4339730" y="3754720"/>
            <a:ext cx="343662" cy="2835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Isosceles Triangle 51">
            <a:extLst>
              <a:ext uri="{FF2B5EF4-FFF2-40B4-BE49-F238E27FC236}">
                <a16:creationId xmlns="" xmlns:a16="http://schemas.microsoft.com/office/drawing/2014/main" id="{82A670AF-BAF7-421E-A6F7-C927652D174E}"/>
              </a:ext>
            </a:extLst>
          </p:cNvPr>
          <p:cNvSpPr/>
          <p:nvPr/>
        </p:nvSpPr>
        <p:spPr>
          <a:xfrm>
            <a:off x="5976927" y="2235497"/>
            <a:ext cx="255564" cy="18740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E51BE2-8FC6-43C6-B893-B6105E56F407}"/>
              </a:ext>
            </a:extLst>
          </p:cNvPr>
          <p:cNvSpPr txBox="1"/>
          <p:nvPr/>
        </p:nvSpPr>
        <p:spPr>
          <a:xfrm flipH="1">
            <a:off x="8536567" y="4122308"/>
            <a:ext cx="3260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СЛОБОДНЕ АКТИВН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                                             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Математичко-логичке активности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Језичко-комуникацијске активности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Умјетничке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Социоемоционалне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Физичко-здравствене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ктивности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по избору школе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8A7F996-AB85-447C-B73E-1AFB8A6C3787}"/>
              </a:ext>
            </a:extLst>
          </p:cNvPr>
          <p:cNvSpPr txBox="1"/>
          <p:nvPr/>
        </p:nvSpPr>
        <p:spPr>
          <a:xfrm flipH="1">
            <a:off x="4142425" y="93484"/>
            <a:ext cx="4255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ПОДРШКА УЧЕНИЦИМА У УЧЕЊУ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 и посебни циљеви овог подручја рада компатибилни су са циљевима наставног програма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првог,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 и трећег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разреда </a:t>
            </a:r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 васпитања и образовања.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Подршка ученицима у учењу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планира се у складу са оперативним плановима наставника разредне наставе.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CB9576-A28B-4F86-B4BC-44E24347A56D}"/>
              </a:ext>
            </a:extLst>
          </p:cNvPr>
          <p:cNvSpPr txBox="1"/>
          <p:nvPr/>
        </p:nvSpPr>
        <p:spPr>
          <a:xfrm flipH="1">
            <a:off x="300934" y="3151523"/>
            <a:ext cx="342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АКТИВАН И ПАСИВАН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ОДМОР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Пасиван одмор омогућава ученицима да послије напорних физичких активности, у мировању надокнаде изгубљену енергију, одморе мишиће и припреме се за наредне активности.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Активан одмор омогућава ученицима да путем разноврсних физичких активности каналишу нагомилану енергију након дужег времена проведеног у физички пасивном стању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 Same Side Corner Rectangle 6">
            <a:extLst>
              <a:ext uri="{FF2B5EF4-FFF2-40B4-BE49-F238E27FC236}">
                <a16:creationId xmlns="" xmlns:a16="http://schemas.microsoft.com/office/drawing/2014/main" id="{38114CA1-1864-4FDF-A87A-88234FB10D45}"/>
              </a:ext>
            </a:extLst>
          </p:cNvPr>
          <p:cNvSpPr/>
          <p:nvPr/>
        </p:nvSpPr>
        <p:spPr>
          <a:xfrm rot="2700000">
            <a:off x="5994431" y="3498999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dirty="0" smtClean="0"/>
              <a:t>Програм продуженог боравка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15032E7-155B-4CF5-8B86-A00C3710FA0D}"/>
              </a:ext>
            </a:extLst>
          </p:cNvPr>
          <p:cNvGrpSpPr/>
          <p:nvPr/>
        </p:nvGrpSpPr>
        <p:grpSpPr>
          <a:xfrm>
            <a:off x="9105155" y="2697911"/>
            <a:ext cx="2449436" cy="4118440"/>
            <a:chOff x="9350712" y="1857286"/>
            <a:chExt cx="2449436" cy="41184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55F3B7F-700E-4B69-B806-99391FFDF736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15" name="Rounded Rectangle 3">
                <a:extLst>
                  <a:ext uri="{FF2B5EF4-FFF2-40B4-BE49-F238E27FC236}">
                    <a16:creationId xmlns="" xmlns:a16="http://schemas.microsoft.com/office/drawing/2014/main" id="{B30654D9-B12C-4598-B6F2-28E84C4BF43F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889D84B3-481B-41A2-A193-F941D948A1EA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86661EF-D90C-4024-BEBA-3CAA6541FA39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400" b="1" dirty="0" smtClean="0">
                  <a:solidFill>
                    <a:schemeClr val="accent3"/>
                  </a:solidFill>
                </a:rPr>
                <a:t>ТРЕЋИ РАЗРЕД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3112D92-CDC9-4A42-ABEA-27116EC9DF14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19D8AEB-3AA6-45E9-A509-B9E3A3D09741}"/>
              </a:ext>
            </a:extLst>
          </p:cNvPr>
          <p:cNvGrpSpPr/>
          <p:nvPr/>
        </p:nvGrpSpPr>
        <p:grpSpPr>
          <a:xfrm>
            <a:off x="593902" y="2695378"/>
            <a:ext cx="2449436" cy="4118440"/>
            <a:chOff x="9350712" y="1857286"/>
            <a:chExt cx="2449436" cy="411844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D9F0137-ABAA-429A-8290-EB733293AEFC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2" name="Rounded Rectangle 3">
                <a:extLst>
                  <a:ext uri="{FF2B5EF4-FFF2-40B4-BE49-F238E27FC236}">
                    <a16:creationId xmlns="" xmlns:a16="http://schemas.microsoft.com/office/drawing/2014/main" id="{43F9A8BB-25FB-4B25-905E-1B89DE0F988E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19507D5-41DE-4BD0-ADB1-1EDA3BBD9243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44ACD52-E348-439D-A246-570C2C82A9D2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58E38CE-47C5-449B-A5EC-EF256E333319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400" b="1" dirty="0" smtClean="0">
                  <a:solidFill>
                    <a:schemeClr val="accent1"/>
                  </a:solidFill>
                </a:rPr>
                <a:t>ПРВИ РАЗРЕД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BBCEA23-1704-4739-96F3-0C9CD5A1B346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7E13340-F3A1-4F68-BD22-F9D6BFE59029}"/>
              </a:ext>
            </a:extLst>
          </p:cNvPr>
          <p:cNvGrpSpPr/>
          <p:nvPr/>
        </p:nvGrpSpPr>
        <p:grpSpPr>
          <a:xfrm>
            <a:off x="5069032" y="2640194"/>
            <a:ext cx="2449436" cy="4118440"/>
            <a:chOff x="9350712" y="1857286"/>
            <a:chExt cx="2449436" cy="4118440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B5A9038-F370-422C-B18F-579DF8ED36A5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="" xmlns:a16="http://schemas.microsoft.com/office/drawing/2014/main" id="{27513228-3A4A-490F-AC3F-044D514021B0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DA3B2A7-4AEE-44FD-9FF7-71A43C04FB5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AF3D0AE-FFAA-43CD-890B-A323BFE840ED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400" b="1" dirty="0" smtClean="0">
                  <a:solidFill>
                    <a:schemeClr val="accent2"/>
                  </a:solidFill>
                </a:rPr>
                <a:t>ДРУГИ РАЗРЕД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E81B916-DA58-463D-8160-9358C31724EE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69261" y="1108604"/>
            <a:ext cx="6948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Математичко-логичке активности </a:t>
            </a:r>
            <a:endParaRPr lang="en-GB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Језичко-комуникацијске активности</a:t>
            </a:r>
            <a:endParaRPr lang="en-GB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Умјетничке</a:t>
            </a: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активности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Социоемоционалне</a:t>
            </a: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активности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Физичко-здравствене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r-Cyrl-R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ктивности</a:t>
            </a:r>
            <a:endParaRPr lang="sr-Cyrl-RS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sr-Cyrl-C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Активности </a:t>
            </a:r>
            <a:r>
              <a:rPr lang="sr-Cyrl-C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избору школе </a:t>
            </a:r>
            <a:endParaRPr lang="en-GB" sz="1400" dirty="0"/>
          </a:p>
        </p:txBody>
      </p:sp>
      <p:sp>
        <p:nvSpPr>
          <p:cNvPr id="32" name="Rectangle 31"/>
          <p:cNvSpPr/>
          <p:nvPr/>
        </p:nvSpPr>
        <p:spPr>
          <a:xfrm>
            <a:off x="1244589" y="11043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r-Cyrl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Обавезна подручја рада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sr-Cyrl-B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ПОДРШКА УЧЕНИЦИМА У УЧЕЊУ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sr-Cyrl-B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СЛОБОДНЕ АКТИВНОСТИ 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sr-Cyrl-B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АКТИВАН И ПАСИВАН ОДМОР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Callout 11">
            <a:extLst>
              <a:ext uri="{FF2B5EF4-FFF2-40B4-BE49-F238E27FC236}">
                <a16:creationId xmlns=""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10014989" y="1947072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1. </a:t>
            </a:r>
            <a:r>
              <a:rPr lang="sr-Cyrl-RS" dirty="0" smtClean="0"/>
              <a:t>разред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2BA2DD-085D-4942-9A89-8DD90D998475}"/>
              </a:ext>
            </a:extLst>
          </p:cNvPr>
          <p:cNvSpPr/>
          <p:nvPr/>
        </p:nvSpPr>
        <p:spPr>
          <a:xfrm>
            <a:off x="143170" y="1309249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7FBFE3-9FC7-4587-959B-8FE29D306DD0}"/>
              </a:ext>
            </a:extLst>
          </p:cNvPr>
          <p:cNvSpPr/>
          <p:nvPr/>
        </p:nvSpPr>
        <p:spPr>
          <a:xfrm>
            <a:off x="2712846" y="1327427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83974A-FD0E-4BBE-8C9A-56315AB627DF}"/>
              </a:ext>
            </a:extLst>
          </p:cNvPr>
          <p:cNvSpPr/>
          <p:nvPr/>
        </p:nvSpPr>
        <p:spPr>
          <a:xfrm>
            <a:off x="5188849" y="1300690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7602494" y="1285532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="" xmlns:a16="http://schemas.microsoft.com/office/drawing/2014/main" id="{7970267D-2282-4F32-85ED-EB69596ACD45}"/>
              </a:ext>
            </a:extLst>
          </p:cNvPr>
          <p:cNvSpPr/>
          <p:nvPr/>
        </p:nvSpPr>
        <p:spPr>
          <a:xfrm>
            <a:off x="143170" y="2074067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="" xmlns:a16="http://schemas.microsoft.com/office/drawing/2014/main" id="{1FF0B8D2-4CA9-43BD-AA62-AA3049AA3BB3}"/>
              </a:ext>
            </a:extLst>
          </p:cNvPr>
          <p:cNvSpPr/>
          <p:nvPr/>
        </p:nvSpPr>
        <p:spPr>
          <a:xfrm>
            <a:off x="2360386" y="2074067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="" xmlns:a16="http://schemas.microsoft.com/office/drawing/2014/main" id="{B74F3C15-5FEE-4E17-B888-334368A36B85}"/>
              </a:ext>
            </a:extLst>
          </p:cNvPr>
          <p:cNvSpPr/>
          <p:nvPr/>
        </p:nvSpPr>
        <p:spPr>
          <a:xfrm>
            <a:off x="5011249" y="201821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=""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7454552" y="19397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760E78-0C4C-477E-B7F2-08AB9DD27D3B}"/>
              </a:ext>
            </a:extLst>
          </p:cNvPr>
          <p:cNvSpPr txBox="1"/>
          <p:nvPr/>
        </p:nvSpPr>
        <p:spPr>
          <a:xfrm>
            <a:off x="194182" y="1300690"/>
            <a:ext cx="18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Математичко - логичке 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EEB1EB-2DBC-4FF7-BC80-1650C8A29F4E}"/>
              </a:ext>
            </a:extLst>
          </p:cNvPr>
          <p:cNvSpPr txBox="1"/>
          <p:nvPr/>
        </p:nvSpPr>
        <p:spPr>
          <a:xfrm>
            <a:off x="2851249" y="1339220"/>
            <a:ext cx="184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Језичко – комуникацијске</a:t>
            </a:r>
          </a:p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077767-3049-442D-BFA7-B72A48D9D832}"/>
              </a:ext>
            </a:extLst>
          </p:cNvPr>
          <p:cNvSpPr txBox="1"/>
          <p:nvPr/>
        </p:nvSpPr>
        <p:spPr>
          <a:xfrm>
            <a:off x="5291612" y="1357702"/>
            <a:ext cx="18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Умјетничке</a:t>
            </a:r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90F2A2-3EA6-4B0E-9E18-A46BDA113EE5}"/>
              </a:ext>
            </a:extLst>
          </p:cNvPr>
          <p:cNvSpPr txBox="1"/>
          <p:nvPr/>
        </p:nvSpPr>
        <p:spPr>
          <a:xfrm>
            <a:off x="7743167" y="1088842"/>
            <a:ext cx="2047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400" b="1" dirty="0"/>
              <a:t> </a:t>
            </a:r>
            <a:endParaRPr lang="en-GB" sz="1400" dirty="0"/>
          </a:p>
          <a:p>
            <a:r>
              <a:rPr lang="bs-Cyrl-B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Социоемоционалне активности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18B208-9532-414E-B1B3-3150981FCBAD}"/>
              </a:ext>
            </a:extLst>
          </p:cNvPr>
          <p:cNvSpPr txBox="1"/>
          <p:nvPr/>
        </p:nvSpPr>
        <p:spPr>
          <a:xfrm>
            <a:off x="178897" y="2399993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58BFFB-AF04-4C95-AD69-89802853B2F2}"/>
              </a:ext>
            </a:extLst>
          </p:cNvPr>
          <p:cNvSpPr txBox="1"/>
          <p:nvPr/>
        </p:nvSpPr>
        <p:spPr>
          <a:xfrm>
            <a:off x="2477596" y="2390206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5BC0D3-39E5-48EF-A9F0-F5AA47160B14}"/>
              </a:ext>
            </a:extLst>
          </p:cNvPr>
          <p:cNvSpPr txBox="1"/>
          <p:nvPr/>
        </p:nvSpPr>
        <p:spPr>
          <a:xfrm>
            <a:off x="5095086" y="2390205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0777C6-8C55-4037-8C8C-312DF63A1FC3}"/>
              </a:ext>
            </a:extLst>
          </p:cNvPr>
          <p:cNvSpPr txBox="1"/>
          <p:nvPr/>
        </p:nvSpPr>
        <p:spPr>
          <a:xfrm>
            <a:off x="7559245" y="2342850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58885E9-6164-480B-8BAD-FF7CB66EC250}"/>
              </a:ext>
            </a:extLst>
          </p:cNvPr>
          <p:cNvSpPr txBox="1"/>
          <p:nvPr/>
        </p:nvSpPr>
        <p:spPr>
          <a:xfrm>
            <a:off x="9978835" y="2290354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8B4C95-736D-4EEB-8A9C-5EB5163ABD22}"/>
              </a:ext>
            </a:extLst>
          </p:cNvPr>
          <p:cNvSpPr txBox="1"/>
          <p:nvPr/>
        </p:nvSpPr>
        <p:spPr>
          <a:xfrm>
            <a:off x="346831" y="3046437"/>
            <a:ext cx="18476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ЛОГИЧКЕ ИГРЕ</a:t>
            </a:r>
            <a:endParaRPr lang="sr-Latn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ДРУШТВЕНЕ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СА ЕЛЕМЕНТИМА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sr-Latn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РАЗЛИКУЈЕМО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- УПОРЕДИ НАС</a:t>
            </a:r>
            <a:endParaRPr lang="sr-Latn-R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ДУЖИНА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ШИРИНЕ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СКУПОВИ</a:t>
            </a:r>
            <a:endParaRPr lang="sr-Latn-R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БРОЈИМО, УПОРЕЂУЈЕМО, САБИРАМО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ОДУЗИМАМО</a:t>
            </a:r>
            <a:endParaRPr lang="sr-Latn-R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79F1D05-A6DC-4104-B5FC-69640C32101F}"/>
              </a:ext>
            </a:extLst>
          </p:cNvPr>
          <p:cNvSpPr txBox="1"/>
          <p:nvPr/>
        </p:nvSpPr>
        <p:spPr>
          <a:xfrm>
            <a:off x="2821519" y="3211173"/>
            <a:ext cx="184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B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ПРИЧАМ ТИ </a:t>
            </a:r>
            <a:r>
              <a:rPr lang="sr-Cyrl-B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ПРИЧУ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ЧИТАМО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ЧИТАЛАЦА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КАО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FFFFDE-CB59-423B-A86B-525A0CAB911D}"/>
              </a:ext>
            </a:extLst>
          </p:cNvPr>
          <p:cNvSpPr txBox="1"/>
          <p:nvPr/>
        </p:nvSpPr>
        <p:spPr>
          <a:xfrm>
            <a:off x="5291612" y="3083706"/>
            <a:ext cx="184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И КРЕАТИВНЕ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МУЗИКА, ПЛЕС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ОБИЧАЈИ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ТРАДИЦИЈА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3196E7A-383A-4916-8516-4AA62AA9AF6A}"/>
              </a:ext>
            </a:extLst>
          </p:cNvPr>
          <p:cNvSpPr txBox="1"/>
          <p:nvPr/>
        </p:nvSpPr>
        <p:spPr>
          <a:xfrm>
            <a:off x="7576817" y="2931791"/>
            <a:ext cx="23701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САМ ЈА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ДРУГАРСТВО И КОМУНИКАЦИЈА СА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 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ДЈЕЧИЈА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ЕМОЦИЈЕ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ЕКОЛОГИЈА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ПОНАШАЊА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ЊЕГУЈЕМО ЉУДСКЕ ВРИЈЕДНОСТИ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9918525" y="1319040"/>
            <a:ext cx="2160000" cy="4212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9931624" y="1327427"/>
            <a:ext cx="216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Физичко-здравствене активности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37377" y="3330666"/>
            <a:ext cx="183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 О ЗДРАВЉУ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ОПШТЕ ИГРЕ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 ТАЈ СПОРТ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Callout 11">
            <a:extLst>
              <a:ext uri="{FF2B5EF4-FFF2-40B4-BE49-F238E27FC236}">
                <a16:creationId xmlns=""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10014989" y="1947072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dirty="0"/>
              <a:t>2</a:t>
            </a:r>
            <a:r>
              <a:rPr lang="sr-Latn-RS" dirty="0" smtClean="0"/>
              <a:t>. </a:t>
            </a:r>
            <a:r>
              <a:rPr lang="sr-Cyrl-RS" dirty="0" smtClean="0"/>
              <a:t>разред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2BA2DD-085D-4942-9A89-8DD90D998475}"/>
              </a:ext>
            </a:extLst>
          </p:cNvPr>
          <p:cNvSpPr/>
          <p:nvPr/>
        </p:nvSpPr>
        <p:spPr>
          <a:xfrm>
            <a:off x="143170" y="1309249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7FBFE3-9FC7-4587-959B-8FE29D306DD0}"/>
              </a:ext>
            </a:extLst>
          </p:cNvPr>
          <p:cNvSpPr/>
          <p:nvPr/>
        </p:nvSpPr>
        <p:spPr>
          <a:xfrm>
            <a:off x="2712846" y="1327427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83974A-FD0E-4BBE-8C9A-56315AB627DF}"/>
              </a:ext>
            </a:extLst>
          </p:cNvPr>
          <p:cNvSpPr/>
          <p:nvPr/>
        </p:nvSpPr>
        <p:spPr>
          <a:xfrm>
            <a:off x="5188849" y="1300690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7602494" y="1285532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="" xmlns:a16="http://schemas.microsoft.com/office/drawing/2014/main" id="{7970267D-2282-4F32-85ED-EB69596ACD45}"/>
              </a:ext>
            </a:extLst>
          </p:cNvPr>
          <p:cNvSpPr/>
          <p:nvPr/>
        </p:nvSpPr>
        <p:spPr>
          <a:xfrm>
            <a:off x="143170" y="2074067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="" xmlns:a16="http://schemas.microsoft.com/office/drawing/2014/main" id="{1FF0B8D2-4CA9-43BD-AA62-AA3049AA3BB3}"/>
              </a:ext>
            </a:extLst>
          </p:cNvPr>
          <p:cNvSpPr/>
          <p:nvPr/>
        </p:nvSpPr>
        <p:spPr>
          <a:xfrm>
            <a:off x="2360386" y="2074067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="" xmlns:a16="http://schemas.microsoft.com/office/drawing/2014/main" id="{B74F3C15-5FEE-4E17-B888-334368A36B85}"/>
              </a:ext>
            </a:extLst>
          </p:cNvPr>
          <p:cNvSpPr/>
          <p:nvPr/>
        </p:nvSpPr>
        <p:spPr>
          <a:xfrm>
            <a:off x="5127363" y="2056710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=""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7521194" y="1965389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760E78-0C4C-477E-B7F2-08AB9DD27D3B}"/>
              </a:ext>
            </a:extLst>
          </p:cNvPr>
          <p:cNvSpPr txBox="1"/>
          <p:nvPr/>
        </p:nvSpPr>
        <p:spPr>
          <a:xfrm>
            <a:off x="194182" y="1300690"/>
            <a:ext cx="18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Математичко - логичке 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EEB1EB-2DBC-4FF7-BC80-1650C8A29F4E}"/>
              </a:ext>
            </a:extLst>
          </p:cNvPr>
          <p:cNvSpPr txBox="1"/>
          <p:nvPr/>
        </p:nvSpPr>
        <p:spPr>
          <a:xfrm>
            <a:off x="2851249" y="1339220"/>
            <a:ext cx="184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Језичко – комуникацијске</a:t>
            </a:r>
          </a:p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077767-3049-442D-BFA7-B72A48D9D832}"/>
              </a:ext>
            </a:extLst>
          </p:cNvPr>
          <p:cNvSpPr txBox="1"/>
          <p:nvPr/>
        </p:nvSpPr>
        <p:spPr>
          <a:xfrm>
            <a:off x="5294552" y="1423852"/>
            <a:ext cx="18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Умјетничке</a:t>
            </a:r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90F2A2-3EA6-4B0E-9E18-A46BDA113EE5}"/>
              </a:ext>
            </a:extLst>
          </p:cNvPr>
          <p:cNvSpPr txBox="1"/>
          <p:nvPr/>
        </p:nvSpPr>
        <p:spPr>
          <a:xfrm>
            <a:off x="7758525" y="1148949"/>
            <a:ext cx="2047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400" b="1" dirty="0"/>
              <a:t> 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s-Cyrl-B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Социоемоционалне активности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18B208-9532-414E-B1B3-3150981FCBAD}"/>
              </a:ext>
            </a:extLst>
          </p:cNvPr>
          <p:cNvSpPr txBox="1"/>
          <p:nvPr/>
        </p:nvSpPr>
        <p:spPr>
          <a:xfrm>
            <a:off x="178897" y="2399993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58BFFB-AF04-4C95-AD69-89802853B2F2}"/>
              </a:ext>
            </a:extLst>
          </p:cNvPr>
          <p:cNvSpPr txBox="1"/>
          <p:nvPr/>
        </p:nvSpPr>
        <p:spPr>
          <a:xfrm>
            <a:off x="2477596" y="2390206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5BC0D3-39E5-48EF-A9F0-F5AA47160B14}"/>
              </a:ext>
            </a:extLst>
          </p:cNvPr>
          <p:cNvSpPr txBox="1"/>
          <p:nvPr/>
        </p:nvSpPr>
        <p:spPr>
          <a:xfrm>
            <a:off x="5095086" y="2390205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0777C6-8C55-4037-8C8C-312DF63A1FC3}"/>
              </a:ext>
            </a:extLst>
          </p:cNvPr>
          <p:cNvSpPr txBox="1"/>
          <p:nvPr/>
        </p:nvSpPr>
        <p:spPr>
          <a:xfrm>
            <a:off x="7559245" y="2342850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58885E9-6164-480B-8BAD-FF7CB66EC250}"/>
              </a:ext>
            </a:extLst>
          </p:cNvPr>
          <p:cNvSpPr txBox="1"/>
          <p:nvPr/>
        </p:nvSpPr>
        <p:spPr>
          <a:xfrm>
            <a:off x="9978835" y="2290354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8B4C95-736D-4EEB-8A9C-5EB5163ABD22}"/>
              </a:ext>
            </a:extLst>
          </p:cNvPr>
          <p:cNvSpPr txBox="1"/>
          <p:nvPr/>
        </p:nvSpPr>
        <p:spPr>
          <a:xfrm>
            <a:off x="114047" y="3052902"/>
            <a:ext cx="24538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ЛОГИЧКЕ ИГРЕ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ДРУШТВЕНЕ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СА ЕЛЕМЕНТИМА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sr-Cyrl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 И ПОКАЖИ ПРЕДМЕТЕ И БИЋА И ОДНОСЕ МЕЂУ </a:t>
            </a: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ЊИМА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ДУЖИНА БЕЗ </a:t>
            </a: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РАЗЛИКУЈЕМО СЕ - УПОРЕДИ </a:t>
            </a: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endParaRPr lang="sr-Cyrl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СКУПОВИ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ПРВЕ И ДРУГЕ </a:t>
            </a: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ДЕСЕТИЦЕ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ДО </a:t>
            </a:r>
            <a:r>
              <a:rPr lang="sr-Cyrl-R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МЈЕРИМО ДУЖИНУ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79F1D05-A6DC-4104-B5FC-69640C32101F}"/>
              </a:ext>
            </a:extLst>
          </p:cNvPr>
          <p:cNvSpPr txBox="1"/>
          <p:nvPr/>
        </p:nvSpPr>
        <p:spPr>
          <a:xfrm>
            <a:off x="2821519" y="3211173"/>
            <a:ext cx="1847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B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ПРИЧАМ ТИ </a:t>
            </a:r>
            <a:r>
              <a:rPr lang="sr-Cyrl-B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ПРИЧУ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ЗАБАВНА ГРАМАТИКА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ШТА ПИШЕ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ЧИТАЛАЦА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ЧИТАМО И ПИШЕМО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КАО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FFFFDE-CB59-423B-A86B-525A0CAB911D}"/>
              </a:ext>
            </a:extLst>
          </p:cNvPr>
          <p:cNvSpPr txBox="1"/>
          <p:nvPr/>
        </p:nvSpPr>
        <p:spPr>
          <a:xfrm>
            <a:off x="5291612" y="3083706"/>
            <a:ext cx="184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И КРЕАТИВНЕ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МУЗИКА, ПЛЕС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ОБИЧАЈИ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ТРАДИЦИЈА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3196E7A-383A-4916-8516-4AA62AA9AF6A}"/>
              </a:ext>
            </a:extLst>
          </p:cNvPr>
          <p:cNvSpPr txBox="1"/>
          <p:nvPr/>
        </p:nvSpPr>
        <p:spPr>
          <a:xfrm>
            <a:off x="7576817" y="2931791"/>
            <a:ext cx="23701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САМ ЈА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ДРУГАРСТВО И КОМУНИКАЦИЈА СА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 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ДЈЕЧИЈА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ЕМОЦИЈЕ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ЕКОЛОГИЈА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ПОНАШАЊА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ЊЕГУЈЕМО ЉУДСКЕ ВРИЈЕДНОСТИ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9918525" y="1319040"/>
            <a:ext cx="2160000" cy="4212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9918525" y="1377882"/>
            <a:ext cx="216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Физичко-здравствене активности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37377" y="3330666"/>
            <a:ext cx="183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 О ЗДРАВЉУ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ОПШТЕ ИГРЕ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 ТАЈ СПОРТ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Callout 11">
            <a:extLst>
              <a:ext uri="{FF2B5EF4-FFF2-40B4-BE49-F238E27FC236}">
                <a16:creationId xmlns=""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10014989" y="1947072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dirty="0"/>
              <a:t>3</a:t>
            </a:r>
            <a:r>
              <a:rPr lang="sr-Latn-RS" dirty="0" smtClean="0"/>
              <a:t>. </a:t>
            </a:r>
            <a:r>
              <a:rPr lang="sr-Cyrl-RS" dirty="0" smtClean="0"/>
              <a:t>разред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2BA2DD-085D-4942-9A89-8DD90D998475}"/>
              </a:ext>
            </a:extLst>
          </p:cNvPr>
          <p:cNvSpPr/>
          <p:nvPr/>
        </p:nvSpPr>
        <p:spPr>
          <a:xfrm>
            <a:off x="143170" y="1309249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7FBFE3-9FC7-4587-959B-8FE29D306DD0}"/>
              </a:ext>
            </a:extLst>
          </p:cNvPr>
          <p:cNvSpPr/>
          <p:nvPr/>
        </p:nvSpPr>
        <p:spPr>
          <a:xfrm>
            <a:off x="2712846" y="1327427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83974A-FD0E-4BBE-8C9A-56315AB627DF}"/>
              </a:ext>
            </a:extLst>
          </p:cNvPr>
          <p:cNvSpPr/>
          <p:nvPr/>
        </p:nvSpPr>
        <p:spPr>
          <a:xfrm>
            <a:off x="5188849" y="1300690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7602494" y="1285532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="" xmlns:a16="http://schemas.microsoft.com/office/drawing/2014/main" id="{7970267D-2282-4F32-85ED-EB69596ACD45}"/>
              </a:ext>
            </a:extLst>
          </p:cNvPr>
          <p:cNvSpPr/>
          <p:nvPr/>
        </p:nvSpPr>
        <p:spPr>
          <a:xfrm>
            <a:off x="143170" y="2074067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="" xmlns:a16="http://schemas.microsoft.com/office/drawing/2014/main" id="{1FF0B8D2-4CA9-43BD-AA62-AA3049AA3BB3}"/>
              </a:ext>
            </a:extLst>
          </p:cNvPr>
          <p:cNvSpPr/>
          <p:nvPr/>
        </p:nvSpPr>
        <p:spPr>
          <a:xfrm>
            <a:off x="2360386" y="2074067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="" xmlns:a16="http://schemas.microsoft.com/office/drawing/2014/main" id="{B74F3C15-5FEE-4E17-B888-334368A36B85}"/>
              </a:ext>
            </a:extLst>
          </p:cNvPr>
          <p:cNvSpPr/>
          <p:nvPr/>
        </p:nvSpPr>
        <p:spPr>
          <a:xfrm>
            <a:off x="5011249" y="201821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=""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7454552" y="19397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760E78-0C4C-477E-B7F2-08AB9DD27D3B}"/>
              </a:ext>
            </a:extLst>
          </p:cNvPr>
          <p:cNvSpPr txBox="1"/>
          <p:nvPr/>
        </p:nvSpPr>
        <p:spPr>
          <a:xfrm>
            <a:off x="194182" y="1300690"/>
            <a:ext cx="18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Математичко - логичке 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EEB1EB-2DBC-4FF7-BC80-1650C8A29F4E}"/>
              </a:ext>
            </a:extLst>
          </p:cNvPr>
          <p:cNvSpPr txBox="1"/>
          <p:nvPr/>
        </p:nvSpPr>
        <p:spPr>
          <a:xfrm>
            <a:off x="2851249" y="1339220"/>
            <a:ext cx="184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Језичко – комуникацијске</a:t>
            </a:r>
          </a:p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077767-3049-442D-BFA7-B72A48D9D832}"/>
              </a:ext>
            </a:extLst>
          </p:cNvPr>
          <p:cNvSpPr txBox="1"/>
          <p:nvPr/>
        </p:nvSpPr>
        <p:spPr>
          <a:xfrm>
            <a:off x="5294552" y="1423852"/>
            <a:ext cx="184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Умјетничке</a:t>
            </a:r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90F2A2-3EA6-4B0E-9E18-A46BDA113EE5}"/>
              </a:ext>
            </a:extLst>
          </p:cNvPr>
          <p:cNvSpPr txBox="1"/>
          <p:nvPr/>
        </p:nvSpPr>
        <p:spPr>
          <a:xfrm>
            <a:off x="7758525" y="1148949"/>
            <a:ext cx="2047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400" b="1" dirty="0"/>
              <a:t> </a:t>
            </a:r>
            <a:endParaRPr lang="en-GB" sz="1400" dirty="0"/>
          </a:p>
          <a:p>
            <a:r>
              <a:rPr lang="bs-Cyrl-B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Социоемоционалне активности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18B208-9532-414E-B1B3-3150981FCBAD}"/>
              </a:ext>
            </a:extLst>
          </p:cNvPr>
          <p:cNvSpPr txBox="1"/>
          <p:nvPr/>
        </p:nvSpPr>
        <p:spPr>
          <a:xfrm>
            <a:off x="178897" y="2399993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58BFFB-AF04-4C95-AD69-89802853B2F2}"/>
              </a:ext>
            </a:extLst>
          </p:cNvPr>
          <p:cNvSpPr txBox="1"/>
          <p:nvPr/>
        </p:nvSpPr>
        <p:spPr>
          <a:xfrm>
            <a:off x="2477596" y="2390206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5BC0D3-39E5-48EF-A9F0-F5AA47160B14}"/>
              </a:ext>
            </a:extLst>
          </p:cNvPr>
          <p:cNvSpPr txBox="1"/>
          <p:nvPr/>
        </p:nvSpPr>
        <p:spPr>
          <a:xfrm>
            <a:off x="5095086" y="2390205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0777C6-8C55-4037-8C8C-312DF63A1FC3}"/>
              </a:ext>
            </a:extLst>
          </p:cNvPr>
          <p:cNvSpPr txBox="1"/>
          <p:nvPr/>
        </p:nvSpPr>
        <p:spPr>
          <a:xfrm>
            <a:off x="7559245" y="2342850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58885E9-6164-480B-8BAD-FF7CB66EC250}"/>
              </a:ext>
            </a:extLst>
          </p:cNvPr>
          <p:cNvSpPr txBox="1"/>
          <p:nvPr/>
        </p:nvSpPr>
        <p:spPr>
          <a:xfrm>
            <a:off x="9978835" y="2290354"/>
            <a:ext cx="7473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ТЕМЕ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8B4C95-736D-4EEB-8A9C-5EB5163ABD22}"/>
              </a:ext>
            </a:extLst>
          </p:cNvPr>
          <p:cNvSpPr txBox="1"/>
          <p:nvPr/>
        </p:nvSpPr>
        <p:spPr>
          <a:xfrm>
            <a:off x="120616" y="3093749"/>
            <a:ext cx="245382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ЛОГИЧКЕ ИГРЕ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ДРУШТВЕНЕ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СА ЕЛЕМЕНТИМА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 И ПОКАЖИ ГЕОМЕТРИЈСКЕ ОБЛИКЕ И </a:t>
            </a: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ТИЈЕЛА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ДУЖИНА БЕЗ </a:t>
            </a: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ШИРИНЕ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 ДО </a:t>
            </a:r>
            <a:r>
              <a:rPr lang="sr-Cyrl-R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bs-Cyrl-B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МНОЖИМО И </a:t>
            </a:r>
            <a:r>
              <a:rPr lang="bs-Cyrl-B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ДИЈЕЛИМО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МЈЕРИМО ДУЖИНУ И </a:t>
            </a:r>
            <a:r>
              <a:rPr lang="sr-Cyrl-R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endParaRPr lang="sr-Latn-R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sr-Cyrl-RS" sz="1100" b="1" dirty="0" smtClean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79F1D05-A6DC-4104-B5FC-69640C32101F}"/>
              </a:ext>
            </a:extLst>
          </p:cNvPr>
          <p:cNvSpPr txBox="1"/>
          <p:nvPr/>
        </p:nvSpPr>
        <p:spPr>
          <a:xfrm>
            <a:off x="2821519" y="3211173"/>
            <a:ext cx="1847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B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ПРИЧАМ ТИ </a:t>
            </a:r>
            <a:r>
              <a:rPr lang="sr-Cyrl-B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ПРИЧУ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ЗАБАВНА ГРАМАТИКА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ШТА ПИШЕ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ЧИТАЛАЦА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ЧИТАМО И ПИШЕМО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КАО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ГЛУМАЦ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FFFFDE-CB59-423B-A86B-525A0CAB911D}"/>
              </a:ext>
            </a:extLst>
          </p:cNvPr>
          <p:cNvSpPr txBox="1"/>
          <p:nvPr/>
        </p:nvSpPr>
        <p:spPr>
          <a:xfrm>
            <a:off x="5291612" y="3083706"/>
            <a:ext cx="184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И КРЕАТИВНЕ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МУЗИКА, ПЛЕС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ОБИЧАЈИ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ТРАДИЦИЈА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3196E7A-383A-4916-8516-4AA62AA9AF6A}"/>
              </a:ext>
            </a:extLst>
          </p:cNvPr>
          <p:cNvSpPr txBox="1"/>
          <p:nvPr/>
        </p:nvSpPr>
        <p:spPr>
          <a:xfrm>
            <a:off x="7576817" y="2931791"/>
            <a:ext cx="23701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САМ ЈА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ДРУГАРСТВО И КОМУНИКАЦИЈА СА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 </a:t>
            </a: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ДЈЕЧИЈА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ЕМОЦИЈЕ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ЕКОЛОГИЈА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ПОНАШАЊА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САОБРАЋАЈНА </a:t>
            </a: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sr-Cyrl-R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ЊЕГУЈЕМО ЉУДСКЕ ВРИЈЕДНОСТИ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9918525" y="1319040"/>
            <a:ext cx="2160000" cy="4212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ko-KR" altLang="en-US" sz="2700"/>
          </a:p>
        </p:txBody>
      </p:sp>
      <p:sp>
        <p:nvSpPr>
          <p:cNvPr id="28" name="TextBox 27"/>
          <p:cNvSpPr txBox="1"/>
          <p:nvPr/>
        </p:nvSpPr>
        <p:spPr>
          <a:xfrm>
            <a:off x="9918525" y="1377882"/>
            <a:ext cx="216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Физичко-здравствене активности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37377" y="3330666"/>
            <a:ext cx="183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 О ЗДРАВЉУ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ОПШТЕ ИГРЕ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 ТАЈ СПОРТ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dirty="0" smtClean="0"/>
              <a:t>Програми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8B590A6-E882-459F-8FC7-6B6C69B4AD15}"/>
              </a:ext>
            </a:extLst>
          </p:cNvPr>
          <p:cNvGrpSpPr/>
          <p:nvPr/>
        </p:nvGrpSpPr>
        <p:grpSpPr>
          <a:xfrm>
            <a:off x="4044042" y="2633788"/>
            <a:ext cx="4114800" cy="3701823"/>
            <a:chOff x="4044042" y="2633788"/>
            <a:chExt cx="4114800" cy="370182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22B0BEB4-0DA1-4034-93AE-756C6370A585}"/>
                </a:ext>
              </a:extLst>
            </p:cNvPr>
            <p:cNvSpPr/>
            <p:nvPr/>
          </p:nvSpPr>
          <p:spPr>
            <a:xfrm>
              <a:off x="4044042" y="5782491"/>
              <a:ext cx="411480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AD2D96-234F-4F08-BB80-8FF4E20A9B84}"/>
                </a:ext>
              </a:extLst>
            </p:cNvPr>
            <p:cNvSpPr/>
            <p:nvPr/>
          </p:nvSpPr>
          <p:spPr>
            <a:xfrm>
              <a:off x="4135482" y="4855028"/>
              <a:ext cx="393192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43F08FC-B901-491D-B2B5-F269B46EA291}"/>
                </a:ext>
              </a:extLst>
            </p:cNvPr>
            <p:cNvSpPr/>
            <p:nvPr/>
          </p:nvSpPr>
          <p:spPr>
            <a:xfrm>
              <a:off x="4226922" y="3927565"/>
              <a:ext cx="374904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BC0B4F4-2FEA-4E1F-9483-7A6D468DFD30}"/>
                </a:ext>
              </a:extLst>
            </p:cNvPr>
            <p:cNvSpPr/>
            <p:nvPr/>
          </p:nvSpPr>
          <p:spPr>
            <a:xfrm>
              <a:off x="4318362" y="3000102"/>
              <a:ext cx="356616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="" xmlns:a16="http://schemas.microsoft.com/office/drawing/2014/main" id="{2C909D1B-5638-480A-9903-18753F95DB3A}"/>
                </a:ext>
              </a:extLst>
            </p:cNvPr>
            <p:cNvSpPr/>
            <p:nvPr/>
          </p:nvSpPr>
          <p:spPr>
            <a:xfrm>
              <a:off x="4044042" y="5408148"/>
              <a:ext cx="411480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="" xmlns:a16="http://schemas.microsoft.com/office/drawing/2014/main" id="{A17DB744-60F1-484F-9FB3-3715B052E356}"/>
                </a:ext>
              </a:extLst>
            </p:cNvPr>
            <p:cNvSpPr/>
            <p:nvPr/>
          </p:nvSpPr>
          <p:spPr>
            <a:xfrm>
              <a:off x="4135482" y="4480685"/>
              <a:ext cx="393192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="" xmlns:a16="http://schemas.microsoft.com/office/drawing/2014/main" id="{616350DA-C5D7-4184-B82A-E9F79C9A0BE1}"/>
                </a:ext>
              </a:extLst>
            </p:cNvPr>
            <p:cNvSpPr/>
            <p:nvPr/>
          </p:nvSpPr>
          <p:spPr>
            <a:xfrm>
              <a:off x="4226922" y="3553222"/>
              <a:ext cx="374904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="" xmlns:a16="http://schemas.microsoft.com/office/drawing/2014/main" id="{506527A7-FAB2-4C7B-BB30-B6B8C6A6EEFB}"/>
                </a:ext>
              </a:extLst>
            </p:cNvPr>
            <p:cNvSpPr/>
            <p:nvPr/>
          </p:nvSpPr>
          <p:spPr>
            <a:xfrm>
              <a:off x="4318362" y="2633788"/>
              <a:ext cx="356616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399555-95FE-4CCF-8876-C4B75341FD04}"/>
              </a:ext>
            </a:extLst>
          </p:cNvPr>
          <p:cNvGrpSpPr/>
          <p:nvPr/>
        </p:nvGrpSpPr>
        <p:grpSpPr>
          <a:xfrm>
            <a:off x="5095602" y="2633788"/>
            <a:ext cx="2011680" cy="3701823"/>
            <a:chOff x="9526087" y="1889481"/>
            <a:chExt cx="2011680" cy="370182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3EEEA00-B03E-4813-99F2-6DC6D4522A43}"/>
                </a:ext>
              </a:extLst>
            </p:cNvPr>
            <p:cNvSpPr/>
            <p:nvPr/>
          </p:nvSpPr>
          <p:spPr>
            <a:xfrm>
              <a:off x="9526087" y="5038184"/>
              <a:ext cx="2011680" cy="553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974CF627-255E-4281-B03E-2C053D3E5341}"/>
                </a:ext>
              </a:extLst>
            </p:cNvPr>
            <p:cNvSpPr/>
            <p:nvPr/>
          </p:nvSpPr>
          <p:spPr>
            <a:xfrm>
              <a:off x="9617527" y="4110721"/>
              <a:ext cx="1828800" cy="5531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DF83BCA-37BD-424C-BDF7-8F385598DDEA}"/>
                </a:ext>
              </a:extLst>
            </p:cNvPr>
            <p:cNvSpPr/>
            <p:nvPr/>
          </p:nvSpPr>
          <p:spPr>
            <a:xfrm>
              <a:off x="9708967" y="3183258"/>
              <a:ext cx="1645920" cy="553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A204934-F1C5-4B27-9AEF-5A2827E5EB25}"/>
                </a:ext>
              </a:extLst>
            </p:cNvPr>
            <p:cNvSpPr/>
            <p:nvPr/>
          </p:nvSpPr>
          <p:spPr>
            <a:xfrm>
              <a:off x="9800407" y="2255795"/>
              <a:ext cx="1463040" cy="5531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="" xmlns:a16="http://schemas.microsoft.com/office/drawing/2014/main" id="{4A42097E-4D08-4058-9AC9-53ADFEACCD25}"/>
                </a:ext>
              </a:extLst>
            </p:cNvPr>
            <p:cNvSpPr/>
            <p:nvPr/>
          </p:nvSpPr>
          <p:spPr>
            <a:xfrm>
              <a:off x="9526087" y="4663841"/>
              <a:ext cx="2011680" cy="37434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="" xmlns:a16="http://schemas.microsoft.com/office/drawing/2014/main" id="{E61DE6D8-2DD7-46FC-9AEA-7CED49FCAF1D}"/>
                </a:ext>
              </a:extLst>
            </p:cNvPr>
            <p:cNvSpPr/>
            <p:nvPr/>
          </p:nvSpPr>
          <p:spPr>
            <a:xfrm>
              <a:off x="9617527" y="3736378"/>
              <a:ext cx="1828800" cy="37434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="" xmlns:a16="http://schemas.microsoft.com/office/drawing/2014/main" id="{AE560749-3CF7-426C-B0B3-D5B160FC4179}"/>
                </a:ext>
              </a:extLst>
            </p:cNvPr>
            <p:cNvSpPr/>
            <p:nvPr/>
          </p:nvSpPr>
          <p:spPr>
            <a:xfrm>
              <a:off x="9708967" y="2808915"/>
              <a:ext cx="1645920" cy="374343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="" xmlns:a16="http://schemas.microsoft.com/office/drawing/2014/main" id="{8B68D5CD-6D3A-4369-A329-CF2C786FFE75}"/>
                </a:ext>
              </a:extLst>
            </p:cNvPr>
            <p:cNvSpPr/>
            <p:nvPr/>
          </p:nvSpPr>
          <p:spPr>
            <a:xfrm>
              <a:off x="9800407" y="1889481"/>
              <a:ext cx="1463040" cy="374343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Arrow: Up 20">
            <a:extLst>
              <a:ext uri="{FF2B5EF4-FFF2-40B4-BE49-F238E27FC236}">
                <a16:creationId xmlns="" xmlns:a16="http://schemas.microsoft.com/office/drawing/2014/main" id="{8B21515A-5911-450E-8E72-51A9A2D6D503}"/>
              </a:ext>
            </a:extLst>
          </p:cNvPr>
          <p:cNvSpPr/>
          <p:nvPr/>
        </p:nvSpPr>
        <p:spPr>
          <a:xfrm>
            <a:off x="4825613" y="1608847"/>
            <a:ext cx="2569028" cy="102494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nut 24">
            <a:extLst>
              <a:ext uri="{FF2B5EF4-FFF2-40B4-BE49-F238E27FC236}">
                <a16:creationId xmlns="" xmlns:a16="http://schemas.microsoft.com/office/drawing/2014/main" id="{54BBB00B-8C41-4388-93FB-0E70D65F274D}"/>
              </a:ext>
            </a:extLst>
          </p:cNvPr>
          <p:cNvSpPr/>
          <p:nvPr/>
        </p:nvSpPr>
        <p:spPr>
          <a:xfrm>
            <a:off x="5859502" y="1850273"/>
            <a:ext cx="472997" cy="47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altLang="ko-KR" sz="2700" dirty="0" smtClean="0">
                <a:solidFill>
                  <a:schemeClr val="tx1"/>
                </a:solidFill>
              </a:rPr>
              <a:t>3. 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7EF0B58-54F7-4AEA-935D-F020713ED30E}"/>
              </a:ext>
            </a:extLst>
          </p:cNvPr>
          <p:cNvGrpSpPr/>
          <p:nvPr/>
        </p:nvGrpSpPr>
        <p:grpSpPr>
          <a:xfrm>
            <a:off x="505097" y="5596947"/>
            <a:ext cx="3221871" cy="553998"/>
            <a:chOff x="2725123" y="4283314"/>
            <a:chExt cx="1292073" cy="55399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C7A7D76-5671-4FC5-B942-51ECE7C774A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ПРОДУЖЕНИ БОРАВАК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B3A21EB-F429-4982-9886-AC6436DD9C9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Cyrl-R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1. РАЗРЕД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9AB5D00-3E29-416A-9203-6CC6BA78AFAF}"/>
              </a:ext>
            </a:extLst>
          </p:cNvPr>
          <p:cNvGrpSpPr/>
          <p:nvPr/>
        </p:nvGrpSpPr>
        <p:grpSpPr>
          <a:xfrm>
            <a:off x="8295418" y="3742021"/>
            <a:ext cx="3221871" cy="553998"/>
            <a:chOff x="2725123" y="4283314"/>
            <a:chExt cx="1292073" cy="553998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CAFB0E8-29D0-4C8D-A88B-6225EB7813D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ПРОДУЖЕНИ БОРАВАК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0873558-0AF4-413A-8DB1-7167B651192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2. РАЗРЕД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E66991A-6230-4FE4-B045-826A1B8C272F}"/>
              </a:ext>
            </a:extLst>
          </p:cNvPr>
          <p:cNvGrpSpPr/>
          <p:nvPr/>
        </p:nvGrpSpPr>
        <p:grpSpPr>
          <a:xfrm>
            <a:off x="1350116" y="1631507"/>
            <a:ext cx="3221871" cy="553998"/>
            <a:chOff x="2725123" y="4283314"/>
            <a:chExt cx="1292073" cy="553998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5EA726F-C633-499F-8D45-D866AB1033F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ПРОДУЖЕНИ БОРАВАК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B3E05A4-0DE9-407C-A8ED-6BE3AE5EFB1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3. РАЗРЕД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9F69150-F4F3-4135-BB9B-6A0D4AAB356E}"/>
              </a:ext>
            </a:extLst>
          </p:cNvPr>
          <p:cNvSpPr txBox="1"/>
          <p:nvPr/>
        </p:nvSpPr>
        <p:spPr>
          <a:xfrm>
            <a:off x="7975962" y="1802724"/>
            <a:ext cx="35684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2400" dirty="0" smtClean="0">
                <a:solidFill>
                  <a:schemeClr val="accent1"/>
                </a:solidFill>
                <a:cs typeface="Arial" pitchFamily="34" charset="0"/>
              </a:rPr>
              <a:t>ПРОДУЖЕНИ БРАВАК</a:t>
            </a:r>
            <a:r>
              <a:rPr lang="en-US" altLang="ko-KR" sz="2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70517" y="5900486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1. 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859502" y="4003528"/>
            <a:ext cx="82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2.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234520" y="1160563"/>
            <a:ext cx="5693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https://www.rpz-rs.org/1228/rpz-rs/Produzeni/boravak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33708"/>
            <a:ext cx="11573197" cy="724247"/>
          </a:xfrm>
        </p:spPr>
        <p:txBody>
          <a:bodyPr/>
          <a:lstStyle/>
          <a:p>
            <a:r>
              <a:rPr lang="sr-Cyrl-RS" dirty="0" smtClean="0"/>
              <a:t>БРОЈ СЛОБОДНИХ АКТИВНОСТИ НА СЕДМИЧНОМ НИВОУ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A606E8A-9703-46DD-86B8-E819F22EEFD0}"/>
              </a:ext>
            </a:extLst>
          </p:cNvPr>
          <p:cNvSpPr/>
          <p:nvPr/>
        </p:nvSpPr>
        <p:spPr>
          <a:xfrm>
            <a:off x="821635" y="1789045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F87F8B-5CAF-46B9-A5A4-AC600E70EA7C}"/>
              </a:ext>
            </a:extLst>
          </p:cNvPr>
          <p:cNvSpPr/>
          <p:nvPr/>
        </p:nvSpPr>
        <p:spPr>
          <a:xfrm>
            <a:off x="6308038" y="1789045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E5F575B-519B-4572-84E3-B23F614C14A5}"/>
              </a:ext>
            </a:extLst>
          </p:cNvPr>
          <p:cNvSpPr/>
          <p:nvPr/>
        </p:nvSpPr>
        <p:spPr>
          <a:xfrm>
            <a:off x="821635" y="3359427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06CEEA-1886-4701-B057-9AFECDCD85E1}"/>
              </a:ext>
            </a:extLst>
          </p:cNvPr>
          <p:cNvSpPr/>
          <p:nvPr/>
        </p:nvSpPr>
        <p:spPr>
          <a:xfrm>
            <a:off x="6308038" y="3359427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2625ED-CF99-40A9-A514-908ECACE7FDC}"/>
              </a:ext>
            </a:extLst>
          </p:cNvPr>
          <p:cNvSpPr/>
          <p:nvPr/>
        </p:nvSpPr>
        <p:spPr>
          <a:xfrm>
            <a:off x="821635" y="4929809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4569E3C-3CD2-4CCD-A1D4-0601872D9908}"/>
              </a:ext>
            </a:extLst>
          </p:cNvPr>
          <p:cNvSpPr/>
          <p:nvPr/>
        </p:nvSpPr>
        <p:spPr>
          <a:xfrm>
            <a:off x="6308038" y="4929809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5AED950-25A9-4454-8627-ADEE22140A6C}"/>
              </a:ext>
            </a:extLst>
          </p:cNvPr>
          <p:cNvGrpSpPr/>
          <p:nvPr/>
        </p:nvGrpSpPr>
        <p:grpSpPr>
          <a:xfrm>
            <a:off x="1023731" y="1699590"/>
            <a:ext cx="660951" cy="1043612"/>
            <a:chOff x="1003853" y="1565545"/>
            <a:chExt cx="660951" cy="1043612"/>
          </a:xfrm>
        </p:grpSpPr>
        <p:sp>
          <p:nvSpPr>
            <p:cNvPr id="10" name="Arrow: Chevron 9">
              <a:extLst>
                <a:ext uri="{FF2B5EF4-FFF2-40B4-BE49-F238E27FC236}">
                  <a16:creationId xmlns="" xmlns:a16="http://schemas.microsoft.com/office/drawing/2014/main" id="{99168B34-21C9-4B68-8B56-71CCB00FB06F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F90528B-9416-4AE0-9D9A-3E7EF6862C2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705AAD-EE2E-4FDC-9DB4-4A7687A4B656}"/>
              </a:ext>
            </a:extLst>
          </p:cNvPr>
          <p:cNvGrpSpPr/>
          <p:nvPr/>
        </p:nvGrpSpPr>
        <p:grpSpPr>
          <a:xfrm>
            <a:off x="1018763" y="3269975"/>
            <a:ext cx="660951" cy="1043612"/>
            <a:chOff x="1003853" y="1565545"/>
            <a:chExt cx="660951" cy="1043612"/>
          </a:xfrm>
          <a:solidFill>
            <a:schemeClr val="accent2"/>
          </a:solidFill>
        </p:grpSpPr>
        <p:sp>
          <p:nvSpPr>
            <p:cNvPr id="13" name="Arrow: Chevron 12">
              <a:extLst>
                <a:ext uri="{FF2B5EF4-FFF2-40B4-BE49-F238E27FC236}">
                  <a16:creationId xmlns="" xmlns:a16="http://schemas.microsoft.com/office/drawing/2014/main" id="{FC579A39-34F7-4040-83A7-1233EA769271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187B227-727E-44CC-8A4C-68F495BF3283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3AF637F-9309-4DDE-8E58-195205088B95}"/>
              </a:ext>
            </a:extLst>
          </p:cNvPr>
          <p:cNvGrpSpPr/>
          <p:nvPr/>
        </p:nvGrpSpPr>
        <p:grpSpPr>
          <a:xfrm>
            <a:off x="1013795" y="4840360"/>
            <a:ext cx="660951" cy="1043612"/>
            <a:chOff x="1003853" y="1565545"/>
            <a:chExt cx="660951" cy="1043612"/>
          </a:xfrm>
          <a:solidFill>
            <a:schemeClr val="accent5"/>
          </a:solidFill>
        </p:grpSpPr>
        <p:sp>
          <p:nvSpPr>
            <p:cNvPr id="16" name="Arrow: Chevron 15">
              <a:extLst>
                <a:ext uri="{FF2B5EF4-FFF2-40B4-BE49-F238E27FC236}">
                  <a16:creationId xmlns="" xmlns:a16="http://schemas.microsoft.com/office/drawing/2014/main" id="{3B6E498C-2A25-4254-AF2D-3AEC5AA6FB38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703ECE3-7F2B-4CAD-9FD9-D8AE4B78433A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613D383-8973-4EFD-A05B-D7453415C311}"/>
              </a:ext>
            </a:extLst>
          </p:cNvPr>
          <p:cNvGrpSpPr/>
          <p:nvPr/>
        </p:nvGrpSpPr>
        <p:grpSpPr>
          <a:xfrm>
            <a:off x="6523383" y="1699590"/>
            <a:ext cx="660951" cy="1043612"/>
            <a:chOff x="1003853" y="1565545"/>
            <a:chExt cx="660951" cy="1043612"/>
          </a:xfrm>
          <a:solidFill>
            <a:schemeClr val="accent6"/>
          </a:solidFill>
        </p:grpSpPr>
        <p:sp>
          <p:nvSpPr>
            <p:cNvPr id="19" name="Arrow: Chevron 18">
              <a:extLst>
                <a:ext uri="{FF2B5EF4-FFF2-40B4-BE49-F238E27FC236}">
                  <a16:creationId xmlns="" xmlns:a16="http://schemas.microsoft.com/office/drawing/2014/main" id="{5466B8D8-BBFB-4AD2-AD93-F53E2230724A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0C3E343-CE6E-41AE-98E1-3D22F1081DE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33F3D57-60A9-4300-A10E-A401A32043DD}"/>
              </a:ext>
            </a:extLst>
          </p:cNvPr>
          <p:cNvGrpSpPr/>
          <p:nvPr/>
        </p:nvGrpSpPr>
        <p:grpSpPr>
          <a:xfrm>
            <a:off x="6518415" y="3269975"/>
            <a:ext cx="660951" cy="1043612"/>
            <a:chOff x="1003853" y="1565545"/>
            <a:chExt cx="660951" cy="1043612"/>
          </a:xfrm>
          <a:solidFill>
            <a:schemeClr val="accent4"/>
          </a:solidFill>
        </p:grpSpPr>
        <p:sp>
          <p:nvSpPr>
            <p:cNvPr id="22" name="Arrow: Chevron 21">
              <a:extLst>
                <a:ext uri="{FF2B5EF4-FFF2-40B4-BE49-F238E27FC236}">
                  <a16:creationId xmlns="" xmlns:a16="http://schemas.microsoft.com/office/drawing/2014/main" id="{B8D79A59-E511-415E-A496-6918C49253F9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E0CCC28-D3D0-4333-8B29-73A3C426D08E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729CB78-8FB3-4768-9B99-A47E45DB6DC2}"/>
              </a:ext>
            </a:extLst>
          </p:cNvPr>
          <p:cNvGrpSpPr/>
          <p:nvPr/>
        </p:nvGrpSpPr>
        <p:grpSpPr>
          <a:xfrm>
            <a:off x="6513447" y="4840360"/>
            <a:ext cx="660951" cy="1043612"/>
            <a:chOff x="1003853" y="1565545"/>
            <a:chExt cx="660951" cy="1043612"/>
          </a:xfrm>
          <a:solidFill>
            <a:schemeClr val="accent3"/>
          </a:solidFill>
        </p:grpSpPr>
        <p:sp>
          <p:nvSpPr>
            <p:cNvPr id="25" name="Arrow: Chevron 24">
              <a:extLst>
                <a:ext uri="{FF2B5EF4-FFF2-40B4-BE49-F238E27FC236}">
                  <a16:creationId xmlns="" xmlns:a16="http://schemas.microsoft.com/office/drawing/2014/main" id="{F8C69A7E-855F-453D-879E-B841C4A275F4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4373D77-4ACE-46F8-9A4F-5BB72FB4A22D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06DA2EB-85C6-4B92-9122-9C5937523F79}"/>
              </a:ext>
            </a:extLst>
          </p:cNvPr>
          <p:cNvSpPr txBox="1"/>
          <p:nvPr/>
        </p:nvSpPr>
        <p:spPr>
          <a:xfrm>
            <a:off x="1028702" y="1899195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E2B3E51-91B2-4C01-B98E-DE52DEFBA0D7}"/>
              </a:ext>
            </a:extLst>
          </p:cNvPr>
          <p:cNvSpPr txBox="1"/>
          <p:nvPr/>
        </p:nvSpPr>
        <p:spPr>
          <a:xfrm>
            <a:off x="1028702" y="3478259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D8E746A-4316-4EAF-BF0B-B6E3D26A771F}"/>
              </a:ext>
            </a:extLst>
          </p:cNvPr>
          <p:cNvSpPr txBox="1"/>
          <p:nvPr/>
        </p:nvSpPr>
        <p:spPr>
          <a:xfrm>
            <a:off x="1028702" y="5057323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285451-3FB7-48A3-8E2D-9140276EA320}"/>
              </a:ext>
            </a:extLst>
          </p:cNvPr>
          <p:cNvSpPr txBox="1"/>
          <p:nvPr/>
        </p:nvSpPr>
        <p:spPr>
          <a:xfrm>
            <a:off x="6528353" y="1899195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398FBB2-0726-44F8-AEE8-F6E4922B862E}"/>
              </a:ext>
            </a:extLst>
          </p:cNvPr>
          <p:cNvSpPr txBox="1"/>
          <p:nvPr/>
        </p:nvSpPr>
        <p:spPr>
          <a:xfrm>
            <a:off x="6528353" y="3478259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49C7E7-7C30-4FBF-8B1D-21C1ACC88520}"/>
              </a:ext>
            </a:extLst>
          </p:cNvPr>
          <p:cNvSpPr txBox="1"/>
          <p:nvPr/>
        </p:nvSpPr>
        <p:spPr>
          <a:xfrm>
            <a:off x="6528353" y="5057323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FC6ED4C-36A6-473D-9558-3A6F4187C8AE}"/>
              </a:ext>
            </a:extLst>
          </p:cNvPr>
          <p:cNvSpPr txBox="1"/>
          <p:nvPr/>
        </p:nvSpPr>
        <p:spPr>
          <a:xfrm>
            <a:off x="1978440" y="2058166"/>
            <a:ext cx="378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b="1" dirty="0"/>
              <a:t>У току седмице предвиђено је да се математичко-логичке активности реализују два пута.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F84FDDA-7B2B-4877-BBE8-00237B732C22}"/>
              </a:ext>
            </a:extLst>
          </p:cNvPr>
          <p:cNvSpPr txBox="1"/>
          <p:nvPr/>
        </p:nvSpPr>
        <p:spPr>
          <a:xfrm>
            <a:off x="7394711" y="2102397"/>
            <a:ext cx="378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b="1" dirty="0"/>
              <a:t>У току седмице предвиђено је да се језичко-комуникацијске активности реализују два пута</a:t>
            </a:r>
            <a:r>
              <a:rPr lang="sr-Cyrl-BA" sz="1200" b="1" dirty="0" smtClean="0"/>
              <a:t>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A3D31DD-3602-4EE2-9032-0A66CD75DD51}"/>
              </a:ext>
            </a:extLst>
          </p:cNvPr>
          <p:cNvSpPr txBox="1"/>
          <p:nvPr/>
        </p:nvSpPr>
        <p:spPr>
          <a:xfrm>
            <a:off x="1875187" y="5265015"/>
            <a:ext cx="378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b="1" dirty="0"/>
              <a:t>У току седмице предвиђено је да се </a:t>
            </a:r>
            <a:r>
              <a:rPr lang="sr-Cyrl-BA" sz="1200" b="1" dirty="0" smtClean="0"/>
              <a:t>физичко-</a:t>
            </a:r>
            <a:r>
              <a:rPr lang="sr-Cyrl-BA" sz="1200" b="1" dirty="0" err="1" smtClean="0"/>
              <a:t>здравств</a:t>
            </a:r>
            <a:r>
              <a:rPr lang="sr-Latn-RS" sz="1200" b="1" dirty="0" smtClean="0"/>
              <a:t>e</a:t>
            </a:r>
            <a:r>
              <a:rPr lang="sr-Cyrl-BA" sz="1200" b="1" dirty="0" smtClean="0"/>
              <a:t>не </a:t>
            </a:r>
            <a:r>
              <a:rPr lang="sr-Cyrl-BA" sz="1200" b="1" dirty="0"/>
              <a:t>активности реализују четири пута</a:t>
            </a:r>
            <a:r>
              <a:rPr lang="sr-Cyrl-BA" sz="1200" b="1" dirty="0" smtClean="0"/>
              <a:t>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0672835-9CF9-494C-9D84-F77E8E51F5CB}"/>
              </a:ext>
            </a:extLst>
          </p:cNvPr>
          <p:cNvSpPr txBox="1"/>
          <p:nvPr/>
        </p:nvSpPr>
        <p:spPr>
          <a:xfrm>
            <a:off x="1863353" y="3744743"/>
            <a:ext cx="378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b="1" dirty="0"/>
              <a:t>У току седмице предвиђено је да се умјетничке активности реализују два пута</a:t>
            </a:r>
            <a:r>
              <a:rPr lang="sr-Cyrl-BA" sz="1200" b="1" dirty="0" smtClean="0"/>
              <a:t>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E4C26A4-5A2B-4BB0-B26E-026D340EFB0B}"/>
              </a:ext>
            </a:extLst>
          </p:cNvPr>
          <p:cNvSpPr txBox="1"/>
          <p:nvPr/>
        </p:nvSpPr>
        <p:spPr>
          <a:xfrm>
            <a:off x="7374283" y="3591321"/>
            <a:ext cx="378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200" b="1" dirty="0"/>
              <a:t>У току седмице предвиђено је да се </a:t>
            </a:r>
            <a:r>
              <a:rPr lang="sr-Cyrl-BA" sz="1200" b="1" dirty="0" err="1"/>
              <a:t>социоемоционалне</a:t>
            </a:r>
            <a:r>
              <a:rPr lang="sr-Cyrl-BA" sz="1200" b="1" dirty="0"/>
              <a:t> активности реализују три пута</a:t>
            </a:r>
            <a:r>
              <a:rPr lang="sr-Cyrl-BA" sz="1200" b="1" dirty="0" smtClean="0"/>
              <a:t>.</a:t>
            </a:r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9038F1E-1899-400A-B2C2-0665A1F25811}"/>
              </a:ext>
            </a:extLst>
          </p:cNvPr>
          <p:cNvSpPr txBox="1"/>
          <p:nvPr/>
        </p:nvSpPr>
        <p:spPr>
          <a:xfrm>
            <a:off x="7394711" y="5265015"/>
            <a:ext cx="378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 току седмице предвиђено је да се активности по избору школе реализују два пута.</a:t>
            </a:r>
            <a:endParaRPr lang="en-US" altLang="ko-KR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79052"/>
              </p:ext>
            </p:extLst>
          </p:nvPr>
        </p:nvGraphicFramePr>
        <p:xfrm>
          <a:off x="2863520" y="1635618"/>
          <a:ext cx="8886190" cy="4674987"/>
        </p:xfrm>
        <a:graphic>
          <a:graphicData uri="http://schemas.openxmlformats.org/drawingml/2006/table">
            <a:tbl>
              <a:tblPr firstRow="1" firstCol="1" bandRow="1"/>
              <a:tblGrid>
                <a:gridCol w="1783715"/>
                <a:gridCol w="1767205"/>
                <a:gridCol w="1846580"/>
                <a:gridCol w="1722120"/>
                <a:gridCol w="1766570"/>
              </a:tblGrid>
              <a:tr h="389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b="1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Понедјељак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Уторак</a:t>
                      </a:r>
                      <a:endParaRPr lang="en-GB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Сриједа</a:t>
                      </a:r>
                      <a:endParaRPr lang="en-GB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Четвртак</a:t>
                      </a:r>
                      <a:endParaRPr lang="en-GB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Петак</a:t>
                      </a:r>
                      <a:endParaRPr lang="en-GB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Математичко </a:t>
                      </a:r>
                      <a:r>
                        <a:rPr lang="sr-Cyrl-RS" sz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логичке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Језичко</a:t>
                      </a:r>
                      <a:r>
                        <a:rPr lang="sr-Cyrl-RS" sz="1200" baseline="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sr-Cyrl-RS" sz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комуникацијске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bs-Cyrl-BA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атематичко </a:t>
                      </a:r>
                      <a:r>
                        <a:rPr lang="bs-Cyrl-BA" sz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bs-Cyrl-BA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огичке активн</a:t>
                      </a: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bs-Cyrl-BA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Социоемоционалне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Језичко- </a:t>
                      </a:r>
                      <a:r>
                        <a:rPr lang="sr-Cyrl-RS" sz="12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комуникацијск</a:t>
                      </a:r>
                      <a:r>
                        <a:rPr lang="sr-Latn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16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Физичко-здравствене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Умјетничке</a:t>
                      </a: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Социоемоционалне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Физичко-здравствене активности</a:t>
                      </a:r>
                      <a:endParaRPr lang="en-GB" sz="1200" dirty="0" smtClean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Активности по избору школе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Социоемоционалне</a:t>
                      </a:r>
                      <a:endParaRPr lang="en-GB" sz="12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Физичко-здравствене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Активности по избору школе</a:t>
                      </a:r>
                      <a:endParaRPr lang="en-GB" sz="1200" dirty="0" smtClean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Умјетничке</a:t>
                      </a: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Физичко-здравствене активности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Cyrl-BA" sz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3895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Подршка ученицима у учењу</a:t>
                      </a:r>
                      <a:endParaRPr lang="en-GB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958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b="1" dirty="0" err="1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Актван</a:t>
                      </a:r>
                      <a:r>
                        <a:rPr lang="sr-Cyrl-RS" sz="1200" b="1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пасиван одмор</a:t>
                      </a:r>
                      <a:endParaRPr lang="en-GB" sz="12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9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357" y="2006221"/>
            <a:ext cx="640080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algn="just">
              <a:lnSpc>
                <a:spcPct val="107000"/>
              </a:lnSpc>
              <a:spcAft>
                <a:spcPts val="0"/>
              </a:spcAft>
              <a:tabLst>
                <a:tab pos="5734050" algn="l"/>
                <a:tab pos="5761355" algn="l"/>
              </a:tabLst>
            </a:pPr>
            <a:r>
              <a:rPr lang="sr-Cyrl-R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Објашњење </a:t>
            </a:r>
            <a:r>
              <a:rPr lang="bs-Cyrl-B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примјера</a:t>
            </a:r>
            <a:r>
              <a:rPr lang="sr-Cyrl-R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непознатих игара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s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ШКОЛИЦА СА ГЕОМЕТРИЈСКИМ ОБЛИЦИМА - Нацртати школицу кредом у боји.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Водитељ</a:t>
            </a:r>
            <a:r>
              <a:rPr lang="bs-Cyrl-B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 ствара </a:t>
            </a:r>
            <a:r>
              <a:rPr lang="bs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„школицу“ потенцирајући поједине геометријске облике и њихово именовање. 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Водитељ објашњава начине на које ће се ученици кретати по одређеном геометријском облику</a:t>
            </a:r>
            <a:r>
              <a:rPr lang="bs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Нпр. у кругу ученик скаче на једној нози, троугао прескаче...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33" y="382137"/>
            <a:ext cx="953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ДИДАКТИЧКО – МЕТОДИЧКА УПУТСТВА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084" y="3122551"/>
            <a:ext cx="958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Бавити се васпитно-образовним радом је веома одговоран и комплексан посао, било да се ради о васпитно-образовном раду у школи или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ванинституционалном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васпитно-образовном раду.</a:t>
            </a:r>
          </a:p>
        </p:txBody>
      </p:sp>
    </p:spTree>
    <p:extLst>
      <p:ext uri="{BB962C8B-B14F-4D97-AF65-F5344CB8AC3E}">
        <p14:creationId xmlns:p14="http://schemas.microsoft.com/office/powerpoint/2010/main" val="35010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16" y="712707"/>
            <a:ext cx="115566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s-Cyrl-BA" sz="16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s-Cyrl-BA" sz="16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атематичко-логичке активности</a:t>
            </a:r>
            <a:r>
              <a:rPr lang="bs-Cyrl-B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s-Cyrl-BA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s-Cyrl-B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Водитељ </a:t>
            </a:r>
            <a:r>
              <a:rPr lang="bs-Cyrl-B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продуженог боравка је тај који код ученика подстиче развој логичког и математичког мишљења и </a:t>
            </a:r>
            <a:r>
              <a:rPr lang="bs-Cyrl-B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закључивања.</a:t>
            </a:r>
            <a:r>
              <a:rPr lang="sr-Cyrl-R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 </a:t>
            </a:r>
            <a:r>
              <a:rPr lang="sr-Cyrl-B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потребно реализовати кроз игру, али водећи </a:t>
            </a:r>
            <a:r>
              <a:rPr lang="sr-Cyrl-B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sr-Cyrl-R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B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sr-Cyrl-B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ученици усвоје очекиване исходе и остваре опште и посебне циљеве. Дидактички материјал је пожељно израдити од природних материјала, те помоћу истог реализовати предложене математичке игре или математичке игре које је сам водитељ </a:t>
            </a:r>
            <a:r>
              <a:rPr lang="sr-Cyrl-B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припремио</a:t>
            </a:r>
            <a:r>
              <a:rPr lang="sr-Cyrl-B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складу са очекиваним исходима и циљевима учења</a:t>
            </a:r>
            <a:r>
              <a:rPr lang="sr-Cyrl-B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sr-Cyrl-BA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R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езичко </a:t>
            </a:r>
            <a:r>
              <a:rPr lang="sr-Cyrl-RS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комуникацијске</a:t>
            </a:r>
            <a:r>
              <a:rPr lang="sr-Cyrl-R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sr-Cyrl-R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подразумијевају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слободан, флексибилан и креативан приступ водитеља продуженог боравка,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ће ученик бити центар активности 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ће се подстицати развој његових језичко - комуникацијских компетенција.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 се на што квалитетнији начин испунили циљеви и задаци програма, узимајући у обзир узраст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потребно је да се програм реализује кроз игру, забаву и на другачији, забавнији начин од програма редовне наставе. Циљ свега је задовољан ученик, који ће програмске садржаје усвајати ненаметљиво, развијајући љубав према матерњем језику, правилној и учтивој комуникацији. Такође, пожељно је да водитељи израђују дидактички материјал и дидактичке игре, али и да истражују и користе доступну литературу са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примјерима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игровних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активности, кроз које ће ученици усвајати 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увјежбавати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језичко-комуникацијске садржаје. Пожељно је 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кориштење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садржаја едукативних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-емисија, презентација, видео материјала, квизова итд. </a:t>
            </a:r>
            <a:endParaRPr lang="sr-Cyrl-B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r-Cyrl-B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B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CS" sz="1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мјетничке</a:t>
            </a:r>
            <a:r>
              <a:rPr lang="sr-Cyrl-C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</a:t>
            </a:r>
            <a:r>
              <a:rPr lang="sr-Cyrl-CS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омогућују креативно и отворено изражавање идеја 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осјећања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кроз ликовну, драмску, музичку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умјетност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стваралаштво.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реализацији је потребно комбиновати различите ликовне технике, али и материјале (папири различитих боја, величина, фломастери, дрвене боје, воштани пастел, графитне оловке, темпере,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глинамол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пластелин…).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реализацији музичких радионица може се користити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Орфов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инструментариј (звечке, штапићи, металофон…). Такође, пожељно је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експериментисање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тоновима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ритмовима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импровизованим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инструментима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Водитељ ће за слушање бирати композиције прилагођене узрасту ученика, али које се не обрађују на редовној настави. Неопходно је креирати подстицајно окружене за учење и ученике ослободити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шаблонизма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сваке врсте. 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5" y="268076"/>
            <a:ext cx="116167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CS" sz="1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Социоемоционалне</a:t>
            </a:r>
            <a:r>
              <a:rPr lang="sr-Cyrl-CS" sz="1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активности:</a:t>
            </a:r>
            <a:r>
              <a:rPr lang="sr-Cyrl-C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еализација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програмских садржаја у оквиру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социоемоционалних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активности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подразумијева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слободан, флексибилан и креативан приступ водитеља продуженог боравка,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ће ученик бити центар активности и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ће се подстицати развој његових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социоемоционалних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компетенција и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вјештина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Водитељима се препоручује флексибилан начин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кориштења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стратегија, метода и облика рада како би се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дјетету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омогућило да на лак, безбрижан и креативан начин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увјежбава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програмом предвиђене садржаје, те максимално опуштено и организовано проводи своје слободно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Такође, да би се на што квалитетнији начин остварили циљеви и исходи програма потребно је реализацију програмских садржаја изводити кроз радионице и игре, тимско, сарадничко, истраживачко учење и проблемско учење уважавајући развојне карактеристике и индивидуалне могућности, те потребе и интересовања </a:t>
            </a:r>
            <a:r>
              <a:rPr lang="sr-Cyrl-R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ученика.</a:t>
            </a:r>
            <a:r>
              <a:rPr lang="sr-Cyrl-R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Препоручљиво 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користити приручнике које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подразумијевају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радионички и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интарактивни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приступ раду са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примјерима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радионица, а избор литературе остављен је на слободу водитељима продуженог боравка. Такође, пожељно је користити и едукативне </a:t>
            </a:r>
            <a:r>
              <a:rPr lang="sr-Cyrl-R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sr-Cyrl-R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-емисије, презентације, видео материјал, квизове итд. </a:t>
            </a:r>
            <a:endParaRPr lang="sr-Cyrl-RS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r-Cyrl-R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Физичко-здравствене активности</a:t>
            </a:r>
            <a:r>
              <a:rPr lang="sr-Cyrl-C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имају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остваривање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дјетета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изражавања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стварањ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услова за социјализацију и учешће у колективу.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увијек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полазити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поштовања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складу са њиховим узрастом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водећи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рачуна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доживе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осјећај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успјешности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задовољства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пружити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испољи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индивидуалност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омогућити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свјестан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сопственим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темпом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Наведене садржаје реализовати помоћу добро и квалитетно осмишљених активности </a:t>
            </a:r>
            <a:r>
              <a:rPr lang="sr-Cyrl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примјеном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дидактичких средстава и реквизита.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B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према избору школе</a:t>
            </a:r>
            <a:r>
              <a:rPr lang="sr-Cyrl-C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свака ће школа, с обзиром на услове које има одабрати активности које су специфичне за њихов крај или њихову школу у складу са локалним догађајима или околностима у којима живе и раде.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21347"/>
              </p:ext>
            </p:extLst>
          </p:nvPr>
        </p:nvGraphicFramePr>
        <p:xfrm>
          <a:off x="4840309" y="137924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0309" y="137924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2901" y="2150772"/>
            <a:ext cx="595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ГЛОБАЛНИ ПЛАН</a:t>
            </a:r>
            <a:endParaRPr lang="en-GB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59293"/>
              </p:ext>
            </p:extLst>
          </p:nvPr>
        </p:nvGraphicFramePr>
        <p:xfrm>
          <a:off x="-4" y="109180"/>
          <a:ext cx="12192003" cy="671470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72930"/>
                <a:gridCol w="1672930"/>
                <a:gridCol w="967068"/>
                <a:gridCol w="967068"/>
                <a:gridCol w="966385"/>
                <a:gridCol w="1135519"/>
                <a:gridCol w="1135519"/>
                <a:gridCol w="870224"/>
                <a:gridCol w="967068"/>
                <a:gridCol w="967068"/>
                <a:gridCol w="870224"/>
              </a:tblGrid>
              <a:tr h="111002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1159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11590" algn="l"/>
                        </a:tabLst>
                      </a:pPr>
                      <a:r>
                        <a:rPr lang="en-US" sz="1400" dirty="0">
                          <a:effectLst/>
                        </a:rPr>
                        <a:t>ОПЕРАТИВНИ ПЛАН 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1159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1751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     </a:t>
                      </a:r>
                      <a:r>
                        <a:rPr lang="sr-Cyrl-RS" sz="1000" dirty="0">
                          <a:effectLst/>
                        </a:rPr>
                        <a:t>   </a:t>
                      </a:r>
                      <a:r>
                        <a:rPr lang="en-US" sz="1000" dirty="0">
                          <a:effectLst/>
                        </a:rPr>
                        <a:t>   </a:t>
                      </a:r>
                      <a:r>
                        <a:rPr lang="sr-Cyrl-RS" sz="1000" dirty="0">
                          <a:effectLst/>
                        </a:rPr>
                        <a:t>Подручја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Тема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Планирани садржаји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Активност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Методе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Облици рада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Наставна средства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Исходи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Начин провјере оствареноси исхода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Напомена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50875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Подршка ученицима у учењу</a:t>
                      </a: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555010">
                <a:tc rowSpan="6">
                  <a:txBody>
                    <a:bodyPr/>
                    <a:lstStyle/>
                    <a:p>
                      <a:pPr marL="457200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Слободне активности</a:t>
                      </a:r>
                      <a:endParaRPr lang="en-GB" sz="1000">
                        <a:effectLst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Математичко - логичке активности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5550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Језичко комуникацијске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5550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</a:rPr>
                        <a:t>Социоемоционалне активности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5550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effectLst/>
                        </a:rPr>
                        <a:t>Умјетничке активности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8241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 smtClean="0">
                          <a:effectLst/>
                        </a:rPr>
                        <a:t>Физичко</a:t>
                      </a:r>
                      <a:r>
                        <a:rPr lang="sr-Latn-RS" sz="1100" dirty="0" smtClean="0">
                          <a:effectLst/>
                        </a:rPr>
                        <a:t> </a:t>
                      </a:r>
                      <a:r>
                        <a:rPr lang="sr-Cyrl-CS" sz="1100" dirty="0" smtClean="0">
                          <a:effectLst/>
                        </a:rPr>
                        <a:t>-</a:t>
                      </a:r>
                      <a:r>
                        <a:rPr lang="sr-Latn-RS" sz="1100" dirty="0" smtClean="0">
                          <a:effectLst/>
                        </a:rPr>
                        <a:t> </a:t>
                      </a:r>
                      <a:r>
                        <a:rPr lang="sr-Cyrl-CS" sz="1100" dirty="0" smtClean="0">
                          <a:effectLst/>
                        </a:rPr>
                        <a:t>здравствене </a:t>
                      </a:r>
                      <a:r>
                        <a:rPr lang="sr-Cyrl-CS" sz="1100" dirty="0">
                          <a:effectLst/>
                        </a:rPr>
                        <a:t>активности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5550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Активности по избору школе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marR="11360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  <a:tr h="47918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>
                          <a:effectLst/>
                        </a:rPr>
                        <a:t>Активан и пасиван одмор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  <a:tc>
                  <a:txBody>
                    <a:bodyPr/>
                    <a:lstStyle/>
                    <a:p>
                      <a:pPr marL="4718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42" marR="621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dirty="0" smtClean="0"/>
              <a:t>Писана припрема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D68AC1-83E3-4082-AAB3-825BD711CE72}"/>
              </a:ext>
            </a:extLst>
          </p:cNvPr>
          <p:cNvSpPr txBox="1"/>
          <p:nvPr/>
        </p:nvSpPr>
        <p:spPr>
          <a:xfrm>
            <a:off x="7169022" y="181650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233351-CF64-450A-9BF7-114DE6DC0B18}"/>
              </a:ext>
            </a:extLst>
          </p:cNvPr>
          <p:cNvSpPr txBox="1"/>
          <p:nvPr/>
        </p:nvSpPr>
        <p:spPr>
          <a:xfrm>
            <a:off x="7863491" y="2117293"/>
            <a:ext cx="343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Назив школе, разред, водитељ продуженог  боравка,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0390A9-1183-4D78-9C32-0AD168339FA9}"/>
              </a:ext>
            </a:extLst>
          </p:cNvPr>
          <p:cNvSpPr/>
          <p:nvPr/>
        </p:nvSpPr>
        <p:spPr>
          <a:xfrm>
            <a:off x="7701358" y="196199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78FD60-1330-4BA7-B242-328D11A81C3E}"/>
              </a:ext>
            </a:extLst>
          </p:cNvPr>
          <p:cNvSpPr txBox="1"/>
          <p:nvPr/>
        </p:nvSpPr>
        <p:spPr>
          <a:xfrm>
            <a:off x="7169022" y="297483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96469B-72DD-478E-8E91-A5029EEF6179}"/>
              </a:ext>
            </a:extLst>
          </p:cNvPr>
          <p:cNvSpPr txBox="1"/>
          <p:nvPr/>
        </p:nvSpPr>
        <p:spPr>
          <a:xfrm>
            <a:off x="7863491" y="3275617"/>
            <a:ext cx="343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Наставне методе, облици рада, наставна средства, очекивани исходи, начини </a:t>
            </a:r>
            <a:r>
              <a:rPr lang="sr-Cyrl-R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провјере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остварености исхода,</a:t>
            </a:r>
          </a:p>
          <a:p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</a:t>
            </a:r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аспоред дневних активности</a:t>
            </a:r>
            <a:r>
              <a:rPr lang="sr-Cyrl-R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временска динамика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6CF0732-0BD2-4DFC-ADA4-D3C1435F04E9}"/>
              </a:ext>
            </a:extLst>
          </p:cNvPr>
          <p:cNvSpPr/>
          <p:nvPr/>
        </p:nvSpPr>
        <p:spPr>
          <a:xfrm>
            <a:off x="7701358" y="312032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37093D-598A-4F18-998F-A50F9AC8FEE8}"/>
              </a:ext>
            </a:extLst>
          </p:cNvPr>
          <p:cNvSpPr txBox="1"/>
          <p:nvPr/>
        </p:nvSpPr>
        <p:spPr>
          <a:xfrm>
            <a:off x="7169022" y="413315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14484D-67E5-4A77-B5CC-4F2609F2CA41}"/>
              </a:ext>
            </a:extLst>
          </p:cNvPr>
          <p:cNvSpPr txBox="1"/>
          <p:nvPr/>
        </p:nvSpPr>
        <p:spPr>
          <a:xfrm>
            <a:off x="7863491" y="4433941"/>
            <a:ext cx="343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Ток активности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75570A4-59B3-4CEC-B2AF-5A5A614FBB5E}"/>
              </a:ext>
            </a:extLst>
          </p:cNvPr>
          <p:cNvSpPr/>
          <p:nvPr/>
        </p:nvSpPr>
        <p:spPr>
          <a:xfrm>
            <a:off x="7701358" y="427864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B4F80D5-4312-4C75-B4DD-91B313B372E6}"/>
              </a:ext>
            </a:extLst>
          </p:cNvPr>
          <p:cNvSpPr txBox="1"/>
          <p:nvPr/>
        </p:nvSpPr>
        <p:spPr>
          <a:xfrm>
            <a:off x="7169022" y="529147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B8919CA-6296-49AD-BD45-88E98DA989A7}"/>
              </a:ext>
            </a:extLst>
          </p:cNvPr>
          <p:cNvSpPr txBox="1"/>
          <p:nvPr/>
        </p:nvSpPr>
        <p:spPr>
          <a:xfrm>
            <a:off x="7863491" y="5592263"/>
            <a:ext cx="343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</a:t>
            </a:r>
            <a:r>
              <a:rPr lang="sr-Cyrl-R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амоевалуација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5ADF865-68AD-4DEF-833E-BF4E051F20F4}"/>
              </a:ext>
            </a:extLst>
          </p:cNvPr>
          <p:cNvSpPr/>
          <p:nvPr/>
        </p:nvSpPr>
        <p:spPr>
          <a:xfrm>
            <a:off x="7701358" y="543696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27" name="그룹 1">
            <a:extLst>
              <a:ext uri="{FF2B5EF4-FFF2-40B4-BE49-F238E27FC236}">
                <a16:creationId xmlns="" xmlns:a16="http://schemas.microsoft.com/office/drawing/2014/main" id="{C3F5EC48-E023-47E6-8026-100FD7137CD2}"/>
              </a:ext>
            </a:extLst>
          </p:cNvPr>
          <p:cNvGrpSpPr/>
          <p:nvPr/>
        </p:nvGrpSpPr>
        <p:grpSpPr>
          <a:xfrm>
            <a:off x="2348561" y="1614522"/>
            <a:ext cx="2698118" cy="3783853"/>
            <a:chOff x="1424711" y="1905228"/>
            <a:chExt cx="2209824" cy="3099065"/>
          </a:xfrm>
        </p:grpSpPr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99E04B51-C545-4D2F-BCFE-815E9515D4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="" xmlns:a16="http://schemas.microsoft.com/office/drawing/2014/main" id="{7B1DA22F-86AC-4B68-8576-0A1084E27A00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FD786DC2-7C01-4A81-B40B-95F93D56EC04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FC711534-653C-44D1-89BA-17ABB95C58E3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4A69B817-6663-4C04-9F37-7C2C6629AE6C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37">
              <a:extLst>
                <a:ext uri="{FF2B5EF4-FFF2-40B4-BE49-F238E27FC236}">
                  <a16:creationId xmlns="" xmlns:a16="http://schemas.microsoft.com/office/drawing/2014/main" id="{D3595296-AF43-40C4-8CF8-8E8A75F2E450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="" xmlns:a16="http://schemas.microsoft.com/office/drawing/2014/main" id="{CB9344CE-1AAD-4BC8-B349-33B1542B91F8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C8F0CE1-8A64-4286-9200-9A66A4A887A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39B2E00-B258-4D89-BE67-5EA1981FC073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1611856-353A-44A0-9723-D709195B23F5}"/>
              </a:ext>
            </a:extLst>
          </p:cNvPr>
          <p:cNvSpPr txBox="1"/>
          <p:nvPr/>
        </p:nvSpPr>
        <p:spPr>
          <a:xfrm>
            <a:off x="2668607" y="2079325"/>
            <a:ext cx="1480863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8F31096-A0A3-44B8-B6E1-DCA7DAF17E5F}"/>
              </a:ext>
            </a:extLst>
          </p:cNvPr>
          <p:cNvSpPr txBox="1"/>
          <p:nvPr/>
        </p:nvSpPr>
        <p:spPr>
          <a:xfrm>
            <a:off x="5184628" y="3087840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A6AD513-2F84-4E3B-A73D-63B5F7167ABB}"/>
              </a:ext>
            </a:extLst>
          </p:cNvPr>
          <p:cNvSpPr txBox="1"/>
          <p:nvPr/>
        </p:nvSpPr>
        <p:spPr>
          <a:xfrm>
            <a:off x="4128514" y="4487975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45BB994-545D-435B-A0D2-9F1A53843FE3}"/>
              </a:ext>
            </a:extLst>
          </p:cNvPr>
          <p:cNvSpPr txBox="1"/>
          <p:nvPr/>
        </p:nvSpPr>
        <p:spPr>
          <a:xfrm>
            <a:off x="1778086" y="3520237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자유형: 도형 54">
            <a:extLst>
              <a:ext uri="{FF2B5EF4-FFF2-40B4-BE49-F238E27FC236}">
                <a16:creationId xmlns="" xmlns:a16="http://schemas.microsoft.com/office/drawing/2014/main" id="{5CF64CAE-276B-4865-A111-C054C5EA5600}"/>
              </a:ext>
            </a:extLst>
          </p:cNvPr>
          <p:cNvSpPr>
            <a:spLocks noChangeAspect="1"/>
          </p:cNvSpPr>
          <p:nvPr/>
        </p:nvSpPr>
        <p:spPr>
          <a:xfrm>
            <a:off x="2254974" y="1997372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Block Arc 5">
            <a:extLst>
              <a:ext uri="{FF2B5EF4-FFF2-40B4-BE49-F238E27FC236}">
                <a16:creationId xmlns="" xmlns:a16="http://schemas.microsoft.com/office/drawing/2014/main" id="{F2660E53-DCC7-4DE6-870E-9341E1EE8889}"/>
              </a:ext>
            </a:extLst>
          </p:cNvPr>
          <p:cNvSpPr>
            <a:spLocks noChangeAspect="1"/>
          </p:cNvSpPr>
          <p:nvPr/>
        </p:nvSpPr>
        <p:spPr>
          <a:xfrm rot="10800000">
            <a:off x="3596687" y="4406022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자유형: 도형 61">
            <a:extLst>
              <a:ext uri="{FF2B5EF4-FFF2-40B4-BE49-F238E27FC236}">
                <a16:creationId xmlns="" xmlns:a16="http://schemas.microsoft.com/office/drawing/2014/main" id="{46750A93-B7E4-4292-9FF4-7593D9E38544}"/>
              </a:ext>
            </a:extLst>
          </p:cNvPr>
          <p:cNvSpPr>
            <a:spLocks noChangeAspect="1"/>
          </p:cNvSpPr>
          <p:nvPr/>
        </p:nvSpPr>
        <p:spPr>
          <a:xfrm>
            <a:off x="1248195" y="3438284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자유형: 도형 62">
            <a:extLst>
              <a:ext uri="{FF2B5EF4-FFF2-40B4-BE49-F238E27FC236}">
                <a16:creationId xmlns="" xmlns:a16="http://schemas.microsoft.com/office/drawing/2014/main" id="{B42FBEB0-123C-41FF-840E-49D4E28683BD}"/>
              </a:ext>
            </a:extLst>
          </p:cNvPr>
          <p:cNvSpPr>
            <a:spLocks noChangeAspect="1"/>
          </p:cNvSpPr>
          <p:nvPr/>
        </p:nvSpPr>
        <p:spPr>
          <a:xfrm>
            <a:off x="4644748" y="302747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32">
            <a:extLst>
              <a:ext uri="{FF2B5EF4-FFF2-40B4-BE49-F238E27FC236}">
                <a16:creationId xmlns="" xmlns:a16="http://schemas.microsoft.com/office/drawing/2014/main" id="{47985B62-3C2F-492E-96A5-BE4C994EBC36}"/>
              </a:ext>
            </a:extLst>
          </p:cNvPr>
          <p:cNvSpPr/>
          <p:nvPr/>
        </p:nvSpPr>
        <p:spPr>
          <a:xfrm flipH="1">
            <a:off x="2206" y="5306386"/>
            <a:ext cx="2410675" cy="123977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396571 w 5281240"/>
              <a:gd name="connsiteY5" fmla="*/ 798444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545658 w 5281240"/>
              <a:gd name="connsiteY5" fmla="*/ 778565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775"/>
              <a:gd name="connsiteX1" fmla="*/ 0 w 5281240"/>
              <a:gd name="connsiteY1" fmla="*/ 0 h 1146775"/>
              <a:gd name="connsiteX2" fmla="*/ 323850 w 5281240"/>
              <a:gd name="connsiteY2" fmla="*/ 57150 h 1146775"/>
              <a:gd name="connsiteX3" fmla="*/ 238125 w 5281240"/>
              <a:gd name="connsiteY3" fmla="*/ 352425 h 1146775"/>
              <a:gd name="connsiteX4" fmla="*/ 971550 w 5281240"/>
              <a:gd name="connsiteY4" fmla="*/ 257175 h 1146775"/>
              <a:gd name="connsiteX5" fmla="*/ 545658 w 5281240"/>
              <a:gd name="connsiteY5" fmla="*/ 778565 h 1146775"/>
              <a:gd name="connsiteX6" fmla="*/ 2255768 w 5281240"/>
              <a:gd name="connsiteY6" fmla="*/ 783534 h 1146775"/>
              <a:gd name="connsiteX7" fmla="*/ 1773307 w 5281240"/>
              <a:gd name="connsiteY7" fmla="*/ 1146313 h 1146775"/>
              <a:gd name="connsiteX8" fmla="*/ 5281240 w 5281240"/>
              <a:gd name="connsiteY8" fmla="*/ 617385 h 1146775"/>
              <a:gd name="connsiteX0" fmla="*/ 0 w 5281240"/>
              <a:gd name="connsiteY0" fmla="*/ 0 h 1246043"/>
              <a:gd name="connsiteX1" fmla="*/ 0 w 5281240"/>
              <a:gd name="connsiteY1" fmla="*/ 0 h 1246043"/>
              <a:gd name="connsiteX2" fmla="*/ 323850 w 5281240"/>
              <a:gd name="connsiteY2" fmla="*/ 57150 h 1246043"/>
              <a:gd name="connsiteX3" fmla="*/ 238125 w 5281240"/>
              <a:gd name="connsiteY3" fmla="*/ 352425 h 1246043"/>
              <a:gd name="connsiteX4" fmla="*/ 971550 w 5281240"/>
              <a:gd name="connsiteY4" fmla="*/ 257175 h 1246043"/>
              <a:gd name="connsiteX5" fmla="*/ 545658 w 5281240"/>
              <a:gd name="connsiteY5" fmla="*/ 778565 h 1246043"/>
              <a:gd name="connsiteX6" fmla="*/ 2255768 w 5281240"/>
              <a:gd name="connsiteY6" fmla="*/ 783534 h 1246043"/>
              <a:gd name="connsiteX7" fmla="*/ 1663976 w 5281240"/>
              <a:gd name="connsiteY7" fmla="*/ 1245705 h 1246043"/>
              <a:gd name="connsiteX8" fmla="*/ 5281240 w 5281240"/>
              <a:gd name="connsiteY8" fmla="*/ 617385 h 1246043"/>
              <a:gd name="connsiteX0" fmla="*/ 0 w 5281240"/>
              <a:gd name="connsiteY0" fmla="*/ 0 h 797420"/>
              <a:gd name="connsiteX1" fmla="*/ 0 w 5281240"/>
              <a:gd name="connsiteY1" fmla="*/ 0 h 797420"/>
              <a:gd name="connsiteX2" fmla="*/ 323850 w 5281240"/>
              <a:gd name="connsiteY2" fmla="*/ 57150 h 797420"/>
              <a:gd name="connsiteX3" fmla="*/ 238125 w 5281240"/>
              <a:gd name="connsiteY3" fmla="*/ 352425 h 797420"/>
              <a:gd name="connsiteX4" fmla="*/ 971550 w 5281240"/>
              <a:gd name="connsiteY4" fmla="*/ 257175 h 797420"/>
              <a:gd name="connsiteX5" fmla="*/ 545658 w 5281240"/>
              <a:gd name="connsiteY5" fmla="*/ 778565 h 797420"/>
              <a:gd name="connsiteX6" fmla="*/ 2255768 w 5281240"/>
              <a:gd name="connsiteY6" fmla="*/ 783534 h 797420"/>
              <a:gd name="connsiteX7" fmla="*/ 5281240 w 5281240"/>
              <a:gd name="connsiteY7" fmla="*/ 617385 h 797420"/>
              <a:gd name="connsiteX0" fmla="*/ 0 w 2256166"/>
              <a:gd name="connsiteY0" fmla="*/ 0 h 797420"/>
              <a:gd name="connsiteX1" fmla="*/ 0 w 2256166"/>
              <a:gd name="connsiteY1" fmla="*/ 0 h 797420"/>
              <a:gd name="connsiteX2" fmla="*/ 323850 w 2256166"/>
              <a:gd name="connsiteY2" fmla="*/ 57150 h 797420"/>
              <a:gd name="connsiteX3" fmla="*/ 238125 w 2256166"/>
              <a:gd name="connsiteY3" fmla="*/ 352425 h 797420"/>
              <a:gd name="connsiteX4" fmla="*/ 971550 w 2256166"/>
              <a:gd name="connsiteY4" fmla="*/ 257175 h 797420"/>
              <a:gd name="connsiteX5" fmla="*/ 545658 w 2256166"/>
              <a:gd name="connsiteY5" fmla="*/ 778565 h 797420"/>
              <a:gd name="connsiteX6" fmla="*/ 2255768 w 2256166"/>
              <a:gd name="connsiteY6" fmla="*/ 783534 h 797420"/>
              <a:gd name="connsiteX0" fmla="*/ 0 w 2255768"/>
              <a:gd name="connsiteY0" fmla="*/ 0 h 825368"/>
              <a:gd name="connsiteX1" fmla="*/ 0 w 2255768"/>
              <a:gd name="connsiteY1" fmla="*/ 0 h 825368"/>
              <a:gd name="connsiteX2" fmla="*/ 323850 w 2255768"/>
              <a:gd name="connsiteY2" fmla="*/ 57150 h 825368"/>
              <a:gd name="connsiteX3" fmla="*/ 238125 w 2255768"/>
              <a:gd name="connsiteY3" fmla="*/ 352425 h 825368"/>
              <a:gd name="connsiteX4" fmla="*/ 971550 w 2255768"/>
              <a:gd name="connsiteY4" fmla="*/ 257175 h 825368"/>
              <a:gd name="connsiteX5" fmla="*/ 545658 w 2255768"/>
              <a:gd name="connsiteY5" fmla="*/ 778565 h 825368"/>
              <a:gd name="connsiteX6" fmla="*/ 2255768 w 2255768"/>
              <a:gd name="connsiteY6" fmla="*/ 783534 h 825368"/>
              <a:gd name="connsiteX0" fmla="*/ 0 w 3100594"/>
              <a:gd name="connsiteY0" fmla="*/ 0 h 909785"/>
              <a:gd name="connsiteX1" fmla="*/ 0 w 3100594"/>
              <a:gd name="connsiteY1" fmla="*/ 0 h 909785"/>
              <a:gd name="connsiteX2" fmla="*/ 323850 w 3100594"/>
              <a:gd name="connsiteY2" fmla="*/ 57150 h 909785"/>
              <a:gd name="connsiteX3" fmla="*/ 238125 w 3100594"/>
              <a:gd name="connsiteY3" fmla="*/ 352425 h 909785"/>
              <a:gd name="connsiteX4" fmla="*/ 971550 w 3100594"/>
              <a:gd name="connsiteY4" fmla="*/ 257175 h 909785"/>
              <a:gd name="connsiteX5" fmla="*/ 545658 w 3100594"/>
              <a:gd name="connsiteY5" fmla="*/ 778565 h 909785"/>
              <a:gd name="connsiteX6" fmla="*/ 3100594 w 3100594"/>
              <a:gd name="connsiteY6" fmla="*/ 902803 h 909785"/>
              <a:gd name="connsiteX0" fmla="*/ 0 w 2683151"/>
              <a:gd name="connsiteY0" fmla="*/ 0 h 1153011"/>
              <a:gd name="connsiteX1" fmla="*/ 0 w 2683151"/>
              <a:gd name="connsiteY1" fmla="*/ 0 h 1153011"/>
              <a:gd name="connsiteX2" fmla="*/ 323850 w 2683151"/>
              <a:gd name="connsiteY2" fmla="*/ 57150 h 1153011"/>
              <a:gd name="connsiteX3" fmla="*/ 238125 w 2683151"/>
              <a:gd name="connsiteY3" fmla="*/ 352425 h 1153011"/>
              <a:gd name="connsiteX4" fmla="*/ 971550 w 2683151"/>
              <a:gd name="connsiteY4" fmla="*/ 257175 h 1153011"/>
              <a:gd name="connsiteX5" fmla="*/ 545658 w 2683151"/>
              <a:gd name="connsiteY5" fmla="*/ 778565 h 1153011"/>
              <a:gd name="connsiteX6" fmla="*/ 2683151 w 2683151"/>
              <a:gd name="connsiteY6" fmla="*/ 1151281 h 115301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66753 w 2683151"/>
              <a:gd name="connsiteY5" fmla="*/ 838200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76692 w 2683151"/>
              <a:gd name="connsiteY5" fmla="*/ 947530 h 1151281"/>
              <a:gd name="connsiteX6" fmla="*/ 2683151 w 2683151"/>
              <a:gd name="connsiteY6" fmla="*/ 1151281 h 1151281"/>
              <a:gd name="connsiteX0" fmla="*/ 0 w 2683151"/>
              <a:gd name="connsiteY0" fmla="*/ 7216 h 1158497"/>
              <a:gd name="connsiteX1" fmla="*/ 0 w 2683151"/>
              <a:gd name="connsiteY1" fmla="*/ 7216 h 1158497"/>
              <a:gd name="connsiteX2" fmla="*/ 433181 w 2683151"/>
              <a:gd name="connsiteY2" fmla="*/ 34549 h 1158497"/>
              <a:gd name="connsiteX3" fmla="*/ 168551 w 2683151"/>
              <a:gd name="connsiteY3" fmla="*/ 429215 h 1158497"/>
              <a:gd name="connsiteX4" fmla="*/ 1220028 w 2683151"/>
              <a:gd name="connsiteY4" fmla="*/ 393600 h 1158497"/>
              <a:gd name="connsiteX5" fmla="*/ 376692 w 2683151"/>
              <a:gd name="connsiteY5" fmla="*/ 954746 h 1158497"/>
              <a:gd name="connsiteX6" fmla="*/ 2683151 w 2683151"/>
              <a:gd name="connsiteY6" fmla="*/ 1158497 h 1158497"/>
              <a:gd name="connsiteX0" fmla="*/ 0 w 2683151"/>
              <a:gd name="connsiteY0" fmla="*/ 14163 h 1165444"/>
              <a:gd name="connsiteX1" fmla="*/ 0 w 2683151"/>
              <a:gd name="connsiteY1" fmla="*/ 14163 h 1165444"/>
              <a:gd name="connsiteX2" fmla="*/ 353668 w 2683151"/>
              <a:gd name="connsiteY2" fmla="*/ 31557 h 1165444"/>
              <a:gd name="connsiteX3" fmla="*/ 168551 w 2683151"/>
              <a:gd name="connsiteY3" fmla="*/ 436162 h 1165444"/>
              <a:gd name="connsiteX4" fmla="*/ 1220028 w 2683151"/>
              <a:gd name="connsiteY4" fmla="*/ 400547 h 1165444"/>
              <a:gd name="connsiteX5" fmla="*/ 376692 w 2683151"/>
              <a:gd name="connsiteY5" fmla="*/ 961693 h 1165444"/>
              <a:gd name="connsiteX6" fmla="*/ 2683151 w 2683151"/>
              <a:gd name="connsiteY6" fmla="*/ 1165444 h 1165444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20028 w 2683151"/>
              <a:gd name="connsiteY4" fmla="*/ 394664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575475 w 2683151"/>
              <a:gd name="connsiteY5" fmla="*/ 965749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714623 w 2683151"/>
              <a:gd name="connsiteY5" fmla="*/ 955810 h 1159561"/>
              <a:gd name="connsiteX6" fmla="*/ 2683151 w 2683151"/>
              <a:gd name="connsiteY6" fmla="*/ 1159561 h 1159561"/>
              <a:gd name="connsiteX0" fmla="*/ 0 w 2732846"/>
              <a:gd name="connsiteY0" fmla="*/ 8280 h 1149622"/>
              <a:gd name="connsiteX1" fmla="*/ 0 w 2732846"/>
              <a:gd name="connsiteY1" fmla="*/ 8280 h 1149622"/>
              <a:gd name="connsiteX2" fmla="*/ 353668 w 2732846"/>
              <a:gd name="connsiteY2" fmla="*/ 25674 h 1149622"/>
              <a:gd name="connsiteX3" fmla="*/ 89038 w 2732846"/>
              <a:gd name="connsiteY3" fmla="*/ 350766 h 1149622"/>
              <a:gd name="connsiteX4" fmla="*/ 1279663 w 2732846"/>
              <a:gd name="connsiteY4" fmla="*/ 335029 h 1149622"/>
              <a:gd name="connsiteX5" fmla="*/ 714623 w 2732846"/>
              <a:gd name="connsiteY5" fmla="*/ 955810 h 1149622"/>
              <a:gd name="connsiteX6" fmla="*/ 2732846 w 2732846"/>
              <a:gd name="connsiteY6" fmla="*/ 1149622 h 1149622"/>
              <a:gd name="connsiteX0" fmla="*/ 0 w 2732846"/>
              <a:gd name="connsiteY0" fmla="*/ 8280 h 1149894"/>
              <a:gd name="connsiteX1" fmla="*/ 0 w 2732846"/>
              <a:gd name="connsiteY1" fmla="*/ 8280 h 1149894"/>
              <a:gd name="connsiteX2" fmla="*/ 353668 w 2732846"/>
              <a:gd name="connsiteY2" fmla="*/ 25674 h 1149894"/>
              <a:gd name="connsiteX3" fmla="*/ 89038 w 2732846"/>
              <a:gd name="connsiteY3" fmla="*/ 350766 h 1149894"/>
              <a:gd name="connsiteX4" fmla="*/ 1279663 w 2732846"/>
              <a:gd name="connsiteY4" fmla="*/ 335029 h 1149894"/>
              <a:gd name="connsiteX5" fmla="*/ 714623 w 2732846"/>
              <a:gd name="connsiteY5" fmla="*/ 955810 h 1149894"/>
              <a:gd name="connsiteX6" fmla="*/ 2732846 w 2732846"/>
              <a:gd name="connsiteY6" fmla="*/ 1149622 h 1149894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976"/>
              <a:gd name="connsiteX1" fmla="*/ 0 w 2732846"/>
              <a:gd name="connsiteY1" fmla="*/ 8280 h 1149976"/>
              <a:gd name="connsiteX2" fmla="*/ 353668 w 2732846"/>
              <a:gd name="connsiteY2" fmla="*/ 25674 h 1149976"/>
              <a:gd name="connsiteX3" fmla="*/ 89038 w 2732846"/>
              <a:gd name="connsiteY3" fmla="*/ 350766 h 1149976"/>
              <a:gd name="connsiteX4" fmla="*/ 1319420 w 2732846"/>
              <a:gd name="connsiteY4" fmla="*/ 474177 h 1149976"/>
              <a:gd name="connsiteX5" fmla="*/ 714623 w 2732846"/>
              <a:gd name="connsiteY5" fmla="*/ 955810 h 1149976"/>
              <a:gd name="connsiteX6" fmla="*/ 2732846 w 2732846"/>
              <a:gd name="connsiteY6" fmla="*/ 1149622 h 1149976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34768 h 1176838"/>
              <a:gd name="connsiteX1" fmla="*/ 0 w 2732846"/>
              <a:gd name="connsiteY1" fmla="*/ 34768 h 1176838"/>
              <a:gd name="connsiteX2" fmla="*/ 353668 w 2732846"/>
              <a:gd name="connsiteY2" fmla="*/ 52162 h 1176838"/>
              <a:gd name="connsiteX3" fmla="*/ 89038 w 2732846"/>
              <a:gd name="connsiteY3" fmla="*/ 377254 h 1176838"/>
              <a:gd name="connsiteX4" fmla="*/ 1319420 w 2732846"/>
              <a:gd name="connsiteY4" fmla="*/ 500665 h 1176838"/>
              <a:gd name="connsiteX5" fmla="*/ 714623 w 2732846"/>
              <a:gd name="connsiteY5" fmla="*/ 982298 h 1176838"/>
              <a:gd name="connsiteX6" fmla="*/ 2732846 w 2732846"/>
              <a:gd name="connsiteY6" fmla="*/ 1176110 h 1176838"/>
              <a:gd name="connsiteX0" fmla="*/ 0 w 2732846"/>
              <a:gd name="connsiteY0" fmla="*/ 27158 h 1169228"/>
              <a:gd name="connsiteX1" fmla="*/ 0 w 2732846"/>
              <a:gd name="connsiteY1" fmla="*/ 27158 h 1169228"/>
              <a:gd name="connsiteX2" fmla="*/ 353668 w 2732846"/>
              <a:gd name="connsiteY2" fmla="*/ 44552 h 1169228"/>
              <a:gd name="connsiteX3" fmla="*/ 89038 w 2732846"/>
              <a:gd name="connsiteY3" fmla="*/ 369644 h 1169228"/>
              <a:gd name="connsiteX4" fmla="*/ 1319420 w 2732846"/>
              <a:gd name="connsiteY4" fmla="*/ 493055 h 1169228"/>
              <a:gd name="connsiteX5" fmla="*/ 714623 w 2732846"/>
              <a:gd name="connsiteY5" fmla="*/ 974688 h 1169228"/>
              <a:gd name="connsiteX6" fmla="*/ 2732846 w 2732846"/>
              <a:gd name="connsiteY6" fmla="*/ 1168500 h 1169228"/>
              <a:gd name="connsiteX0" fmla="*/ 0 w 2732846"/>
              <a:gd name="connsiteY0" fmla="*/ 13166 h 1155236"/>
              <a:gd name="connsiteX1" fmla="*/ 24714 w 2732846"/>
              <a:gd name="connsiteY1" fmla="*/ 809 h 1155236"/>
              <a:gd name="connsiteX2" fmla="*/ 353668 w 2732846"/>
              <a:gd name="connsiteY2" fmla="*/ 30560 h 1155236"/>
              <a:gd name="connsiteX3" fmla="*/ 89038 w 2732846"/>
              <a:gd name="connsiteY3" fmla="*/ 355652 h 1155236"/>
              <a:gd name="connsiteX4" fmla="*/ 1319420 w 2732846"/>
              <a:gd name="connsiteY4" fmla="*/ 479063 h 1155236"/>
              <a:gd name="connsiteX5" fmla="*/ 714623 w 2732846"/>
              <a:gd name="connsiteY5" fmla="*/ 960696 h 1155236"/>
              <a:gd name="connsiteX6" fmla="*/ 2732846 w 2732846"/>
              <a:gd name="connsiteY6" fmla="*/ 1154508 h 1155236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13890 h 1155960"/>
              <a:gd name="connsiteX1" fmla="*/ 353668 w 2732846"/>
              <a:gd name="connsiteY1" fmla="*/ 31284 h 1155960"/>
              <a:gd name="connsiteX2" fmla="*/ 89038 w 2732846"/>
              <a:gd name="connsiteY2" fmla="*/ 356376 h 1155960"/>
              <a:gd name="connsiteX3" fmla="*/ 1319420 w 2732846"/>
              <a:gd name="connsiteY3" fmla="*/ 479787 h 1155960"/>
              <a:gd name="connsiteX4" fmla="*/ 714623 w 2732846"/>
              <a:gd name="connsiteY4" fmla="*/ 961420 h 1155960"/>
              <a:gd name="connsiteX5" fmla="*/ 2732846 w 2732846"/>
              <a:gd name="connsiteY5" fmla="*/ 1155232 h 1155960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16003 w 2748849"/>
              <a:gd name="connsiteY0" fmla="*/ 10875 h 1152945"/>
              <a:gd name="connsiteX1" fmla="*/ 369671 w 2748849"/>
              <a:gd name="connsiteY1" fmla="*/ 28269 h 1152945"/>
              <a:gd name="connsiteX2" fmla="*/ 67971 w 2748849"/>
              <a:gd name="connsiteY2" fmla="*/ 324528 h 1152945"/>
              <a:gd name="connsiteX3" fmla="*/ 1335423 w 2748849"/>
              <a:gd name="connsiteY3" fmla="*/ 476772 h 1152945"/>
              <a:gd name="connsiteX4" fmla="*/ 730626 w 2748849"/>
              <a:gd name="connsiteY4" fmla="*/ 958405 h 1152945"/>
              <a:gd name="connsiteX5" fmla="*/ 2748849 w 2748849"/>
              <a:gd name="connsiteY5" fmla="*/ 1152217 h 1152945"/>
              <a:gd name="connsiteX0" fmla="*/ 0 w 2732846"/>
              <a:gd name="connsiteY0" fmla="*/ 10875 h 1152945"/>
              <a:gd name="connsiteX1" fmla="*/ 353668 w 2732846"/>
              <a:gd name="connsiteY1" fmla="*/ 28269 h 1152945"/>
              <a:gd name="connsiteX2" fmla="*/ 51968 w 2732846"/>
              <a:gd name="connsiteY2" fmla="*/ 324528 h 1152945"/>
              <a:gd name="connsiteX3" fmla="*/ 1319420 w 2732846"/>
              <a:gd name="connsiteY3" fmla="*/ 476772 h 1152945"/>
              <a:gd name="connsiteX4" fmla="*/ 714623 w 2732846"/>
              <a:gd name="connsiteY4" fmla="*/ 958405 h 1152945"/>
              <a:gd name="connsiteX5" fmla="*/ 2732846 w 2732846"/>
              <a:gd name="connsiteY5" fmla="*/ 1152217 h 1152945"/>
              <a:gd name="connsiteX0" fmla="*/ 0 w 2732846"/>
              <a:gd name="connsiteY0" fmla="*/ 10179 h 1152249"/>
              <a:gd name="connsiteX1" fmla="*/ 353668 w 2732846"/>
              <a:gd name="connsiteY1" fmla="*/ 27573 h 1152249"/>
              <a:gd name="connsiteX2" fmla="*/ 51968 w 2732846"/>
              <a:gd name="connsiteY2" fmla="*/ 323832 h 1152249"/>
              <a:gd name="connsiteX3" fmla="*/ 1319420 w 2732846"/>
              <a:gd name="connsiteY3" fmla="*/ 476076 h 1152249"/>
              <a:gd name="connsiteX4" fmla="*/ 714623 w 2732846"/>
              <a:gd name="connsiteY4" fmla="*/ 957709 h 1152249"/>
              <a:gd name="connsiteX5" fmla="*/ 2732846 w 2732846"/>
              <a:gd name="connsiteY5" fmla="*/ 1151521 h 1152249"/>
              <a:gd name="connsiteX0" fmla="*/ 0 w 2732846"/>
              <a:gd name="connsiteY0" fmla="*/ 19019 h 1161089"/>
              <a:gd name="connsiteX1" fmla="*/ 353668 w 2732846"/>
              <a:gd name="connsiteY1" fmla="*/ 36413 h 1161089"/>
              <a:gd name="connsiteX2" fmla="*/ 51968 w 2732846"/>
              <a:gd name="connsiteY2" fmla="*/ 332672 h 1161089"/>
              <a:gd name="connsiteX3" fmla="*/ 1319420 w 2732846"/>
              <a:gd name="connsiteY3" fmla="*/ 484916 h 1161089"/>
              <a:gd name="connsiteX4" fmla="*/ 714623 w 2732846"/>
              <a:gd name="connsiteY4" fmla="*/ 966549 h 1161089"/>
              <a:gd name="connsiteX5" fmla="*/ 2732846 w 2732846"/>
              <a:gd name="connsiteY5" fmla="*/ 1160361 h 1161089"/>
              <a:gd name="connsiteX0" fmla="*/ 0 w 2732846"/>
              <a:gd name="connsiteY0" fmla="*/ 17544 h 1159614"/>
              <a:gd name="connsiteX1" fmla="*/ 353668 w 2732846"/>
              <a:gd name="connsiteY1" fmla="*/ 34938 h 1159614"/>
              <a:gd name="connsiteX2" fmla="*/ 51968 w 2732846"/>
              <a:gd name="connsiteY2" fmla="*/ 331197 h 1159614"/>
              <a:gd name="connsiteX3" fmla="*/ 1319420 w 2732846"/>
              <a:gd name="connsiteY3" fmla="*/ 483441 h 1159614"/>
              <a:gd name="connsiteX4" fmla="*/ 714623 w 2732846"/>
              <a:gd name="connsiteY4" fmla="*/ 965074 h 1159614"/>
              <a:gd name="connsiteX5" fmla="*/ 2732846 w 2732846"/>
              <a:gd name="connsiteY5" fmla="*/ 1158886 h 1159614"/>
              <a:gd name="connsiteX0" fmla="*/ 0 w 2732846"/>
              <a:gd name="connsiteY0" fmla="*/ 19330 h 1161400"/>
              <a:gd name="connsiteX1" fmla="*/ 353668 w 2732846"/>
              <a:gd name="connsiteY1" fmla="*/ 36724 h 1161400"/>
              <a:gd name="connsiteX2" fmla="*/ 51968 w 2732846"/>
              <a:gd name="connsiteY2" fmla="*/ 332983 h 1161400"/>
              <a:gd name="connsiteX3" fmla="*/ 1319420 w 2732846"/>
              <a:gd name="connsiteY3" fmla="*/ 485227 h 1161400"/>
              <a:gd name="connsiteX4" fmla="*/ 714623 w 2732846"/>
              <a:gd name="connsiteY4" fmla="*/ 966860 h 1161400"/>
              <a:gd name="connsiteX5" fmla="*/ 2732846 w 2732846"/>
              <a:gd name="connsiteY5" fmla="*/ 1160672 h 1161400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8643"/>
              <a:gd name="connsiteX1" fmla="*/ 353668 w 2732846"/>
              <a:gd name="connsiteY1" fmla="*/ 38517 h 1168643"/>
              <a:gd name="connsiteX2" fmla="*/ 51968 w 2732846"/>
              <a:gd name="connsiteY2" fmla="*/ 334776 h 1168643"/>
              <a:gd name="connsiteX3" fmla="*/ 1319420 w 2732846"/>
              <a:gd name="connsiteY3" fmla="*/ 487020 h 1168643"/>
              <a:gd name="connsiteX4" fmla="*/ 714623 w 2732846"/>
              <a:gd name="connsiteY4" fmla="*/ 968653 h 1168643"/>
              <a:gd name="connsiteX5" fmla="*/ 2732846 w 2732846"/>
              <a:gd name="connsiteY5" fmla="*/ 1162465 h 1168643"/>
              <a:gd name="connsiteX0" fmla="*/ 0 w 2732846"/>
              <a:gd name="connsiteY0" fmla="*/ 21123 h 1164454"/>
              <a:gd name="connsiteX1" fmla="*/ 353668 w 2732846"/>
              <a:gd name="connsiteY1" fmla="*/ 38517 h 1164454"/>
              <a:gd name="connsiteX2" fmla="*/ 51968 w 2732846"/>
              <a:gd name="connsiteY2" fmla="*/ 334776 h 1164454"/>
              <a:gd name="connsiteX3" fmla="*/ 1319420 w 2732846"/>
              <a:gd name="connsiteY3" fmla="*/ 487020 h 1164454"/>
              <a:gd name="connsiteX4" fmla="*/ 714623 w 2732846"/>
              <a:gd name="connsiteY4" fmla="*/ 968653 h 1164454"/>
              <a:gd name="connsiteX5" fmla="*/ 2732846 w 2732846"/>
              <a:gd name="connsiteY5" fmla="*/ 1162465 h 1164454"/>
              <a:gd name="connsiteX0" fmla="*/ 0 w 2732846"/>
              <a:gd name="connsiteY0" fmla="*/ 21123 h 1163162"/>
              <a:gd name="connsiteX1" fmla="*/ 353668 w 2732846"/>
              <a:gd name="connsiteY1" fmla="*/ 38517 h 1163162"/>
              <a:gd name="connsiteX2" fmla="*/ 51968 w 2732846"/>
              <a:gd name="connsiteY2" fmla="*/ 334776 h 1163162"/>
              <a:gd name="connsiteX3" fmla="*/ 1319420 w 2732846"/>
              <a:gd name="connsiteY3" fmla="*/ 487020 h 1163162"/>
              <a:gd name="connsiteX4" fmla="*/ 714623 w 2732846"/>
              <a:gd name="connsiteY4" fmla="*/ 968653 h 1163162"/>
              <a:gd name="connsiteX5" fmla="*/ 2732846 w 2732846"/>
              <a:gd name="connsiteY5" fmla="*/ 1162465 h 1163162"/>
              <a:gd name="connsiteX0" fmla="*/ 0 w 2732846"/>
              <a:gd name="connsiteY0" fmla="*/ 21123 h 1163261"/>
              <a:gd name="connsiteX1" fmla="*/ 353668 w 2732846"/>
              <a:gd name="connsiteY1" fmla="*/ 38517 h 1163261"/>
              <a:gd name="connsiteX2" fmla="*/ 51968 w 2732846"/>
              <a:gd name="connsiteY2" fmla="*/ 334776 h 1163261"/>
              <a:gd name="connsiteX3" fmla="*/ 1319420 w 2732846"/>
              <a:gd name="connsiteY3" fmla="*/ 487020 h 1163261"/>
              <a:gd name="connsiteX4" fmla="*/ 813478 w 2732846"/>
              <a:gd name="connsiteY4" fmla="*/ 972771 h 1163261"/>
              <a:gd name="connsiteX5" fmla="*/ 2732846 w 2732846"/>
              <a:gd name="connsiteY5" fmla="*/ 1162465 h 1163261"/>
              <a:gd name="connsiteX0" fmla="*/ 0 w 2732846"/>
              <a:gd name="connsiteY0" fmla="*/ 12921 h 1155059"/>
              <a:gd name="connsiteX1" fmla="*/ 353668 w 2732846"/>
              <a:gd name="connsiteY1" fmla="*/ 30315 h 1155059"/>
              <a:gd name="connsiteX2" fmla="*/ 113752 w 2732846"/>
              <a:gd name="connsiteY2" fmla="*/ 355407 h 1155059"/>
              <a:gd name="connsiteX3" fmla="*/ 1319420 w 2732846"/>
              <a:gd name="connsiteY3" fmla="*/ 478818 h 1155059"/>
              <a:gd name="connsiteX4" fmla="*/ 813478 w 2732846"/>
              <a:gd name="connsiteY4" fmla="*/ 964569 h 1155059"/>
              <a:gd name="connsiteX5" fmla="*/ 2732846 w 2732846"/>
              <a:gd name="connsiteY5" fmla="*/ 1154263 h 1155059"/>
              <a:gd name="connsiteX0" fmla="*/ 0 w 2728727"/>
              <a:gd name="connsiteY0" fmla="*/ 12921 h 1269694"/>
              <a:gd name="connsiteX1" fmla="*/ 353668 w 2728727"/>
              <a:gd name="connsiteY1" fmla="*/ 30315 h 1269694"/>
              <a:gd name="connsiteX2" fmla="*/ 113752 w 2728727"/>
              <a:gd name="connsiteY2" fmla="*/ 355407 h 1269694"/>
              <a:gd name="connsiteX3" fmla="*/ 1319420 w 2728727"/>
              <a:gd name="connsiteY3" fmla="*/ 478818 h 1269694"/>
              <a:gd name="connsiteX4" fmla="*/ 813478 w 2728727"/>
              <a:gd name="connsiteY4" fmla="*/ 964569 h 1269694"/>
              <a:gd name="connsiteX5" fmla="*/ 2728727 w 2728727"/>
              <a:gd name="connsiteY5" fmla="*/ 1269593 h 1269694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410675"/>
              <a:gd name="connsiteY0" fmla="*/ 12921 h 1239776"/>
              <a:gd name="connsiteX1" fmla="*/ 353668 w 2410675"/>
              <a:gd name="connsiteY1" fmla="*/ 30315 h 1239776"/>
              <a:gd name="connsiteX2" fmla="*/ 113752 w 2410675"/>
              <a:gd name="connsiteY2" fmla="*/ 355407 h 1239776"/>
              <a:gd name="connsiteX3" fmla="*/ 1319420 w 2410675"/>
              <a:gd name="connsiteY3" fmla="*/ 478818 h 1239776"/>
              <a:gd name="connsiteX4" fmla="*/ 813478 w 2410675"/>
              <a:gd name="connsiteY4" fmla="*/ 964569 h 1239776"/>
              <a:gd name="connsiteX5" fmla="*/ 2410675 w 2410675"/>
              <a:gd name="connsiteY5" fmla="*/ 1239776 h 12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75" h="1239776">
                <a:moveTo>
                  <a:pt x="0" y="12921"/>
                </a:moveTo>
                <a:cubicBezTo>
                  <a:pt x="138484" y="14600"/>
                  <a:pt x="334709" y="-26766"/>
                  <a:pt x="353668" y="30315"/>
                </a:cubicBezTo>
                <a:cubicBezTo>
                  <a:pt x="372627" y="87396"/>
                  <a:pt x="-3918" y="286589"/>
                  <a:pt x="113752" y="355407"/>
                </a:cubicBezTo>
                <a:cubicBezTo>
                  <a:pt x="296985" y="462569"/>
                  <a:pt x="1202799" y="377291"/>
                  <a:pt x="1319420" y="478818"/>
                </a:cubicBezTo>
                <a:cubicBezTo>
                  <a:pt x="1436041" y="580345"/>
                  <a:pt x="631602" y="837743"/>
                  <a:pt x="813478" y="964569"/>
                </a:cubicBezTo>
                <a:cubicBezTo>
                  <a:pt x="995354" y="1091395"/>
                  <a:pt x="1904649" y="1178843"/>
                  <a:pt x="2410675" y="1239776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A877D57-FF1C-4214-93AE-980C365DB010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2920520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2920520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r-Cyrl-RS" altLang="ko-KR" sz="6000" dirty="0" smtClean="0">
                  <a:cs typeface="Arial" pitchFamily="34" charset="0"/>
                </a:rPr>
                <a:t>Хвала на пажњи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3859851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68443" y="868658"/>
            <a:ext cx="39536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 ред </a:t>
            </a:r>
            <a:r>
              <a:rPr lang="sr-Cyrl-RS" altLang="ko-K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савјетовања</a:t>
            </a:r>
            <a:r>
              <a:rPr lang="sr-Cyrl-R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водитеље продуженог боравка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A5A4A2C-0F50-4D8E-8DDC-65A972965DF9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65D7B3E-C4A3-4CB1-891D-3E3600B188C6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sr-Cyrl-RS" altLang="ko-K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Правилник о условима и начину организовања рада продуженог боравка</a:t>
              </a:r>
              <a:endParaRPr lang="ko-K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9B9F771-2BCC-456D-BF06-DA1216163FB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79B6E3-FC01-4B13-8BD7-F3CBB7FDF02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F5CA37D-6B1B-4572-B2E4-7BEB66376CDA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sr-Cyrl-RS" altLang="ko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Реформски процеси – </a:t>
              </a:r>
            </a:p>
            <a:p>
              <a:pPr algn="ctr"/>
              <a:r>
                <a:rPr lang="sr-Cyrl-RS" altLang="ko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 рада продуженог боравка</a:t>
              </a:r>
              <a:endParaRPr lang="ko-K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727B862-A845-45FF-B78A-1B3546B88D5F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1B7CC6C-3958-4D27-B876-830E75AD2CD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04E29EA-2FB9-43AA-A8D9-722123BCBDB6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sr-Cyrl-RS" altLang="ko-K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Остала питања</a:t>
              </a:r>
              <a:endParaRPr lang="ko-K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121AB06-E93D-4251-8F1F-981968026079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3429A85-4323-4615-9B5F-ED8CE8EC00D9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6FD9083-84AA-450B-9070-08A245A81221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sr-Cyrl-RS" altLang="ko-K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Педагошка </a:t>
              </a:r>
              <a:r>
                <a:rPr lang="sr-Cyrl-RS" altLang="ko-KR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документација</a:t>
              </a:r>
              <a:endParaRPr lang="ko-K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452206EE-3933-4D55-9B7F-989805884876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A84D0C-FB3A-4082-A1A9-5364997C0747}"/>
              </a:ext>
            </a:extLst>
          </p:cNvPr>
          <p:cNvSpPr txBox="1"/>
          <p:nvPr/>
        </p:nvSpPr>
        <p:spPr>
          <a:xfrm>
            <a:off x="5842529" y="2575056"/>
            <a:ext cx="470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altLang="ko-KR" sz="1600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ПРАВИЛНИК О УСЛОВИМА И НАЧИНУ ОРГАНИЗОВАЊА ПРОДУЖЕНИГ БОРАВКА</a:t>
            </a:r>
            <a:r>
              <a:rPr lang="en-US" altLang="ko-KR" sz="1600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dirty="0" smtClean="0"/>
              <a:t>Водитељ продуженог боравка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EC4C533-D14F-404B-8C3E-8F7CF582D0C7}"/>
              </a:ext>
            </a:extLst>
          </p:cNvPr>
          <p:cNvGrpSpPr/>
          <p:nvPr/>
        </p:nvGrpSpPr>
        <p:grpSpPr>
          <a:xfrm>
            <a:off x="10866192" y="2373137"/>
            <a:ext cx="696680" cy="494167"/>
            <a:chOff x="4956999" y="3521098"/>
            <a:chExt cx="696680" cy="494167"/>
          </a:xfrm>
        </p:grpSpPr>
        <p:sp>
          <p:nvSpPr>
            <p:cNvPr id="4" name="Isosceles Triangle 3">
              <a:extLst>
                <a:ext uri="{FF2B5EF4-FFF2-40B4-BE49-F238E27FC236}">
                  <a16:creationId xmlns="" xmlns:a16="http://schemas.microsoft.com/office/drawing/2014/main" id="{4CB07DD4-A12F-457C-A537-139823A03544}"/>
                </a:ext>
              </a:extLst>
            </p:cNvPr>
            <p:cNvSpPr/>
            <p:nvPr/>
          </p:nvSpPr>
          <p:spPr>
            <a:xfrm rot="5469144">
              <a:off x="5058255" y="3419842"/>
              <a:ext cx="494167" cy="69668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37">
              <a:extLst>
                <a:ext uri="{FF2B5EF4-FFF2-40B4-BE49-F238E27FC236}">
                  <a16:creationId xmlns="" xmlns:a16="http://schemas.microsoft.com/office/drawing/2014/main" id="{C0617FCB-56C3-4ECA-968F-964469B1E1C2}"/>
                </a:ext>
              </a:extLst>
            </p:cNvPr>
            <p:cNvSpPr/>
            <p:nvPr/>
          </p:nvSpPr>
          <p:spPr>
            <a:xfrm rot="5469144">
              <a:off x="5525735" y="3705789"/>
              <a:ext cx="96173" cy="135586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421740F-107F-4249-8D92-742528DC29FF}"/>
              </a:ext>
            </a:extLst>
          </p:cNvPr>
          <p:cNvGrpSpPr/>
          <p:nvPr/>
        </p:nvGrpSpPr>
        <p:grpSpPr>
          <a:xfrm flipH="1">
            <a:off x="680458" y="2369190"/>
            <a:ext cx="10186133" cy="492458"/>
            <a:chOff x="1521668" y="3503471"/>
            <a:chExt cx="4427421" cy="4924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BD50667-5F10-4FC8-8B9B-2FE7364A9D87}"/>
                </a:ext>
              </a:extLst>
            </p:cNvPr>
            <p:cNvSpPr/>
            <p:nvPr/>
          </p:nvSpPr>
          <p:spPr>
            <a:xfrm>
              <a:off x="3292546" y="3503471"/>
              <a:ext cx="885573" cy="492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BD94D05-E280-43AD-8D20-3AEB4E47DAED}"/>
                </a:ext>
              </a:extLst>
            </p:cNvPr>
            <p:cNvSpPr/>
            <p:nvPr/>
          </p:nvSpPr>
          <p:spPr>
            <a:xfrm>
              <a:off x="2407153" y="3503471"/>
              <a:ext cx="885573" cy="492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F4C99AB-B8D0-497C-BA98-3507FEEC83D2}"/>
                </a:ext>
              </a:extLst>
            </p:cNvPr>
            <p:cNvSpPr/>
            <p:nvPr/>
          </p:nvSpPr>
          <p:spPr>
            <a:xfrm>
              <a:off x="1521668" y="3503471"/>
              <a:ext cx="885573" cy="492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F3CAA55-8271-483C-9582-B995AD30451E}"/>
                </a:ext>
              </a:extLst>
            </p:cNvPr>
            <p:cNvSpPr/>
            <p:nvPr/>
          </p:nvSpPr>
          <p:spPr>
            <a:xfrm>
              <a:off x="4178031" y="3503471"/>
              <a:ext cx="885573" cy="492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61C6688-3923-4445-8932-C404CC71EB66}"/>
                </a:ext>
              </a:extLst>
            </p:cNvPr>
            <p:cNvSpPr/>
            <p:nvPr/>
          </p:nvSpPr>
          <p:spPr>
            <a:xfrm>
              <a:off x="5063516" y="3503471"/>
              <a:ext cx="885573" cy="4924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3ADB141-31A4-4800-BFC5-F0AAD5FF4F81}"/>
              </a:ext>
            </a:extLst>
          </p:cNvPr>
          <p:cNvGrpSpPr/>
          <p:nvPr/>
        </p:nvGrpSpPr>
        <p:grpSpPr>
          <a:xfrm>
            <a:off x="648279" y="2363534"/>
            <a:ext cx="98396" cy="490880"/>
            <a:chOff x="1476565" y="3446778"/>
            <a:chExt cx="98396" cy="49088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56311BA-1D41-4917-8DEA-507BD9B795F7}"/>
                </a:ext>
              </a:extLst>
            </p:cNvPr>
            <p:cNvSpPr/>
            <p:nvPr/>
          </p:nvSpPr>
          <p:spPr>
            <a:xfrm rot="10869144">
              <a:off x="1476565" y="3446778"/>
              <a:ext cx="98396" cy="4908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A047068-B7A4-4C9F-985E-EA5395AC97F3}"/>
                </a:ext>
              </a:extLst>
            </p:cNvPr>
            <p:cNvSpPr/>
            <p:nvPr/>
          </p:nvSpPr>
          <p:spPr>
            <a:xfrm rot="10869144" flipH="1">
              <a:off x="1509854" y="3629568"/>
              <a:ext cx="32047" cy="1106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C5D206E-19BA-4923-A9E9-42E36526B6B3}"/>
              </a:ext>
            </a:extLst>
          </p:cNvPr>
          <p:cNvSpPr/>
          <p:nvPr/>
        </p:nvSpPr>
        <p:spPr>
          <a:xfrm>
            <a:off x="283550" y="3591939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C51D97D-DE62-4EE4-B08F-B704AA5EEEFE}"/>
              </a:ext>
            </a:extLst>
          </p:cNvPr>
          <p:cNvCxnSpPr/>
          <p:nvPr/>
        </p:nvCxnSpPr>
        <p:spPr>
          <a:xfrm flipH="1">
            <a:off x="714725" y="311860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D7B484A-51B3-4325-A81C-C5D6CC84CE54}"/>
              </a:ext>
            </a:extLst>
          </p:cNvPr>
          <p:cNvGrpSpPr/>
          <p:nvPr/>
        </p:nvGrpSpPr>
        <p:grpSpPr>
          <a:xfrm>
            <a:off x="94955" y="4802742"/>
            <a:ext cx="2020208" cy="1015663"/>
            <a:chOff x="6210999" y="1433695"/>
            <a:chExt cx="1724131" cy="72256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2B35D45-D968-4CE0-8A65-8799001F6212}"/>
                </a:ext>
              </a:extLst>
            </p:cNvPr>
            <p:cNvSpPr txBox="1"/>
            <p:nvPr/>
          </p:nvSpPr>
          <p:spPr>
            <a:xfrm>
              <a:off x="6210999" y="1433695"/>
              <a:ext cx="1724131" cy="7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Планирање и програмирање рада</a:t>
              </a:r>
              <a:endPara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61485CB-1417-4F3A-AAD7-5154832FC265}"/>
                </a:ext>
              </a:extLst>
            </p:cNvPr>
            <p:cNvSpPr txBox="1"/>
            <p:nvPr/>
          </p:nvSpPr>
          <p:spPr>
            <a:xfrm>
              <a:off x="6222655" y="1599845"/>
              <a:ext cx="1445688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rapezoid 13">
            <a:extLst>
              <a:ext uri="{FF2B5EF4-FFF2-40B4-BE49-F238E27FC236}">
                <a16:creationId xmlns="" xmlns:a16="http://schemas.microsoft.com/office/drawing/2014/main" id="{72721057-A8F0-48C3-8E04-9D927B488D99}"/>
              </a:ext>
            </a:extLst>
          </p:cNvPr>
          <p:cNvSpPr/>
          <p:nvPr/>
        </p:nvSpPr>
        <p:spPr>
          <a:xfrm>
            <a:off x="477670" y="1227174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415D747-0694-4FE3-B7C2-25E714CC8D12}"/>
              </a:ext>
            </a:extLst>
          </p:cNvPr>
          <p:cNvSpPr/>
          <p:nvPr/>
        </p:nvSpPr>
        <p:spPr>
          <a:xfrm>
            <a:off x="2270781" y="3606307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93A7506-8E46-445D-A022-791303C12489}"/>
              </a:ext>
            </a:extLst>
          </p:cNvPr>
          <p:cNvCxnSpPr>
            <a:cxnSpLocks/>
          </p:cNvCxnSpPr>
          <p:nvPr/>
        </p:nvCxnSpPr>
        <p:spPr>
          <a:xfrm>
            <a:off x="2717685" y="3170999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E3BD24-C624-45E9-A4C4-06723BAA29B4}"/>
              </a:ext>
            </a:extLst>
          </p:cNvPr>
          <p:cNvSpPr txBox="1"/>
          <p:nvPr/>
        </p:nvSpPr>
        <p:spPr>
          <a:xfrm>
            <a:off x="2128523" y="4802742"/>
            <a:ext cx="1578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Непосредан васпитно-образовни рад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513DE894-93DE-4631-A6C8-853782F82F2B}"/>
              </a:ext>
            </a:extLst>
          </p:cNvPr>
          <p:cNvSpPr/>
          <p:nvPr/>
        </p:nvSpPr>
        <p:spPr>
          <a:xfrm>
            <a:off x="4374898" y="358774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90877B9D-D847-4A3B-AA73-F7E6DD265842}"/>
              </a:ext>
            </a:extLst>
          </p:cNvPr>
          <p:cNvCxnSpPr>
            <a:cxnSpLocks/>
          </p:cNvCxnSpPr>
          <p:nvPr/>
        </p:nvCxnSpPr>
        <p:spPr>
          <a:xfrm>
            <a:off x="4822710" y="311860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B45455-F609-4457-82D3-F53D4989AACD}"/>
              </a:ext>
            </a:extLst>
          </p:cNvPr>
          <p:cNvSpPr txBox="1"/>
          <p:nvPr/>
        </p:nvSpPr>
        <p:spPr>
          <a:xfrm>
            <a:off x="3720832" y="4802742"/>
            <a:ext cx="20219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Документовање и евалуација васпитно-образовног рада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D94FC5C-14AF-4E3B-8945-F75A1E5DE7D4}"/>
              </a:ext>
            </a:extLst>
          </p:cNvPr>
          <p:cNvSpPr/>
          <p:nvPr/>
        </p:nvSpPr>
        <p:spPr>
          <a:xfrm>
            <a:off x="6386961" y="353453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5B6F5B02-90BE-4DF6-91E7-0A72E5816C4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848567" y="306547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382311F-E25E-4B1E-A081-504072DE19F8}"/>
              </a:ext>
            </a:extLst>
          </p:cNvPr>
          <p:cNvSpPr txBox="1"/>
          <p:nvPr/>
        </p:nvSpPr>
        <p:spPr>
          <a:xfrm>
            <a:off x="5888486" y="4774578"/>
            <a:ext cx="1973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наставницима</a:t>
            </a:r>
            <a:r>
              <a:rPr lang="sr-Latn-R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стручним сарадницима и родитељима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96080B4F-7F60-4EB9-9D70-DCC1E354AF98}"/>
              </a:ext>
            </a:extLst>
          </p:cNvPr>
          <p:cNvSpPr/>
          <p:nvPr/>
        </p:nvSpPr>
        <p:spPr>
          <a:xfrm>
            <a:off x="8375885" y="3514569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0722C13-AEDC-4277-AB61-E9DF735C8A11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8843937" y="3043037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3B6D80-A6D4-4A0E-9344-9EEFA2D4D492}"/>
              </a:ext>
            </a:extLst>
          </p:cNvPr>
          <p:cNvSpPr txBox="1"/>
          <p:nvPr/>
        </p:nvSpPr>
        <p:spPr>
          <a:xfrm>
            <a:off x="8040581" y="4777053"/>
            <a:ext cx="187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Стручно усавршавање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70843" y="1433537"/>
            <a:ext cx="740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Кључни послови и потребне компетенције</a:t>
            </a:r>
            <a:endParaRPr lang="en-GB" dirty="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DC5D206E-19BA-4923-A9E9-42E36526B6B3}"/>
              </a:ext>
            </a:extLst>
          </p:cNvPr>
          <p:cNvSpPr/>
          <p:nvPr/>
        </p:nvSpPr>
        <p:spPr>
          <a:xfrm>
            <a:off x="10276732" y="3514468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1C51D97D-DE62-4EE4-B08F-B704AA5EEEFE}"/>
              </a:ext>
            </a:extLst>
          </p:cNvPr>
          <p:cNvCxnSpPr/>
          <p:nvPr/>
        </p:nvCxnSpPr>
        <p:spPr>
          <a:xfrm flipH="1">
            <a:off x="10729578" y="311860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143297" y="4774578"/>
            <a:ext cx="14920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Тимски рад </a:t>
            </a:r>
            <a:r>
              <a:rPr lang="sr-Cyrl-R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рад у </a:t>
            </a: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стручним органима школе 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09669" y="980648"/>
            <a:ext cx="182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у организацији свечано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Cyrl-R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 </a:t>
            </a:r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програмирање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 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277222" y="1290927"/>
            <a:ext cx="4936063" cy="58169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Израда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глобалног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боравку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њиховим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развојним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интересовањима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могућностима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ваншколских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кључних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компетенција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одјељењским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старјешинама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заједницом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62728"/>
            <a:ext cx="11573197" cy="1024730"/>
          </a:xfrm>
        </p:spPr>
        <p:txBody>
          <a:bodyPr/>
          <a:lstStyle/>
          <a:p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Непосредан васпитно-образовни рад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696423" y="2285808"/>
            <a:ext cx="4016942" cy="36625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Управљање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учења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примјена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стратегија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поучавања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Индивидуализација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диференцијација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Кориштење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извора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знања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поучавање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87" y="386575"/>
            <a:ext cx="11573197" cy="724247"/>
          </a:xfrm>
        </p:spPr>
        <p:txBody>
          <a:bodyPr/>
          <a:lstStyle/>
          <a:p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Документовање и евалуација васпитно-образовног </a:t>
            </a:r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762280" y="1196866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75833" y="1390918"/>
            <a:ext cx="4957587" cy="50167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Документовање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евидентирање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продуженог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боравка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Вођење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педагошке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документације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Вођење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полазницима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продуженог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боравка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Вођење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евиденције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непосредном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полазницима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продуженог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боравка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Праћење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документовање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евидентирање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постигнућа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Извјештавање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праћење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евалуација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продуженог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боравка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полугодишту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крају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3.7. Евалуација квалитета рада продуженог боравка</a:t>
            </a:r>
          </a:p>
        </p:txBody>
      </p:sp>
    </p:spTree>
    <p:extLst>
      <p:ext uri="{BB962C8B-B14F-4D97-AF65-F5344CB8AC3E}">
        <p14:creationId xmlns:p14="http://schemas.microsoft.com/office/powerpoint/2010/main" val="25514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</a:t>
            </a:r>
            <a:r>
              <a:rPr lang="sr-Cyrl-R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наставницима, стручним сарадницима и родитељима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=""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739043" y="2406407"/>
            <a:ext cx="4093555" cy="44627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наставницима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родитељима/ старатељима, развој партнерства, едукативни и савјетодавни рад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Израда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за развој партнерства са родитељима, наставницима и стручним сарадницима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</a:t>
            </a:r>
            <a:r>
              <a:rPr lang="ru-RU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стручним сарадницима</a:t>
            </a:r>
          </a:p>
          <a:p>
            <a:pPr marL="171450" indent="-171450">
              <a:buFont typeface="Wingdings" pitchFamily="2" charset="2"/>
              <a:buChar char="ü"/>
            </a:pPr>
            <a:endParaRPr lang="sr-Cyrl-R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6512</TotalTime>
  <Words>2698</Words>
  <Application>Microsoft Office PowerPoint</Application>
  <PresentationFormat>Widescreen</PresentationFormat>
  <Paragraphs>548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 Unicode MS</vt:lpstr>
      <vt:lpstr>맑은 고딕</vt:lpstr>
      <vt:lpstr>Arial</vt:lpstr>
      <vt:lpstr>Calibri</vt:lpstr>
      <vt:lpstr>Calibri Light</vt:lpstr>
      <vt:lpstr>FZShuTi</vt:lpstr>
      <vt:lpstr>Gadugi</vt:lpstr>
      <vt:lpstr>Symbol</vt:lpstr>
      <vt:lpstr>Times New Roman</vt:lpstr>
      <vt:lpstr>Trebuchet MS</vt:lpstr>
      <vt:lpstr>Wingdings</vt:lpstr>
      <vt:lpstr>Cover and End Slide Master</vt:lpstr>
      <vt:lpstr>Contents Slide Master</vt:lpstr>
      <vt:lpstr>Section Break Slide Master</vt:lpstr>
      <vt:lpstr>Microsoft Word 97 - 2003 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ПРАВИЛНИК О САДРЖАЈУ И НАЧИНУ ВОЂЕЊА ДОКУМЕНТАЦИЈЕ, ЕВИДЕНЦИЈЕ И ОБРАСЦИМА ЈАВНИХ ИСПРАВА У ОСНОВНОЈ ШКОЛИ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48. Dajana Gluvic</cp:lastModifiedBy>
  <cp:revision>246</cp:revision>
  <dcterms:created xsi:type="dcterms:W3CDTF">2020-01-20T05:08:25Z</dcterms:created>
  <dcterms:modified xsi:type="dcterms:W3CDTF">2023-09-05T07:13:11Z</dcterms:modified>
</cp:coreProperties>
</file>