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6" r:id="rId2"/>
    <p:sldId id="262" r:id="rId3"/>
    <p:sldId id="258" r:id="rId4"/>
    <p:sldId id="259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EB8786-DAD9-49CA-8E14-DE6522C1D4D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44E000-765C-496B-8298-8DE8A92DF5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81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8786-DAD9-49CA-8E14-DE6522C1D4D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000-765C-496B-8298-8DE8A92D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1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8786-DAD9-49CA-8E14-DE6522C1D4D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000-765C-496B-8298-8DE8A92D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4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8786-DAD9-49CA-8E14-DE6522C1D4D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000-765C-496B-8298-8DE8A92D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7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8786-DAD9-49CA-8E14-DE6522C1D4D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000-765C-496B-8298-8DE8A92DF59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79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8786-DAD9-49CA-8E14-DE6522C1D4D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000-765C-496B-8298-8DE8A92D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6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8786-DAD9-49CA-8E14-DE6522C1D4D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000-765C-496B-8298-8DE8A92D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4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8786-DAD9-49CA-8E14-DE6522C1D4D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000-765C-496B-8298-8DE8A92D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8786-DAD9-49CA-8E14-DE6522C1D4D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000-765C-496B-8298-8DE8A92D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5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8786-DAD9-49CA-8E14-DE6522C1D4D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000-765C-496B-8298-8DE8A92D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7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8786-DAD9-49CA-8E14-DE6522C1D4D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E000-765C-496B-8298-8DE8A92D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3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1EB8786-DAD9-49CA-8E14-DE6522C1D4D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D44E000-765C-496B-8298-8DE8A92D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2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06" y="877361"/>
            <a:ext cx="9966960" cy="2926080"/>
          </a:xfrm>
        </p:spPr>
        <p:txBody>
          <a:bodyPr/>
          <a:lstStyle/>
          <a:p>
            <a:r>
              <a:rPr lang="sr-Cyrl-R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САВЈЕТОВАЊЕ ИЗ СРПСКОГ ЈЕЗИКА ЗА ПРОФЕСОРЕ СРЕДЊИХ ШКОЛА,</a:t>
            </a:r>
            <a:br>
              <a:rPr lang="sr-Cyrl-R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ШКОЛСКА 2022/2023. ГОДИНА</a:t>
            </a:r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2362" y="5494194"/>
            <a:ext cx="8769096" cy="1363806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ИНСПЕКТОР-ПРОСВЈЕТНИ САВЈЕТНИК</a:t>
            </a:r>
          </a:p>
          <a:p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СМИЉАНА АНТОНИЋ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5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8B56CAA5-D729-05C3-C0EA-F52F869CFDB8}"/>
              </a:ext>
            </a:extLst>
          </p:cNvPr>
          <p:cNvSpPr txBox="1"/>
          <p:nvPr/>
        </p:nvSpPr>
        <p:spPr>
          <a:xfrm>
            <a:off x="2017355" y="1279921"/>
            <a:ext cx="853144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ТАКМИЧЕЊА ИЗ СРПСКОГ ЈЕЗИКА И ЈЕЗИЧКЕ КУЛТУРЕ ЗА УЧЕНИКЕ </a:t>
            </a:r>
            <a:r>
              <a:rPr lang="sr-Cyrl-R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РАЗРЕДА СРЕДЊИХ ШКОЛА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ШКОЛСКОЈ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2021/22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години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E01F050-22AB-CCFB-18F4-C2D3CE2F7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248" y="353497"/>
            <a:ext cx="10869769" cy="1294999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/>
              <a:t/>
            </a:r>
            <a:br>
              <a:rPr lang="en-US" sz="2000" dirty="0"/>
            </a:br>
            <a:r>
              <a:rPr lang="sr-Cyrl-R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Циљ такмичења</a:t>
            </a:r>
            <a:r>
              <a:rPr lang="sr-Cyrl-R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је </a:t>
            </a:r>
            <a:r>
              <a:rPr lang="sr-Cyrl-R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развијање љубави према српском језику и унапређење наставе српског језика. </a:t>
            </a:r>
            <a:br>
              <a:rPr lang="sr-Cyrl-R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Регионално такмичење је одржано 26.03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sr-Cyrl-R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2022. заступљеност такмичара по регијама је сљедећа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D7684ACC-C5EA-74C4-5F32-4F20CA1049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339960"/>
              </p:ext>
            </p:extLst>
          </p:nvPr>
        </p:nvGraphicFramePr>
        <p:xfrm>
          <a:off x="824248" y="1648496"/>
          <a:ext cx="10752232" cy="4720133"/>
        </p:xfrm>
        <a:graphic>
          <a:graphicData uri="http://schemas.openxmlformats.org/drawingml/2006/table">
            <a:tbl>
              <a:tblPr firstRow="1" firstCol="1" bandRow="1"/>
              <a:tblGrid>
                <a:gridCol w="2928828">
                  <a:extLst>
                    <a:ext uri="{9D8B030D-6E8A-4147-A177-3AD203B41FA5}">
                      <a16:colId xmlns="" xmlns:a16="http://schemas.microsoft.com/office/drawing/2014/main" val="1507429368"/>
                    </a:ext>
                  </a:extLst>
                </a:gridCol>
                <a:gridCol w="1189165">
                  <a:extLst>
                    <a:ext uri="{9D8B030D-6E8A-4147-A177-3AD203B41FA5}">
                      <a16:colId xmlns="" xmlns:a16="http://schemas.microsoft.com/office/drawing/2014/main" val="2841045369"/>
                    </a:ext>
                  </a:extLst>
                </a:gridCol>
                <a:gridCol w="6634239">
                  <a:extLst>
                    <a:ext uri="{9D8B030D-6E8A-4147-A177-3AD203B41FA5}">
                      <a16:colId xmlns="" xmlns:a16="http://schemas.microsoft.com/office/drawing/2014/main" val="1063683402"/>
                    </a:ext>
                  </a:extLst>
                </a:gridCol>
              </a:tblGrid>
              <a:tr h="8065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Бања Лука             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ученика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домаћин ЈУ Медицинска школа Бања Лука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32512118"/>
                  </a:ext>
                </a:extLst>
              </a:tr>
              <a:tr h="5027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Бијељина и Бирач 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 ученика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домаћин ЈУ СШЦ Сребреница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13969531"/>
                  </a:ext>
                </a:extLst>
              </a:tr>
              <a:tr h="5027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Добој                      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 ученика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домаћин ЈУСШЦ „Никола Тесла“ Брод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79922158"/>
                  </a:ext>
                </a:extLst>
              </a:tr>
              <a:tr h="5027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Приједор               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 ученика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домаћин ЈУ Угоститељско-економска школа Приједор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1953902"/>
                  </a:ext>
                </a:extLst>
              </a:tr>
              <a:tr h="5027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Сарајево              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 ученика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домаћин ЈУ СШЦ „Источна Илиџа“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61863696"/>
                  </a:ext>
                </a:extLst>
              </a:tr>
              <a:tr h="5027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Херцеговина          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ученика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домаћин ЈУ СШЦ „Перо Слијепчевић“ Гацко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72463771"/>
                  </a:ext>
                </a:extLst>
              </a:tr>
              <a:tr h="596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Укупно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 ученика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81972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2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D674471F-8EF2-5043-8234-70E37771EB9E}"/>
              </a:ext>
            </a:extLst>
          </p:cNvPr>
          <p:cNvSpPr txBox="1"/>
          <p:nvPr/>
        </p:nvSpPr>
        <p:spPr>
          <a:xfrm>
            <a:off x="1334901" y="1612984"/>
            <a:ext cx="9641149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Републичко такмичење 30.04.2022. године у Бијељину (домаћин ЈУ Пољопривредна и медицинска школа Бијељина) је позвано 14 ученика. Позвани су сви </a:t>
            </a:r>
            <a:r>
              <a:rPr lang="sr-Cyrl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побједници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регионалног нивоа такмичења или они ученици који су освојили 85 и више бодова. 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Побједница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Ања </a:t>
            </a:r>
            <a:r>
              <a:rPr lang="sr-Cyrl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Мучаловић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ЈУ Гимназија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Бања Лука, наставник Предраг Копрена.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4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="" xmlns:a16="http://schemas.microsoft.com/office/drawing/2014/main" id="{4BE7CDAA-8ABF-FD02-ADE9-9D856343B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85" y="159799"/>
            <a:ext cx="11611993" cy="650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93513CA-0D82-61A5-45C1-45E96288D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129" y="531372"/>
            <a:ext cx="9455456" cy="376151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       Табеларни </a:t>
            </a:r>
            <a:r>
              <a:rPr lang="ru-RU" sz="2800" dirty="0"/>
              <a:t>приказ  резултата и одзива школа на такмичење</a:t>
            </a:r>
            <a:endParaRPr lang="en-US" sz="28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9F0304CD-34BB-BBAC-FBC8-7CB692836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63316"/>
              </p:ext>
            </p:extLst>
          </p:nvPr>
        </p:nvGraphicFramePr>
        <p:xfrm>
          <a:off x="719090" y="1287887"/>
          <a:ext cx="10919534" cy="5353343"/>
        </p:xfrm>
        <a:graphic>
          <a:graphicData uri="http://schemas.openxmlformats.org/drawingml/2006/table">
            <a:tbl>
              <a:tblPr firstRow="1" firstCol="1" bandRow="1"/>
              <a:tblGrid>
                <a:gridCol w="1851925">
                  <a:extLst>
                    <a:ext uri="{9D8B030D-6E8A-4147-A177-3AD203B41FA5}">
                      <a16:colId xmlns="" xmlns:a16="http://schemas.microsoft.com/office/drawing/2014/main" val="2517739130"/>
                    </a:ext>
                  </a:extLst>
                </a:gridCol>
                <a:gridCol w="1724676">
                  <a:extLst>
                    <a:ext uri="{9D8B030D-6E8A-4147-A177-3AD203B41FA5}">
                      <a16:colId xmlns="" xmlns:a16="http://schemas.microsoft.com/office/drawing/2014/main" val="1549139541"/>
                    </a:ext>
                  </a:extLst>
                </a:gridCol>
                <a:gridCol w="1482675">
                  <a:extLst>
                    <a:ext uri="{9D8B030D-6E8A-4147-A177-3AD203B41FA5}">
                      <a16:colId xmlns="" xmlns:a16="http://schemas.microsoft.com/office/drawing/2014/main" val="3895108074"/>
                    </a:ext>
                  </a:extLst>
                </a:gridCol>
                <a:gridCol w="1594958">
                  <a:extLst>
                    <a:ext uri="{9D8B030D-6E8A-4147-A177-3AD203B41FA5}">
                      <a16:colId xmlns="" xmlns:a16="http://schemas.microsoft.com/office/drawing/2014/main" val="4136102988"/>
                    </a:ext>
                  </a:extLst>
                </a:gridCol>
                <a:gridCol w="1302221">
                  <a:extLst>
                    <a:ext uri="{9D8B030D-6E8A-4147-A177-3AD203B41FA5}">
                      <a16:colId xmlns="" xmlns:a16="http://schemas.microsoft.com/office/drawing/2014/main" val="2317342082"/>
                    </a:ext>
                  </a:extLst>
                </a:gridCol>
                <a:gridCol w="1488355">
                  <a:extLst>
                    <a:ext uri="{9D8B030D-6E8A-4147-A177-3AD203B41FA5}">
                      <a16:colId xmlns="" xmlns:a16="http://schemas.microsoft.com/office/drawing/2014/main" val="58454321"/>
                    </a:ext>
                  </a:extLst>
                </a:gridCol>
                <a:gridCol w="1474724">
                  <a:extLst>
                    <a:ext uri="{9D8B030D-6E8A-4147-A177-3AD203B41FA5}">
                      <a16:colId xmlns="" xmlns:a16="http://schemas.microsoft.com/office/drawing/2014/main" val="1328136893"/>
                    </a:ext>
                  </a:extLst>
                </a:gridCol>
              </a:tblGrid>
              <a:tr h="657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Херцеговина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Бијељина и Бирач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Сарајевско-романијска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Добој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Бањалука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Приједор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08459638"/>
                  </a:ext>
                </a:extLst>
              </a:tr>
              <a:tr h="8324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Проценат школа из регије које су учествовале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63 %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1904296"/>
                  </a:ext>
                </a:extLst>
              </a:tr>
              <a:tr h="1395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Резултат на регионалном такмичењу, проценат урађеног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85 %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69%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9211236"/>
                  </a:ext>
                </a:extLst>
              </a:tr>
              <a:tr h="11140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Проценат броја учесника на републичком такмичењу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21 %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40619996"/>
                  </a:ext>
                </a:extLst>
              </a:tr>
              <a:tr h="11140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Резултат на републичком, проценат урађеног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77%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1958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02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1E8262D-8B67-8BC2-EAD8-D4A54E27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Збирна табела резултата и одзива школа на такмичење</a:t>
            </a:r>
            <a:endParaRPr lang="en-US" sz="28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3D942B3D-7DF9-E2C9-839A-913F852DC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562824"/>
              </p:ext>
            </p:extLst>
          </p:nvPr>
        </p:nvGraphicFramePr>
        <p:xfrm>
          <a:off x="1143000" y="1826800"/>
          <a:ext cx="9215021" cy="4379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76739">
                  <a:extLst>
                    <a:ext uri="{9D8B030D-6E8A-4147-A177-3AD203B41FA5}">
                      <a16:colId xmlns="" xmlns:a16="http://schemas.microsoft.com/office/drawing/2014/main" val="864072460"/>
                    </a:ext>
                  </a:extLst>
                </a:gridCol>
                <a:gridCol w="3538282">
                  <a:extLst>
                    <a:ext uri="{9D8B030D-6E8A-4147-A177-3AD203B41FA5}">
                      <a16:colId xmlns="" xmlns:a16="http://schemas.microsoft.com/office/drawing/2014/main" val="2943761890"/>
                    </a:ext>
                  </a:extLst>
                </a:gridCol>
              </a:tblGrid>
              <a:tr h="646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800" dirty="0" smtClean="0">
                          <a:effectLst/>
                        </a:rPr>
                        <a:t>Проценат </a:t>
                      </a:r>
                      <a:r>
                        <a:rPr lang="sr-Cyrl-RS" sz="2800" dirty="0">
                          <a:effectLst/>
                        </a:rPr>
                        <a:t>школа које су учествовале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48,5%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33875259"/>
                  </a:ext>
                </a:extLst>
              </a:tr>
              <a:tr h="646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800" dirty="0">
                          <a:effectLst/>
                        </a:rPr>
                        <a:t>Резултат на регионалном, проценат урађеног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40850877"/>
                  </a:ext>
                </a:extLst>
              </a:tr>
              <a:tr h="11833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800">
                          <a:effectLst/>
                        </a:rPr>
                        <a:t>Резултат на републичком, проценат урађеног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30687754"/>
                  </a:ext>
                </a:extLst>
              </a:tr>
              <a:tr h="1207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800" dirty="0">
                          <a:effectLst/>
                        </a:rPr>
                        <a:t>Проценат учесника регионалног такмичења позваних на републичко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16,33%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91344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5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6DBA919A-3D28-89CE-1057-8232F26967A0}"/>
              </a:ext>
            </a:extLst>
          </p:cNvPr>
          <p:cNvSpPr txBox="1"/>
          <p:nvPr/>
        </p:nvSpPr>
        <p:spPr>
          <a:xfrm>
            <a:off x="835500" y="950326"/>
            <a:ext cx="1044901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на такмичењу су подразумијевали градиво српског језика за 1. и 2. разред гимназије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средњих стручних школа (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фонетика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морфологија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ученици су рјешавали задатке средњег и високог нивоа. Републички ниво је имао за циљ постављање високих критерија за познавање морфолошких категорија, али и фонолошких које су усвојене у претходном разреду. Задаци су постављени тако да упућују ученике на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закључивање (анализа и синтеза),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избјегли су се задаци меморијског типа.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 су у укупном збиру показали висок ниво постигнућа јер су на републичком такмичењу ријешили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83%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76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nova">
  <a:themeElements>
    <a:clrScheme name="Osnova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Osnov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snov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TM03457444[[fn=Osnova]]</Template>
  <TotalTime>50</TotalTime>
  <Words>382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Times New Roman</vt:lpstr>
      <vt:lpstr>Osnova</vt:lpstr>
      <vt:lpstr>САВЈЕТОВАЊЕ ИЗ СРПСКОГ ЈЕЗИКА ЗА ПРОФЕСОРЕ СРЕДЊИХ ШКОЛА, ШКОЛСКА 2022/2023. ГОДИНА</vt:lpstr>
      <vt:lpstr>PowerPoint Presentation</vt:lpstr>
      <vt:lpstr> Циљ такмичења је развијање љубави према српском језику и унапређење наставе српског језика.  Регионално такмичење је одржано 26.03.2022. заступљеност такмичара по регијама је сљедећа: </vt:lpstr>
      <vt:lpstr>PowerPoint Presentation</vt:lpstr>
      <vt:lpstr>PowerPoint Presentation</vt:lpstr>
      <vt:lpstr>        Табеларни приказ  резултата и одзива школа на такмичење</vt:lpstr>
      <vt:lpstr>Збирна табела резултата и одзива школа на такмичење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Dubravka Nikolić</dc:creator>
  <cp:lastModifiedBy>68. Smiljana Antonic</cp:lastModifiedBy>
  <cp:revision>14</cp:revision>
  <dcterms:created xsi:type="dcterms:W3CDTF">2022-07-13T13:00:07Z</dcterms:created>
  <dcterms:modified xsi:type="dcterms:W3CDTF">2022-08-23T22:16:25Z</dcterms:modified>
</cp:coreProperties>
</file>