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5" r:id="rId6"/>
    <p:sldId id="267" r:id="rId7"/>
    <p:sldId id="268" r:id="rId8"/>
    <p:sldId id="266" r:id="rId9"/>
    <p:sldId id="272" r:id="rId10"/>
    <p:sldId id="263" r:id="rId11"/>
    <p:sldId id="262" r:id="rId12"/>
    <p:sldId id="269" r:id="rId13"/>
    <p:sldId id="270" r:id="rId14"/>
    <p:sldId id="271" r:id="rId15"/>
    <p:sldId id="273" r:id="rId16"/>
  </p:sldIdLst>
  <p:sldSz cx="9144000" cy="6858000" type="screen4x3"/>
  <p:notesSz cx="6789738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6" autoAdjust="0"/>
  </p:normalViewPr>
  <p:slideViewPr>
    <p:cSldViewPr>
      <p:cViewPr>
        <p:scale>
          <a:sx n="90" d="100"/>
          <a:sy n="90" d="100"/>
        </p:scale>
        <p:origin x="-206" y="-7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Microsoft_Office_Word_Document4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Microsoft_Office_Word_Document6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8229600" cy="20574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sr-Cyrl-BA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sr-Cyrl-RS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РУПНИ САВЈЕТОДАВНО – ИНСТРУКТИВНИ РАД</a:t>
            </a:r>
            <a:br>
              <a:rPr lang="sr-Cyrl-RS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r-Cyrl-RS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r-Cyrl-RS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 наставнике машинске групе предмета</a:t>
            </a:r>
            <a:endParaRPr lang="en-US" sz="28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4191000"/>
            <a:ext cx="3276600" cy="609600"/>
          </a:xfrm>
          <a:ln w="76200">
            <a:noFill/>
          </a:ln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вгуст, 201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година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52400" y="1524000"/>
            <a:ext cx="8763000" cy="26670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43400"/>
          </a:xfrm>
        </p:spPr>
        <p:txBody>
          <a:bodyPr>
            <a:normAutofit/>
          </a:bodyPr>
          <a:lstStyle/>
          <a:p>
            <a:pPr marL="19050" indent="-19050">
              <a:buNone/>
            </a:pP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sr-Cyrl-RS" sz="2200" b="1" dirty="0" smtClean="0">
                <a:latin typeface="Times New Roman" pitchFamily="18" charset="0"/>
                <a:cs typeface="Times New Roman" pitchFamily="18" charset="0"/>
              </a:rPr>
              <a:t>лобално планирање </a:t>
            </a:r>
            <a:r>
              <a:rPr lang="sr-Cyrl-R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примјер плана за механику </a:t>
            </a:r>
          </a:p>
          <a:p>
            <a:pPr>
              <a:buNone/>
            </a:pPr>
            <a:endParaRPr lang="sr-Cyrl-R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763">
              <a:buNone/>
            </a:pP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При изради глобалног плана, наставник планира јединиц</a:t>
            </a:r>
            <a:r>
              <a:rPr lang="sr-Cyrl-RS" sz="2200" b="1" dirty="0" smtClean="0">
                <a:latin typeface="Times New Roman" pitchFamily="18" charset="0"/>
                <a:cs typeface="Times New Roman" pitchFamily="18" charset="0"/>
              </a:rPr>
              <a:t>у(е)</a:t>
            </a: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 и садржај(е) из НПП-а по мјесецима – тематско планирање.</a:t>
            </a:r>
          </a:p>
          <a:p>
            <a:pPr marL="0" lvl="0" indent="4763">
              <a:buNone/>
            </a:pPr>
            <a:endParaRPr lang="sr-Cyrl-BA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763">
              <a:buNone/>
            </a:pP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Планира писмене провјере постигнућа ученика (број и врста провјере). </a:t>
            </a:r>
          </a:p>
          <a:p>
            <a:pPr marL="0" lvl="0" indent="4763">
              <a:buNone/>
            </a:pPr>
            <a:endParaRPr lang="sr-Cyrl-BA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763">
              <a:buNone/>
            </a:pP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Глобално планирање се не врши по принципу укупног фонда часова (1-68).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639762"/>
          </a:xfrm>
        </p:spPr>
        <p:txBody>
          <a:bodyPr>
            <a:noAutofit/>
          </a:bodyPr>
          <a:lstStyle/>
          <a:p>
            <a:pPr lvl="0" algn="ctr"/>
            <a:r>
              <a:rPr lang="sr-Cyrl-CS" sz="2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Припреме за школску 2019/2020. годину</a:t>
            </a:r>
            <a:r>
              <a:rPr lang="en-US" sz="2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28600" y="152400"/>
            <a:ext cx="8382000" cy="9144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Callout 6"/>
          <p:cNvSpPr/>
          <p:nvPr/>
        </p:nvSpPr>
        <p:spPr>
          <a:xfrm>
            <a:off x="304800" y="1447800"/>
            <a:ext cx="8077200" cy="9144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791200" y="5105400"/>
          <a:ext cx="1524000" cy="1305140"/>
        </p:xfrm>
        <a:graphic>
          <a:graphicData uri="http://schemas.openxmlformats.org/presentationml/2006/ole">
            <p:oleObj spid="_x0000_s17411" name="Document" showAsIcon="1" r:id="rId3" imgW="905760" imgH="77652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3058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     О</a:t>
            </a:r>
            <a:r>
              <a:rPr lang="sr-Cyrl-RS" sz="2200" b="1" dirty="0" smtClean="0">
                <a:latin typeface="Times New Roman" pitchFamily="18" charset="0"/>
                <a:cs typeface="Times New Roman" pitchFamily="18" charset="0"/>
              </a:rPr>
              <a:t>перативно планирање - </a:t>
            </a:r>
            <a:r>
              <a:rPr lang="sr-Cyrl-R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примјер плана за механику </a:t>
            </a:r>
          </a:p>
          <a:p>
            <a:endParaRPr lang="sr-Cyrl-R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763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При изради оперативног(их) плана(ова) наставник врши распоређивање јединице(а) и садржаја из глобалног плана предвиђеног за одређени мјесец у складу са расположивим бројем часова у том мјесецу. </a:t>
            </a:r>
          </a:p>
          <a:p>
            <a:pPr marL="0" indent="4763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763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Поред тематског планирања и програмирања градива наставник је обавезан да изврши и планирање писмених провјера (ЗОТ, контролни, тестови, графички, вјежбе).</a:t>
            </a:r>
          </a:p>
          <a:p>
            <a:pPr marL="0" indent="4763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763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Писмене провјере путем ЗОТ-а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провјеравати садржаје који су најављени и увјежбавани са ученицима.</a:t>
            </a:r>
            <a:endParaRPr lang="sr-Cyrl-R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200" dirty="0"/>
          </a:p>
        </p:txBody>
      </p:sp>
      <p:sp>
        <p:nvSpPr>
          <p:cNvPr id="4" name="Down Arrow Callout 3"/>
          <p:cNvSpPr/>
          <p:nvPr/>
        </p:nvSpPr>
        <p:spPr>
          <a:xfrm>
            <a:off x="381000" y="685800"/>
            <a:ext cx="8001000" cy="9144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6324600" y="5334000"/>
          <a:ext cx="1447800" cy="1239883"/>
        </p:xfrm>
        <a:graphic>
          <a:graphicData uri="http://schemas.openxmlformats.org/presentationml/2006/ole">
            <p:oleObj spid="_x0000_s18435" name="Document" showAsIcon="1" r:id="rId3" imgW="905760" imgH="77652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610600" cy="4495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RS" sz="2200" b="1" dirty="0" smtClean="0">
                <a:latin typeface="Times New Roman" pitchFamily="18" charset="0"/>
                <a:cs typeface="Times New Roman" pitchFamily="18" charset="0"/>
              </a:rPr>
              <a:t>рипремање за наставу - </a:t>
            </a:r>
            <a:r>
              <a:rPr lang="sr-Cyrl-R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примјер припреме за механику </a:t>
            </a:r>
          </a:p>
          <a:p>
            <a:pPr>
              <a:buNone/>
            </a:pPr>
            <a:endParaRPr lang="sr-Cyrl-R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17463" indent="-17463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Припреме писати за сваки наставни час, за све типове часова.</a:t>
            </a:r>
          </a:p>
          <a:p>
            <a:pPr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463" indent="-17463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Наставник, поред потребних дидактичко-методичких елемената, треба да обрати пажњу на дефинисање очекиваних исхода али и начин провјере остварености очекиваних исхода (провјера се врши на крају часа; провјера може бити реализована путем: низа дефинисаних питања које наставник поставља ученицима, конкретног задатка из збирке или другог извора, одговарајуће тежине и нивоа, по избору наставника и др); </a:t>
            </a:r>
          </a:p>
          <a:p>
            <a:pPr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304800" y="838200"/>
            <a:ext cx="8382000" cy="11430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Object 5">
            <a:hlinkClick r:id="" action="ppaction://ole?verb=2"/>
          </p:cNvPr>
          <p:cNvGraphicFramePr>
            <a:graphicFrameLocks noChangeAspect="1"/>
          </p:cNvGraphicFramePr>
          <p:nvPr/>
        </p:nvGraphicFramePr>
        <p:xfrm>
          <a:off x="7239000" y="5410200"/>
          <a:ext cx="1143000" cy="978855"/>
        </p:xfrm>
        <a:graphic>
          <a:graphicData uri="http://schemas.openxmlformats.org/presentationml/2006/ole">
            <p:oleObj spid="_x0000_s25602" name="Presentation" showAsIcon="1" r:id="rId3" imgW="905760" imgH="776520" progId="PowerPoint.Show.8">
              <p:embed/>
            </p:oleObj>
          </a:graphicData>
        </a:graphic>
      </p:graphicFrame>
      <p:graphicFrame>
        <p:nvGraphicFramePr>
          <p:cNvPr id="7" name="Object 6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638800" y="5486400"/>
          <a:ext cx="1219200" cy="1044112"/>
        </p:xfrm>
        <a:graphic>
          <a:graphicData uri="http://schemas.openxmlformats.org/presentationml/2006/ole">
            <p:oleObj spid="_x0000_s25603" name="Document" showAsIcon="1" r:id="rId4" imgW="905760" imgH="77652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>
            <a:noAutofit/>
          </a:bodyPr>
          <a:lstStyle/>
          <a:p>
            <a:pPr marL="0" indent="4763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Како исход треба да буде конкретан и мјерљив, и провјера исхода треба да буде дефинисана као конкретан задатак на основу којег наставник закључује да ли је и у којој мјери остварен очекивани исход.</a:t>
            </a:r>
          </a:p>
          <a:p>
            <a:pPr marL="0" indent="4763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763">
              <a:buNone/>
            </a:pP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Припреме за писмене провјере постигнућа путем ЗОТ-а или путем контролног рада и др. треба да садрже: задатке, рјешења и кључ за бодовање.</a:t>
            </a:r>
          </a:p>
          <a:p>
            <a:pPr marL="0" lvl="0" indent="4763">
              <a:buNone/>
            </a:pPr>
            <a:endParaRPr lang="sr-Cyrl-R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763">
              <a:buNone/>
            </a:pP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Припреме за час анализе писмене провјере треба да садрже анализу резултата (оцјена) са средњом оцјеном одјељења. </a:t>
            </a:r>
          </a:p>
          <a:p>
            <a:pPr marL="0" lvl="0" indent="4763">
              <a:buNone/>
            </a:pPr>
            <a:endParaRPr lang="sr-Cyrl-BA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763">
              <a:buNone/>
            </a:pP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Анализа урађености задатака треба да пружи ученицима јасну слику о томе који су задаци урађени са успјехом а који не (појединачно али и на нивоу одјељења), на којим садржајима треба још да се вјежба и сл.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724400" y="2895600"/>
          <a:ext cx="906463" cy="776287"/>
        </p:xfrm>
        <a:graphic>
          <a:graphicData uri="http://schemas.openxmlformats.org/presentationml/2006/ole">
            <p:oleObj spid="_x0000_s24578" name="Document" showAsIcon="1" r:id="rId3" imgW="905760" imgH="776520" progId="Word.Document.12">
              <p:embed/>
            </p:oleObj>
          </a:graphicData>
        </a:graphic>
      </p:graphicFrame>
      <p:graphicFrame>
        <p:nvGraphicFramePr>
          <p:cNvPr id="5" name="Object 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943600" y="2957513"/>
          <a:ext cx="906463" cy="776287"/>
        </p:xfrm>
        <a:graphic>
          <a:graphicData uri="http://schemas.openxmlformats.org/presentationml/2006/ole">
            <p:oleObj spid="_x0000_s24579" name="Document" showAsIcon="1" r:id="rId4" imgW="905760" imgH="77652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733800"/>
          </a:xfrm>
        </p:spPr>
        <p:txBody>
          <a:bodyPr>
            <a:noAutofit/>
          </a:bodyPr>
          <a:lstStyle/>
          <a:p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sr-Cyrl-RS" sz="2200" b="1" dirty="0" smtClean="0">
                <a:latin typeface="Times New Roman" pitchFamily="18" charset="0"/>
                <a:cs typeface="Times New Roman" pitchFamily="18" charset="0"/>
              </a:rPr>
              <a:t>евизија занимања.</a:t>
            </a:r>
          </a:p>
          <a:p>
            <a:pPr>
              <a:buNone/>
            </a:pPr>
            <a:endParaRPr lang="sr-Cyrl-RS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Cyrl-RS" sz="2200" b="1" dirty="0" smtClean="0">
                <a:latin typeface="Times New Roman" pitchFamily="18" charset="0"/>
                <a:cs typeface="Times New Roman" pitchFamily="18" charset="0"/>
              </a:rPr>
              <a:t>зрада стандарда занимања.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sr-Cyrl-RS" sz="2200" b="1" dirty="0" smtClean="0">
                <a:latin typeface="Times New Roman" pitchFamily="18" charset="0"/>
                <a:cs typeface="Times New Roman" pitchFamily="18" charset="0"/>
              </a:rPr>
              <a:t>акмичење ученика 2019/2020. године.</a:t>
            </a:r>
          </a:p>
          <a:p>
            <a:pPr>
              <a:buNone/>
            </a:pPr>
            <a:endParaRPr lang="sr-Cyrl-RS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200" b="1" dirty="0" smtClean="0">
                <a:latin typeface="Times New Roman" pitchFamily="18" charset="0"/>
                <a:cs typeface="Times New Roman" pitchFamily="18" charset="0"/>
              </a:rPr>
              <a:t>....</a:t>
            </a:r>
          </a:p>
          <a:p>
            <a:pPr>
              <a:buNone/>
            </a:pP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sr-Cyrl-BA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RS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ослови у наредном периоду</a:t>
            </a:r>
            <a:endParaRPr lang="en-US" sz="2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304800" y="457200"/>
            <a:ext cx="8229600" cy="9144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105400" y="4267200"/>
          <a:ext cx="1447800" cy="1239884"/>
        </p:xfrm>
        <a:graphic>
          <a:graphicData uri="http://schemas.openxmlformats.org/presentationml/2006/ole">
            <p:oleObj spid="_x0000_s26626" name="Acrobat Document" showAsIcon="1" r:id="rId3" imgW="905760" imgH="776520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6002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sr-Cyrl-RS" sz="3200" b="1" dirty="0" smtClean="0"/>
          </a:p>
          <a:p>
            <a:pPr algn="ctr">
              <a:buNone/>
            </a:pPr>
            <a:r>
              <a:rPr lang="sr-Cyrl-RS" sz="3200" b="1" dirty="0" smtClean="0"/>
              <a:t>ХВАЛА НА ПАЖЊИ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458200" cy="2819400"/>
          </a:xfr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sr-Cyrl-C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Популациона политика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sr-Cyrl-C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Наставни програми за нова занимања и евалуација НПП-а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sr-Cyrl-C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Запажања са увида у рад наставника и припреме за школску 2019/2020. годину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sr-Cyrl-C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Остала питања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5257800" cy="533400"/>
          </a:xfr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sr-Cyrl-R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ДНЕВНИ РЕД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"/>
            <a:ext cx="86106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Влада Републике Српске (ресорна министарства) је покренула низ активности и мјера када је у питању популациона политика.</a:t>
            </a:r>
          </a:p>
          <a:p>
            <a:pPr marL="0" indent="0">
              <a:buNone/>
            </a:pPr>
            <a:endParaRPr lang="sr-Cyrl-BA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Министарство просвјете и културе, Републички педагошки завод и Центар за демографска истраживања су покренули активности везане за популациону обуку.</a:t>
            </a:r>
          </a:p>
          <a:p>
            <a:pPr marL="0" indent="0">
              <a:buNone/>
            </a:pPr>
            <a:endParaRPr lang="sr-Cyrl-BA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Центар за демографска истраживања је припремио презентацију у вези са популационом обуком у школама у Републици Српској.</a:t>
            </a:r>
          </a:p>
          <a:p>
            <a:pPr marL="0" indent="0">
              <a:buNone/>
            </a:pPr>
            <a:endParaRPr lang="sr-Cyrl-BA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Презентација се </a:t>
            </a:r>
            <a:r>
              <a:rPr lang="sr-Cyrl-RS" sz="2200" b="1" dirty="0" smtClean="0">
                <a:latin typeface="Times New Roman" pitchFamily="18" charset="0"/>
                <a:cs typeface="Times New Roman" pitchFamily="18" charset="0"/>
              </a:rPr>
              <a:t>састоји </a:t>
            </a: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из 3 дијела:</a:t>
            </a: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Демографски процеси и популациона политика у Републици Српској – стање и очекивања (проф. Др Драшко Маринковић),</a:t>
            </a: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Брак и породичне вриједности – савремене тенденције (проф. Др Ранка Перић Ромић,</a:t>
            </a: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Очување репродуктивног здравља младих – потреба и значај (проф. Др Ненад В. Бабић)</a:t>
            </a:r>
          </a:p>
          <a:p>
            <a:pPr marL="0" indent="0">
              <a:buNone/>
            </a:pPr>
            <a:endParaRPr lang="sr-Cyrl-BA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019800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Latn-RS" sz="2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 Наставни програми за нова занимања - Евалуација НПП-а</a:t>
            </a:r>
          </a:p>
          <a:p>
            <a:pPr lvl="0"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Урађени су наставни програми за нова занимања и објављени су на сајту РПЗ-а (техничар за ЦНЦ технологије – 3. разред; техничар машинске енергетике – 4. разред).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endParaRPr lang="sr-Cyrl-R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одернизован је наставни програм за занимање обрађивач метала резањем и објављен је на сајту РПЗ-а (технологија занимања + практична настава). </a:t>
            </a:r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змјене су у оквиру 30%.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endParaRPr lang="sr-Cyrl-R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рађен је наставни програм за вариоца, други разред (ДУАЛ).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endParaRPr lang="sr-Cyrl-R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звршена је евалуација НПП за занимања машински техничар за компјутерско конструисање, машински техничар за моторе и моторна возила, техничар мехатронике и механичар грејне и расхладне технике.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533400" y="228600"/>
            <a:ext cx="8229600" cy="8382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7315200" y="5638800"/>
          <a:ext cx="1290638" cy="1105292"/>
        </p:xfrm>
        <a:graphic>
          <a:graphicData uri="http://schemas.openxmlformats.org/presentationml/2006/ole">
            <p:oleObj spid="_x0000_s1028" name="Document" showAsIcon="1" r:id="rId3" imgW="905760" imgH="776520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458200" cy="5943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sz="2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sr-Latn-RS" sz="2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sr-Cyrl-RS" sz="2200" b="1" dirty="0" smtClean="0">
                <a:latin typeface="Times New Roman" pitchFamily="18" charset="0"/>
                <a:cs typeface="Times New Roman" pitchFamily="18" charset="0"/>
              </a:rPr>
              <a:t>ЗАПАЖАЊА</a:t>
            </a:r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 СА УВИДА У РАД НАСТАВНИКА </a:t>
            </a:r>
            <a:endParaRPr lang="sr-Cyrl-R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Не врши се реализација наставног садржаја у складу са Оп</a:t>
            </a:r>
            <a:r>
              <a:rPr lang="sr-Cyrl-RS" sz="2200" b="1" dirty="0" smtClean="0">
                <a:latin typeface="Times New Roman" pitchFamily="18" charset="0"/>
                <a:cs typeface="Times New Roman" pitchFamily="18" charset="0"/>
              </a:rPr>
              <a:t>еративним планом (у</a:t>
            </a: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 дневник рада, </a:t>
            </a:r>
            <a:r>
              <a:rPr lang="sr-Cyrl-RS" sz="22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sr-Latn-R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200" b="1" dirty="0" smtClean="0">
                <a:latin typeface="Times New Roman" pitchFamily="18" charset="0"/>
                <a:cs typeface="Times New Roman" pitchFamily="18" charset="0"/>
              </a:rPr>
              <a:t>Одјељењској књизи, </a:t>
            </a: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се уписује садржај који се реализује а који није у складу са Оперативним планом рада).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endParaRPr lang="sr-Cyrl-BA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НПП-а за поједине предмете се не реализује у потпуности (евидентирано је драстично одступање - нису реализовани садржаји из 2 модула од укупно 4).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endParaRPr lang="sr-Cyrl-BA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НПП је преопширан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200" b="1" dirty="0" smtClean="0">
                <a:latin typeface="Times New Roman" pitchFamily="18" charset="0"/>
                <a:cs typeface="Times New Roman" pitchFamily="18" charset="0"/>
              </a:rPr>
              <a:t>па реализација свих с</a:t>
            </a: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адржаја није могућа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 (Да ли је извршено реално/добро оперативно планирање наставног садржаја? Да ли је било реализације садржаја који нису по НПП-у? Да ли су одабрани “прави” садржаји који доприносе остваривању очекиваних исхода учења дефинисаних у НПП-у? и сл).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609600" y="0"/>
            <a:ext cx="7620000" cy="9144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У Глобалном плану </a:t>
            </a:r>
            <a:r>
              <a:rPr lang="sr-Cyrl-RS" sz="2200" b="1" dirty="0" smtClean="0">
                <a:latin typeface="Times New Roman" pitchFamily="18" charset="0"/>
                <a:cs typeface="Times New Roman" pitchFamily="18" charset="0"/>
              </a:rPr>
              <a:t>нису планирани </a:t>
            </a: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контролни радови, тестови, вјежбе и графички радови а исти су реализовани и оцјене су уписане у Одјељењску књигу. </a:t>
            </a:r>
          </a:p>
          <a:p>
            <a:pPr>
              <a:buClrTx/>
              <a:buSzPct val="100000"/>
              <a:buNone/>
            </a:pPr>
            <a:endParaRPr lang="sr-Cyrl-BA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Час се реализује без припреме за час; користе се старе припреме – старе припреме немају дефинисане дидактичко методичке елементе; није извршена дорада истих. </a:t>
            </a:r>
          </a:p>
          <a:p>
            <a:pPr>
              <a:buClrTx/>
              <a:buSzPct val="100000"/>
              <a:buNone/>
            </a:pPr>
            <a:endParaRPr lang="sr-Cyrl-BA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Као “припрема за час” често се користи “уџбеник”. 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endParaRPr lang="sr-Cyrl-BA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Нису дефинисани очекивани исходи учења у припреми за час иако су исти дефинисани у НПП-у.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endParaRPr lang="sr-Cyrl-BA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Нема дефинисаних начина провјере остварености очекиваних исхода учења.</a:t>
            </a:r>
          </a:p>
          <a:p>
            <a:pPr>
              <a:buClrTx/>
              <a:buSzPct val="100000"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096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			  Правилник о оцјењивању 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BA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Нема континуитета у оцјењивању; концентрација оцјена је у другој половини новембра и у децембру, односно у другој половини априла, мају и јуну.</a:t>
            </a:r>
          </a:p>
          <a:p>
            <a:pPr>
              <a:buClrTx/>
              <a:buSzPct val="100000"/>
            </a:pPr>
            <a:endParaRPr lang="sr-Cyrl-BA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Не понављају се контролни и тестови након провјера у којима је било више од 50% недовољних оцјена.</a:t>
            </a:r>
          </a:p>
          <a:p>
            <a:pPr>
              <a:buClrTx/>
              <a:buSzPct val="100000"/>
            </a:pPr>
            <a:endParaRPr lang="sr-Cyrl-BA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Комбинује се “писмено-усмено оцјењивање” - оцјена из усменог се уписује као оцјена писменог рада.</a:t>
            </a:r>
          </a:p>
          <a:p>
            <a:pPr>
              <a:buClrTx/>
              <a:buSzPct val="100000"/>
              <a:buNone/>
            </a:pPr>
            <a:endParaRPr lang="sr-Cyrl-BA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 Уз оцјену се уписују словне и друге ознаке, мимо прописаног.</a:t>
            </a:r>
          </a:p>
          <a:p>
            <a:pPr>
              <a:buClrTx/>
              <a:buSzPct val="100000"/>
            </a:pPr>
            <a:endParaRPr lang="sr-Cyrl-BA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Оцјене се не уписују у Одјељењску књигу у прописаном року (8 дана од дана реализације за писмене и друге провјере, а оцјена из усменог се уписује одмах након провјере</a:t>
            </a:r>
            <a:r>
              <a:rPr lang="sr-Cyrl-RS" sz="2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304800" y="152400"/>
            <a:ext cx="8001000" cy="880872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343400"/>
          </a:xfrm>
        </p:spPr>
        <p:txBody>
          <a:bodyPr>
            <a:noAutofit/>
          </a:bodyPr>
          <a:lstStyle/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sr-Cyrl-RS" sz="2200" b="1" dirty="0" smtClean="0">
                <a:latin typeface="Times New Roman" pitchFamily="18" charset="0"/>
                <a:cs typeface="Times New Roman" pitchFamily="18" charset="0"/>
              </a:rPr>
              <a:t>аставник је дужан да изврши глобално и оперативно планирање  наставног садржаја/рада и да глобални и оперативни план да на увид директору, стручној служби или просвјетном савјетнику у току посјете часу или стручно-педагошког надзора. </a:t>
            </a: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RS" sz="2200" b="1" dirty="0" smtClean="0">
                <a:latin typeface="Times New Roman" pitchFamily="18" charset="0"/>
                <a:cs typeface="Times New Roman" pitchFamily="18" charset="0"/>
              </a:rPr>
              <a:t>ланови треба да буду достављени стручној служби школе у складу са договореном праксом у школи; наставник је дужан да планове посједује код себе у току рада.</a:t>
            </a:r>
          </a:p>
          <a:p>
            <a:pPr>
              <a:buClrTx/>
              <a:buSzPct val="100000"/>
              <a:buFont typeface="Wingdings" pitchFamily="2" charset="2"/>
              <a:buChar char="Ø"/>
            </a:pPr>
            <a:endParaRPr lang="sr-Cyrl-R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Реализација наставног садржаја се оп</a:t>
            </a:r>
            <a:r>
              <a:rPr lang="sr-Cyrl-RS" sz="2200" b="1" dirty="0" smtClean="0">
                <a:latin typeface="Times New Roman" pitchFamily="18" charset="0"/>
                <a:cs typeface="Times New Roman" pitchFamily="18" charset="0"/>
              </a:rPr>
              <a:t>еративно планира за све мјесеце у школској години а не само за њих неколико.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3733800"/>
          </a:xfrm>
        </p:spPr>
        <p:txBody>
          <a:bodyPr>
            <a:normAutofit fontScale="92500"/>
          </a:bodyPr>
          <a:lstStyle/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sr-Cyrl-BA" sz="22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sr-Cyrl-RS" sz="2200" b="1" dirty="0" smtClean="0">
                <a:latin typeface="Times New Roman" pitchFamily="18" charset="0"/>
                <a:cs typeface="Times New Roman" pitchFamily="18" charset="0"/>
              </a:rPr>
              <a:t>колико се уоче било какви пропусти приликом реализације наставног процеса, школа мора да реагује, изврши анализу стања и утврди чињенице за које онда доноси мјере за отклањање пропуста.</a:t>
            </a:r>
          </a:p>
          <a:p>
            <a:pPr>
              <a:buClrTx/>
              <a:buSzPct val="100000"/>
              <a:buNone/>
            </a:pPr>
            <a:endParaRPr lang="sr-Cyrl-R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sr-Cyrl-RS" sz="2200" b="1" dirty="0" smtClean="0">
                <a:latin typeface="Times New Roman" pitchFamily="18" charset="0"/>
                <a:cs typeface="Times New Roman" pitchFamily="18" charset="0"/>
              </a:rPr>
              <a:t>Мора постојати сарадња наставника, директора, помоћника директора и стручне службе школе у циљу квалитетне реализације наставног процеса.</a:t>
            </a:r>
          </a:p>
          <a:p>
            <a:pPr>
              <a:buClrTx/>
              <a:buSzPct val="100000"/>
              <a:buNone/>
            </a:pPr>
            <a:endParaRPr lang="sr-Cyrl-R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sr-Cyrl-RS" sz="2200" b="1" dirty="0" smtClean="0">
                <a:latin typeface="Times New Roman" pitchFamily="18" charset="0"/>
                <a:cs typeface="Times New Roman" pitchFamily="18" charset="0"/>
              </a:rPr>
              <a:t>Рад Стручног актива мора да буде у складу са надлежностима у складу са Законом; рад стручног актиа мора бит подигнут на виши ниво (програм рада, записници, дневни ред, ....).</a:t>
            </a:r>
          </a:p>
          <a:p>
            <a:pPr>
              <a:buNone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883</TotalTime>
  <Words>1024</Words>
  <Application>Microsoft Office PowerPoint</Application>
  <PresentationFormat>On-screen Show (4:3)</PresentationFormat>
  <Paragraphs>99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Concourse</vt:lpstr>
      <vt:lpstr>Document</vt:lpstr>
      <vt:lpstr>Microsoft Office Word Document</vt:lpstr>
      <vt:lpstr>Presentation</vt:lpstr>
      <vt:lpstr>Acrobat Document</vt:lpstr>
      <vt:lpstr>ГРУПНИ САВЈЕТОДАВНО – ИНСТРУКТИВНИ РАД  за наставнике машинске групе предмета</vt:lpstr>
      <vt:lpstr>ДНЕВНИ РЕД</vt:lpstr>
      <vt:lpstr>Slide 3</vt:lpstr>
      <vt:lpstr>Slide 4</vt:lpstr>
      <vt:lpstr>Slide 5</vt:lpstr>
      <vt:lpstr>Slide 6</vt:lpstr>
      <vt:lpstr>Slide 7</vt:lpstr>
      <vt:lpstr>Slide 8</vt:lpstr>
      <vt:lpstr>Slide 9</vt:lpstr>
      <vt:lpstr>Припреме за школску 2019/2020. годину </vt:lpstr>
      <vt:lpstr>Slide 11</vt:lpstr>
      <vt:lpstr>Slide 12</vt:lpstr>
      <vt:lpstr>Slide 13</vt:lpstr>
      <vt:lpstr>Послови у наредном периоду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ГРУПНИ САВЈЕТОДАВНО – ИНСТРУКТИВНИ РАД  наставници машинске групе предмета</dc:title>
  <dc:creator>43. Zoran Bogdanovic</dc:creator>
  <cp:lastModifiedBy>Zoran Bogdanovic</cp:lastModifiedBy>
  <cp:revision>170</cp:revision>
  <dcterms:created xsi:type="dcterms:W3CDTF">2006-08-16T00:00:00Z</dcterms:created>
  <dcterms:modified xsi:type="dcterms:W3CDTF">2019-09-16T09:32:13Z</dcterms:modified>
</cp:coreProperties>
</file>