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5"/>
  </p:notesMasterIdLst>
  <p:handoutMasterIdLst>
    <p:handoutMasterId r:id="rId36"/>
  </p:handoutMasterIdLst>
  <p:sldIdLst>
    <p:sldId id="256" r:id="rId3"/>
    <p:sldId id="257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59" r:id="rId12"/>
    <p:sldId id="266" r:id="rId13"/>
    <p:sldId id="269" r:id="rId14"/>
    <p:sldId id="268" r:id="rId15"/>
    <p:sldId id="270" r:id="rId16"/>
    <p:sldId id="274" r:id="rId17"/>
    <p:sldId id="275" r:id="rId18"/>
    <p:sldId id="290" r:id="rId19"/>
    <p:sldId id="291" r:id="rId20"/>
    <p:sldId id="284" r:id="rId21"/>
    <p:sldId id="285" r:id="rId22"/>
    <p:sldId id="286" r:id="rId23"/>
    <p:sldId id="287" r:id="rId24"/>
    <p:sldId id="288" r:id="rId25"/>
    <p:sldId id="289" r:id="rId26"/>
    <p:sldId id="283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tankovic\Documents\eksterno%20vrednovanje\2018\Analiza\Pomocna%20-%20vaz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Sheet4!$C$7</c:f>
              <c:strCache>
                <c:ptCount val="1"/>
                <c:pt idx="0">
                  <c:v>Остварени  проценат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Sheet4!$B$8:$B$14</c:f>
              <c:strCache>
                <c:ptCount val="7"/>
                <c:pt idx="0">
                  <c:v>Бирач</c:v>
                </c:pt>
                <c:pt idx="1">
                  <c:v>Семберија</c:v>
                </c:pt>
                <c:pt idx="2">
                  <c:v>Сарајевко - романијска</c:v>
                </c:pt>
                <c:pt idx="3">
                  <c:v>Приједор</c:v>
                </c:pt>
                <c:pt idx="4">
                  <c:v>Бањалука</c:v>
                </c:pt>
                <c:pt idx="5">
                  <c:v>Херцеговина</c:v>
                </c:pt>
                <c:pt idx="6">
                  <c:v>Добој</c:v>
                </c:pt>
              </c:strCache>
            </c:strRef>
          </c:cat>
          <c:val>
            <c:numRef>
              <c:f>Sheet4!$C$8:$C$14</c:f>
              <c:numCache>
                <c:formatCode>0.00%</c:formatCode>
                <c:ptCount val="7"/>
                <c:pt idx="0">
                  <c:v>0.68690000000000195</c:v>
                </c:pt>
                <c:pt idx="1">
                  <c:v>0.68260000000000298</c:v>
                </c:pt>
                <c:pt idx="2">
                  <c:v>0.67170000000000518</c:v>
                </c:pt>
                <c:pt idx="3">
                  <c:v>0.65570000000000506</c:v>
                </c:pt>
                <c:pt idx="4">
                  <c:v>0.6541000000000039</c:v>
                </c:pt>
                <c:pt idx="5">
                  <c:v>0.60320000000000062</c:v>
                </c:pt>
                <c:pt idx="6">
                  <c:v>0.59710000000000052</c:v>
                </c:pt>
              </c:numCache>
            </c:numRef>
          </c:val>
        </c:ser>
        <c:shape val="cone"/>
        <c:axId val="67892736"/>
        <c:axId val="68535424"/>
        <c:axId val="0"/>
      </c:bar3DChart>
      <c:catAx>
        <c:axId val="678927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8535424"/>
        <c:crosses val="autoZero"/>
        <c:auto val="1"/>
        <c:lblAlgn val="ctr"/>
        <c:lblOffset val="100"/>
      </c:catAx>
      <c:valAx>
        <c:axId val="6853542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78927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967764451292853E-2"/>
          <c:y val="0.11342592592592607"/>
          <c:w val="0.59718988550386509"/>
          <c:h val="0.87962962962963165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multiLvlStrRef>
              <c:f>Sheet1!$D$9:$E$12</c:f>
              <c:multiLvlStrCache>
                <c:ptCount val="4"/>
                <c:lvl>
                  <c:pt idx="0">
                    <c:v>&lt; 45%</c:v>
                  </c:pt>
                  <c:pt idx="1">
                    <c:v>45% - 54%</c:v>
                  </c:pt>
                  <c:pt idx="2">
                    <c:v>55% - 74%</c:v>
                  </c:pt>
                  <c:pt idx="3">
                    <c:v>75% - 100%</c:v>
                  </c:pt>
                </c:lvl>
                <c:lvl>
                  <c:pt idx="0">
                    <c:v>Незадовољава </c:v>
                  </c:pt>
                  <c:pt idx="1">
                    <c:v>Низак </c:v>
                  </c:pt>
                  <c:pt idx="2">
                    <c:v>Средњи </c:v>
                  </c:pt>
                  <c:pt idx="3">
                    <c:v>Висок </c:v>
                  </c:pt>
                </c:lvl>
              </c:multiLvlStrCache>
            </c:multiLvlStrRef>
          </c:cat>
          <c:val>
            <c:numRef>
              <c:f>Sheet1!$F$9:$F$12</c:f>
              <c:numCache>
                <c:formatCode>General</c:formatCode>
                <c:ptCount val="4"/>
                <c:pt idx="0">
                  <c:v>298</c:v>
                </c:pt>
                <c:pt idx="1">
                  <c:v>315</c:v>
                </c:pt>
                <c:pt idx="2">
                  <c:v>626</c:v>
                </c:pt>
                <c:pt idx="3">
                  <c:v>596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9475457343550304E-2"/>
          <c:y val="0.11026159817076835"/>
          <c:w val="0.60749959707137513"/>
          <c:h val="0.8836839269401395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multiLvlStrRef>
              <c:f>Sheet2!$C$6:$D$9</c:f>
              <c:multiLvlStrCache>
                <c:ptCount val="4"/>
                <c:lvl>
                  <c:pt idx="0">
                    <c:v>&lt; 45%</c:v>
                  </c:pt>
                  <c:pt idx="1">
                    <c:v>45% - 54%</c:v>
                  </c:pt>
                  <c:pt idx="2">
                    <c:v>55% - 74%</c:v>
                  </c:pt>
                  <c:pt idx="3">
                    <c:v>75% - 100%</c:v>
                  </c:pt>
                </c:lvl>
                <c:lvl>
                  <c:pt idx="0">
                    <c:v>Незадовољава </c:v>
                  </c:pt>
                  <c:pt idx="1">
                    <c:v>Низак </c:v>
                  </c:pt>
                  <c:pt idx="2">
                    <c:v>Средњи </c:v>
                  </c:pt>
                  <c:pt idx="3">
                    <c:v>Висок </c:v>
                  </c:pt>
                </c:lvl>
              </c:multiLvlStrCache>
            </c:multiLvlStrRef>
          </c:cat>
          <c:val>
            <c:numRef>
              <c:f>Sheet2!$E$6:$E$9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35</c:v>
                </c:pt>
                <c:pt idx="3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</c:spPr>
          <c:val>
            <c:numRef>
              <c:f>Sheet7!$A$7:$Y$7</c:f>
              <c:numCache>
                <c:formatCode>0.00</c:formatCode>
                <c:ptCount val="25"/>
                <c:pt idx="0" formatCode="General">
                  <c:v>62.620000000000012</c:v>
                </c:pt>
                <c:pt idx="1">
                  <c:v>53.290000000000013</c:v>
                </c:pt>
                <c:pt idx="2" formatCode="General">
                  <c:v>61.17</c:v>
                </c:pt>
                <c:pt idx="3" formatCode="General">
                  <c:v>66.649999999999991</c:v>
                </c:pt>
                <c:pt idx="4">
                  <c:v>79.38</c:v>
                </c:pt>
                <c:pt idx="5" formatCode="General">
                  <c:v>15.38</c:v>
                </c:pt>
                <c:pt idx="6" formatCode="General">
                  <c:v>91.990000000000023</c:v>
                </c:pt>
                <c:pt idx="7" formatCode="General">
                  <c:v>63.24</c:v>
                </c:pt>
                <c:pt idx="8" formatCode="General">
                  <c:v>41.82</c:v>
                </c:pt>
                <c:pt idx="9" formatCode="General">
                  <c:v>14.27</c:v>
                </c:pt>
                <c:pt idx="10" formatCode="General">
                  <c:v>69.819999999999993</c:v>
                </c:pt>
                <c:pt idx="11" formatCode="General">
                  <c:v>87.27</c:v>
                </c:pt>
                <c:pt idx="12" formatCode="General">
                  <c:v>22.57</c:v>
                </c:pt>
                <c:pt idx="13" formatCode="General">
                  <c:v>73.849999999999994</c:v>
                </c:pt>
                <c:pt idx="14" formatCode="General">
                  <c:v>85.48</c:v>
                </c:pt>
                <c:pt idx="15" formatCode="General">
                  <c:v>75.260000000000005</c:v>
                </c:pt>
                <c:pt idx="16" formatCode="General">
                  <c:v>47.660000000000011</c:v>
                </c:pt>
                <c:pt idx="17" formatCode="General">
                  <c:v>80.709999999999994</c:v>
                </c:pt>
                <c:pt idx="18" formatCode="General">
                  <c:v>84.11999999999999</c:v>
                </c:pt>
                <c:pt idx="19" formatCode="General">
                  <c:v>47.220000000000013</c:v>
                </c:pt>
                <c:pt idx="20" formatCode="General">
                  <c:v>57.89</c:v>
                </c:pt>
                <c:pt idx="21" formatCode="General">
                  <c:v>61.99</c:v>
                </c:pt>
                <c:pt idx="22" formatCode="General">
                  <c:v>77.319999999999993</c:v>
                </c:pt>
                <c:pt idx="23" formatCode="General">
                  <c:v>65.02</c:v>
                </c:pt>
                <c:pt idx="24" formatCode="General">
                  <c:v>92.28</c:v>
                </c:pt>
              </c:numCache>
            </c:numRef>
          </c:val>
        </c:ser>
        <c:axId val="82601856"/>
        <c:axId val="82603392"/>
      </c:barChart>
      <c:catAx>
        <c:axId val="82601856"/>
        <c:scaling>
          <c:orientation val="minMax"/>
        </c:scaling>
        <c:axPos val="b"/>
        <c:tickLblPos val="nextTo"/>
        <c:crossAx val="82603392"/>
        <c:crosses val="autoZero"/>
        <c:auto val="1"/>
        <c:lblAlgn val="ctr"/>
        <c:lblOffset val="100"/>
      </c:catAx>
      <c:valAx>
        <c:axId val="82603392"/>
        <c:scaling>
          <c:orientation val="minMax"/>
        </c:scaling>
        <c:axPos val="l"/>
        <c:majorGridlines/>
        <c:numFmt formatCode="General" sourceLinked="1"/>
        <c:tickLblPos val="nextTo"/>
        <c:crossAx val="8260185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DAD5-FC18-40FE-A362-C2B7BEB15E45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85365-7849-4C29-A7FD-A73A8B16F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85365-7849-4C29-A7FD-A73A8B16F7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85365-7849-4C29-A7FD-A73A8B16F7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issuu.com/ema_/docs/dokimologij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467738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-180528" y="4293097"/>
            <a:ext cx="9324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Анализа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сољашње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провјере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3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постигнућа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ученика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разреда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средњих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3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школа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Информатике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3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школске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2017/18.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године</a:t>
            </a:r>
            <a:endParaRPr lang="en-US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115616" y="1052737"/>
            <a:ext cx="8028384" cy="479593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Екстерној провјери приступило је укупно 1835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од 1947 ученика колико их похађа први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разред средњих школа трећег  степена или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94,24%.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На основу добијених резултата након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спроведене провјере израчунат  је просјечан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проценат који су ученици остварили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63.76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Најмањи проценат рјешених задатака по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одјељењима је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34.38%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док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највећи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85.82%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187624" y="0"/>
            <a:ext cx="7956376" cy="6926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200" dirty="0" smtClean="0"/>
              <a:t>  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Уколико посматрамо резултате које су остварили  </a:t>
            </a:r>
          </a:p>
          <a:p>
            <a:r>
              <a:rPr lang="en-US" sz="220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200" smtClean="0">
                <a:latin typeface="Arial" pitchFamily="34" charset="0"/>
                <a:cs typeface="Arial" pitchFamily="34" charset="0"/>
              </a:rPr>
              <a:t>ученици 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на нивоу школа три најбоље школе су: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79711" y="836712"/>
          <a:ext cx="2595081" cy="1997964"/>
        </p:xfrm>
        <a:graphic>
          <a:graphicData uri="http://schemas.openxmlformats.org/drawingml/2006/table">
            <a:tbl>
              <a:tblPr/>
              <a:tblGrid>
                <a:gridCol w="1044792"/>
                <a:gridCol w="1550289"/>
              </a:tblGrid>
              <a:tr h="841248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Р.</a:t>
                      </a:r>
                      <a:r>
                        <a:rPr lang="sr-Cyrl-RS" sz="2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sr-Cyrl-CS" sz="2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</a:t>
                      </a:r>
                      <a:r>
                        <a:rPr lang="sr-Cyrl-C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р.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</a:t>
                      </a:r>
                      <a:r>
                        <a:rPr lang="en-US" sz="2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роценат</a:t>
                      </a:r>
                      <a:r>
                        <a:rPr lang="en-U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8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82.11%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4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78.14%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76.85%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12"/>
          <p:cNvSpPr>
            <a:spLocks noGrp="1"/>
          </p:cNvSpPr>
          <p:nvPr>
            <p:ph idx="10"/>
          </p:nvPr>
        </p:nvSpPr>
        <p:spPr>
          <a:xfrm>
            <a:off x="1187624" y="3068960"/>
            <a:ext cx="7956376" cy="4320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Док су три најлошије: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60032" y="3573016"/>
          <a:ext cx="2664296" cy="2024224"/>
        </p:xfrm>
        <a:graphic>
          <a:graphicData uri="http://schemas.openxmlformats.org/drawingml/2006/table">
            <a:tbl>
              <a:tblPr/>
              <a:tblGrid>
                <a:gridCol w="936104"/>
                <a:gridCol w="1728192"/>
              </a:tblGrid>
              <a:tr h="440048">
                <a:tc>
                  <a:txBody>
                    <a:bodyPr/>
                    <a:lstStyle/>
                    <a:p>
                      <a:pPr marL="12065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Р. </a:t>
                      </a:r>
                      <a:r>
                        <a:rPr lang="sr-Cyrl-BA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</a:t>
                      </a:r>
                      <a:r>
                        <a:rPr lang="sr-Cyrl-R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р.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sr-Cyrl-R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</a:t>
                      </a:r>
                      <a:r>
                        <a:rPr lang="en-US" sz="2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роценат</a:t>
                      </a:r>
                      <a:r>
                        <a:rPr lang="en-US" sz="2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2065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sr-Cyrl-R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50.22%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12065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sr-Cyrl-R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48.94%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sr-Cyrl-R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n-US" sz="2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47.39%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2492896"/>
            <a:ext cx="7596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Распоред регија према оствареном резултату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666" y="0"/>
          <a:ext cx="6383607" cy="3421040"/>
        </p:xfrm>
        <a:graphic>
          <a:graphicData uri="http://schemas.openxmlformats.org/drawingml/2006/table">
            <a:tbl>
              <a:tblPr/>
              <a:tblGrid>
                <a:gridCol w="3456384"/>
                <a:gridCol w="2927223"/>
              </a:tblGrid>
              <a:tr h="476672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Остварени  проценат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68.69%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68.26%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52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Сарајевко - романијска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67.17%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65.57%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65.41%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60.32%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59.71%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067944" y="3356992"/>
          <a:ext cx="5076056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9712" y="969264"/>
          <a:ext cx="6624736" cy="5888736"/>
        </p:xfrm>
        <a:graphic>
          <a:graphicData uri="http://schemas.openxmlformats.org/drawingml/2006/table">
            <a:tbl>
              <a:tblPr/>
              <a:tblGrid>
                <a:gridCol w="4583319"/>
                <a:gridCol w="2041417"/>
              </a:tblGrid>
              <a:tr h="3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Оставерни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проценат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0-10%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11-20%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21-30%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31-40%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41-50%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179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51-60%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329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61-70%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392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71-80%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385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81-90%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91-99%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нису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приступил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Укупно: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1947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47664" y="1"/>
            <a:ext cx="6840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Уколико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посматрамо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појединачни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проценат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остварили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следеће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2816" y="188641"/>
            <a:ext cx="757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Резултати ученика у односу на ниво постигнућа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91680" y="692696"/>
          <a:ext cx="7272808" cy="3291840"/>
        </p:xfrm>
        <a:graphic>
          <a:graphicData uri="http://schemas.openxmlformats.org/drawingml/2006/table">
            <a:tbl>
              <a:tblPr/>
              <a:tblGrid>
                <a:gridCol w="2952328"/>
                <a:gridCol w="2088232"/>
                <a:gridCol w="2232248"/>
              </a:tblGrid>
              <a:tr h="432048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Ниво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постигнућа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Проценат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Број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74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Незадовољава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298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08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Низак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45% - 54%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42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Средњи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55% - 74%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60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Висок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75% - 100%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596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gridSpan="2"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Укупно: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835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47664" y="4005064"/>
          <a:ext cx="49685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664" y="692696"/>
          <a:ext cx="7272808" cy="3291840"/>
        </p:xfrm>
        <a:graphic>
          <a:graphicData uri="http://schemas.openxmlformats.org/drawingml/2006/table">
            <a:tbl>
              <a:tblPr/>
              <a:tblGrid>
                <a:gridCol w="2952328"/>
                <a:gridCol w="2088232"/>
                <a:gridCol w="2232248"/>
              </a:tblGrid>
              <a:tr h="504056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Ниво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постигнућа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Проценат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школа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Незадовољава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66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Низак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45% - 54%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00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Средњи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55% - 74%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34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Висок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75% - 100%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gridSpan="2"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Укупно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75656" y="116632"/>
            <a:ext cx="75243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Резултати по школама у односу на ниво постигнућа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47664" y="3933057"/>
          <a:ext cx="5112568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1" y="836713"/>
            <a:ext cx="5729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Резултате провјере по задацима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835696" y="1772817"/>
          <a:ext cx="68407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2936"/>
            <a:ext cx="9324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smtClean="0">
                <a:solidFill>
                  <a:schemeClr val="bg1"/>
                </a:solidFill>
              </a:rPr>
              <a:t>Просјечна </a:t>
            </a:r>
            <a:r>
              <a:rPr lang="sr-Cyrl-RS" sz="2400" dirty="0" smtClean="0">
                <a:solidFill>
                  <a:schemeClr val="bg1"/>
                </a:solidFill>
              </a:rPr>
              <a:t>рјешеност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задатака</a:t>
            </a:r>
            <a:r>
              <a:rPr lang="sr-Cyrl-RS" sz="2400" dirty="0" smtClean="0">
                <a:solidFill>
                  <a:schemeClr val="bg1"/>
                </a:solidFill>
              </a:rPr>
              <a:t> ниског нивоа тежине: 90.51%</a:t>
            </a:r>
          </a:p>
          <a:p>
            <a:endParaRPr lang="sr-Cyrl-RS" sz="2400" dirty="0" smtClean="0">
              <a:solidFill>
                <a:schemeClr val="bg1"/>
              </a:solidFill>
            </a:endParaRPr>
          </a:p>
          <a:p>
            <a:r>
              <a:rPr lang="sr-Cyrl-RS" sz="2400" dirty="0" smtClean="0">
                <a:solidFill>
                  <a:schemeClr val="bg1"/>
                </a:solidFill>
              </a:rPr>
              <a:t>Просјечна рјешеност задатака средњег нивоа тежине: 61.52%</a:t>
            </a:r>
          </a:p>
          <a:p>
            <a:endParaRPr lang="sr-Cyrl-RS" sz="2400" dirty="0" smtClean="0">
              <a:solidFill>
                <a:schemeClr val="bg1"/>
              </a:solidFill>
            </a:endParaRPr>
          </a:p>
          <a:p>
            <a:r>
              <a:rPr lang="sr-Cyrl-RS" sz="2400" dirty="0" smtClean="0">
                <a:solidFill>
                  <a:schemeClr val="bg1"/>
                </a:solidFill>
              </a:rPr>
              <a:t>Просјечна рјешеност задатака високог нивоа тежине: 17.41%</a:t>
            </a: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656" y="116632"/>
            <a:ext cx="752432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Најбоље урађен је задатак број 25 ниског нивоа 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ежине са процеснтом успјешности 92,28%.</a:t>
            </a:r>
          </a:p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 ученика је захтијевано препознавање.  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3080" y="2060848"/>
          <a:ext cx="8280920" cy="2243593"/>
        </p:xfrm>
        <a:graphic>
          <a:graphicData uri="http://schemas.openxmlformats.org/drawingml/2006/table">
            <a:tbl>
              <a:tblPr/>
              <a:tblGrid>
                <a:gridCol w="2220205"/>
                <a:gridCol w="6060715"/>
              </a:tblGrid>
              <a:tr h="8904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лијевој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страни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називи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програма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а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десној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њихова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намјена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Потребно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је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линијом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повежеш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назив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програма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његову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намјену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1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Paint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Calculator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Програм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прорачун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рачунање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Програм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цртање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493096"/>
          </a:xfrm>
        </p:spPr>
        <p:txBody>
          <a:bodyPr/>
          <a:lstStyle/>
          <a:p>
            <a:r>
              <a:rPr lang="en-US" sz="2400" b="1" dirty="0" err="1" smtClean="0"/>
              <a:t>Информатика</a:t>
            </a:r>
            <a:r>
              <a:rPr lang="en-US" sz="2400" dirty="0" smtClean="0"/>
              <a:t> 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наука</a:t>
            </a:r>
            <a:r>
              <a:rPr lang="en-US" sz="2400" dirty="0" smtClean="0"/>
              <a:t>,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бави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развојем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примјеном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информационих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технологија</a:t>
            </a:r>
            <a:r>
              <a:rPr lang="en-US" sz="2400" dirty="0" smtClean="0"/>
              <a:t>, </a:t>
            </a:r>
            <a:r>
              <a:rPr lang="en-US" sz="2400" dirty="0" err="1" smtClean="0"/>
              <a:t>развојем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информационих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дјелатности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ангажовањем</a:t>
            </a:r>
            <a:r>
              <a:rPr lang="en-US" sz="2400" dirty="0" smtClean="0"/>
              <a:t> </a:t>
            </a:r>
            <a:r>
              <a:rPr lang="en-US" sz="2400" dirty="0" err="1" smtClean="0"/>
              <a:t>људи</a:t>
            </a:r>
            <a:r>
              <a:rPr lang="en-US" sz="2400" dirty="0" smtClean="0"/>
              <a:t> у </a:t>
            </a:r>
            <a:r>
              <a:rPr lang="en-US" sz="2400" dirty="0" err="1" smtClean="0"/>
              <a:t>обављању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информационих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дјелатности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информационим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системима</a:t>
            </a:r>
            <a:r>
              <a:rPr lang="en-US" sz="2400" dirty="0" smtClean="0"/>
              <a:t>, а </a:t>
            </a:r>
            <a:r>
              <a:rPr lang="en-US" sz="2400" dirty="0" err="1" smtClean="0"/>
              <a:t>све</a:t>
            </a:r>
            <a:r>
              <a:rPr lang="en-US" sz="2400" dirty="0" smtClean="0"/>
              <a:t> у </a:t>
            </a:r>
            <a:r>
              <a:rPr lang="en-US" sz="2400" dirty="0" err="1" smtClean="0"/>
              <a:t>циљу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обезбјеђивања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правих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правим</a:t>
            </a:r>
            <a:r>
              <a:rPr lang="en-US" sz="2400" dirty="0" smtClean="0"/>
              <a:t> </a:t>
            </a:r>
            <a:r>
              <a:rPr lang="en-US" sz="2400" dirty="0" err="1" smtClean="0"/>
              <a:t>људима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правом</a:t>
            </a:r>
            <a:endParaRPr lang="en-US" sz="2400" dirty="0" smtClean="0"/>
          </a:p>
          <a:p>
            <a:r>
              <a:rPr lang="en-US" sz="2400" dirty="0" err="1" smtClean="0"/>
              <a:t>тренутку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правој</a:t>
            </a:r>
            <a:r>
              <a:rPr lang="en-US" sz="2400" dirty="0" smtClean="0"/>
              <a:t> </a:t>
            </a:r>
            <a:r>
              <a:rPr lang="en-US" sz="2400" dirty="0" err="1" smtClean="0"/>
              <a:t>количини</a:t>
            </a:r>
            <a:r>
              <a:rPr lang="en-US" sz="2400" dirty="0" smtClean="0"/>
              <a:t> и у </a:t>
            </a:r>
            <a:r>
              <a:rPr lang="en-US" sz="2400" dirty="0" err="1" smtClean="0"/>
              <a:t>правом</a:t>
            </a:r>
            <a:r>
              <a:rPr lang="en-US" sz="2400" dirty="0" smtClean="0"/>
              <a:t> </a:t>
            </a:r>
            <a:r>
              <a:rPr lang="en-US" sz="2400" dirty="0" err="1" smtClean="0"/>
              <a:t>формату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Рачунари</a:t>
            </a:r>
            <a:r>
              <a:rPr lang="en-US" sz="2400" dirty="0" smtClean="0"/>
              <a:t> </a:t>
            </a:r>
            <a:r>
              <a:rPr lang="en-US" sz="2400" dirty="0" err="1" smtClean="0"/>
              <a:t>данас</a:t>
            </a:r>
            <a:r>
              <a:rPr lang="en-US" sz="2400" dirty="0" smtClean="0"/>
              <a:t> </a:t>
            </a:r>
            <a:r>
              <a:rPr lang="en-US" sz="2400" dirty="0" err="1" smtClean="0"/>
              <a:t>нису</a:t>
            </a:r>
            <a:r>
              <a:rPr lang="en-US" sz="2400" dirty="0" smtClean="0"/>
              <a:t> </a:t>
            </a:r>
            <a:r>
              <a:rPr lang="en-US" sz="2400" dirty="0" err="1" smtClean="0"/>
              <a:t>луксуз</a:t>
            </a:r>
            <a:r>
              <a:rPr lang="en-US" sz="2400" dirty="0" smtClean="0"/>
              <a:t>, </a:t>
            </a:r>
            <a:r>
              <a:rPr lang="en-US" sz="2400" dirty="0" err="1" smtClean="0"/>
              <a:t>него</a:t>
            </a:r>
            <a:r>
              <a:rPr lang="en-US" sz="2400" dirty="0" smtClean="0"/>
              <a:t> </a:t>
            </a:r>
            <a:r>
              <a:rPr lang="en-US" sz="2400" dirty="0" err="1" smtClean="0"/>
              <a:t>потреба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свим</a:t>
            </a:r>
            <a:r>
              <a:rPr lang="en-US" sz="2400" dirty="0" smtClean="0"/>
              <a:t> </a:t>
            </a:r>
            <a:r>
              <a:rPr lang="en-US" sz="2400" dirty="0" err="1" smtClean="0"/>
              <a:t>аспектима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живота</a:t>
            </a:r>
            <a:r>
              <a:rPr lang="en-US" sz="2400" dirty="0" smtClean="0"/>
              <a:t> и </a:t>
            </a:r>
            <a:r>
              <a:rPr lang="en-US" sz="2400" dirty="0" err="1" smtClean="0"/>
              <a:t>рада</a:t>
            </a:r>
            <a:r>
              <a:rPr lang="sr-Cyrl-RS" sz="2400" dirty="0" smtClean="0"/>
              <a:t>, </a:t>
            </a:r>
            <a:r>
              <a:rPr lang="en-US" sz="2400" dirty="0" err="1" smtClean="0"/>
              <a:t>рачунар</a:t>
            </a:r>
            <a:r>
              <a:rPr lang="en-US" sz="2400" dirty="0" smtClean="0"/>
              <a:t> </a:t>
            </a:r>
            <a:r>
              <a:rPr lang="sr-Cyrl-RS" sz="2400" dirty="0" smtClean="0"/>
              <a:t>је данас </a:t>
            </a:r>
            <a:r>
              <a:rPr lang="en-US" sz="2400" dirty="0" err="1" smtClean="0"/>
              <a:t>постао</a:t>
            </a:r>
            <a:r>
              <a:rPr lang="en-US" sz="2400" dirty="0" smtClean="0"/>
              <a:t> </a:t>
            </a:r>
            <a:r>
              <a:rPr lang="en-US" sz="2400" dirty="0" err="1" smtClean="0"/>
              <a:t>универзални</a:t>
            </a:r>
            <a:r>
              <a:rPr lang="en-US" sz="2400" dirty="0" smtClean="0"/>
              <a:t> </a:t>
            </a:r>
            <a:r>
              <a:rPr lang="en-US" sz="2400" dirty="0" err="1" smtClean="0"/>
              <a:t>алат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3648" y="116632"/>
            <a:ext cx="759633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Веома успјешно урађен је задатак број 7 ниског нивоа 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ежине са процеснтом успјешности </a:t>
            </a:r>
            <a:r>
              <a:rPr lang="ru-RU" sz="2400" dirty="0" smtClean="0">
                <a:solidFill>
                  <a:schemeClr val="bg1"/>
                </a:solidFill>
              </a:rPr>
              <a:t>91,99%</a:t>
            </a:r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Овај задатака од ученика је такође захтијевано </a:t>
            </a:r>
          </a:p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препознавање.  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988840"/>
          <a:ext cx="7344816" cy="1593803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547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Коју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приказаних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икона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бисте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кликнули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затварање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sr-Cyrl-RS" sz="20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програмског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прозора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 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Заокружи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2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a.                  б.                   в.                   г.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92494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92494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92494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7664" y="1124744"/>
            <a:ext cx="7596336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Зачујуће лоше је урађен задатак под редним бројем 2 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процентом успјешности </a:t>
            </a:r>
            <a:r>
              <a:rPr lang="ru-RU" sz="2400" dirty="0" smtClean="0">
                <a:solidFill>
                  <a:schemeClr val="bg1"/>
                </a:solidFill>
              </a:rPr>
              <a:t>53,29%.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је од ученика захтијевао препознавање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79104" y="2492896"/>
          <a:ext cx="8064896" cy="2625457"/>
        </p:xfrm>
        <a:graphic>
          <a:graphicData uri="http://schemas.openxmlformats.org/drawingml/2006/table">
            <a:tbl>
              <a:tblPr/>
              <a:tblGrid>
                <a:gridCol w="3705252"/>
                <a:gridCol w="4359644"/>
              </a:tblGrid>
              <a:tr h="68310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Сљедеће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дијелове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рачунара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разврстај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у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одговарајућу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sr-Cyrl-RS" sz="2400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групу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којој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припада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Оперативни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матична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плоча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word, CD, touch </a:t>
                      </a:r>
                      <a:endParaRPr lang="sr-Cyrl-RS" sz="2400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screen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миш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excel,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тастатура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windows,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графичка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карта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Хардвер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Софтвер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7664" y="1124744"/>
            <a:ext cx="7596336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Веома лоше је урађен задатак под редним бројем 9 </a:t>
            </a:r>
          </a:p>
          <a:p>
            <a:r>
              <a:rPr lang="sr-Cyrl-BA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R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процентом успјешности </a:t>
            </a:r>
            <a:r>
              <a:rPr lang="ru-RU" sz="2400" dirty="0" smtClean="0">
                <a:solidFill>
                  <a:schemeClr val="bg1"/>
                </a:solidFill>
              </a:rPr>
              <a:t>41,82%.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је од ученика захтијевао препознавање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702553"/>
          <a:ext cx="6864424" cy="2113217"/>
        </p:xfrm>
        <a:graphic>
          <a:graphicData uri="http://schemas.openxmlformats.org/drawingml/2006/table">
            <a:tbl>
              <a:tblPr/>
              <a:tblGrid>
                <a:gridCol w="1607840"/>
                <a:gridCol w="1872208"/>
                <a:gridCol w="1728192"/>
                <a:gridCol w="1656184"/>
              </a:tblGrid>
              <a:tr h="60154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Приказане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које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користе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поравнање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текста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линији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испод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напиши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sr-Cyrl-RS" sz="24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поравнања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реализује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упот</a:t>
                      </a:r>
                      <a:r>
                        <a:rPr lang="sr-Cyrl-RS" sz="240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240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ебом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7181" marR="87181" marT="43590" marB="435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7181" marR="87181" marT="43590" marB="43590"/>
                </a:tc>
                <a:tc h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7181" marR="87181" marT="43590" marB="43590"/>
                </a:tc>
              </a:tr>
              <a:tr h="331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2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r>
                        <a:rPr lang="en-US" sz="1000" dirty="0">
                          <a:latin typeface="Calibri"/>
                        </a:rPr>
                        <a:t>	 </a:t>
                      </a:r>
                    </a:p>
                  </a:txBody>
                  <a:tcPr marL="65386" marR="6538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2" cstate="print"/>
          <a:srcRect l="39418" t="9281" r="58624" b="88565"/>
          <a:stretch>
            <a:fillRect/>
          </a:stretch>
        </p:blipFill>
        <p:spPr bwMode="auto">
          <a:xfrm>
            <a:off x="1979712" y="4077072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2" cstate="print"/>
          <a:srcRect l="35690" t="9281" r="62306" b="88565"/>
          <a:stretch>
            <a:fillRect/>
          </a:stretch>
        </p:blipFill>
        <p:spPr bwMode="auto">
          <a:xfrm>
            <a:off x="3419872" y="4077072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2" cstate="print"/>
          <a:srcRect l="37461" t="9281" r="60582" b="88565"/>
          <a:stretch>
            <a:fillRect/>
          </a:stretch>
        </p:blipFill>
        <p:spPr bwMode="auto">
          <a:xfrm>
            <a:off x="4932040" y="4077072"/>
            <a:ext cx="6480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2" cstate="print"/>
          <a:srcRect l="34012" t="9281" r="64217" b="88565"/>
          <a:stretch>
            <a:fillRect/>
          </a:stretch>
        </p:blipFill>
        <p:spPr bwMode="auto">
          <a:xfrm>
            <a:off x="6588224" y="4077072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7664" y="1052736"/>
            <a:ext cx="75963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3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Најлошије су урађени задаци високог нивоа тежине, </a:t>
            </a:r>
          </a:p>
          <a:p>
            <a:r>
              <a:rPr lang="sr-Cyrl-RS" sz="23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који захтијевају примјену знања:</a:t>
            </a:r>
            <a:endParaRPr lang="en-US" sz="23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234888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број 10 – проценат рјешености је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14,27%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7664" y="3284984"/>
            <a:ext cx="7452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премјештање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пребацивање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датотеке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једног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фолдера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други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користе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команде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________________ и___________________.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3326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број 6  – проценат рјешености је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15,38%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547664" y="908720"/>
            <a:ext cx="7416824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чему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разликују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следећи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тастери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тастатури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Допиши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одговоре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користећи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појмове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десно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лијево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Backspace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тастатури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служи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Delete (Del),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тастатури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служи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_____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176" y="357301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број 13  – проценат рјешености је </a:t>
            </a:r>
            <a:r>
              <a:rPr lang="ru-RU" sz="2400" dirty="0" smtClean="0">
                <a:solidFill>
                  <a:schemeClr val="bg1"/>
                </a:solidFill>
              </a:rPr>
              <a:t>22,57%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47664" y="4293096"/>
          <a:ext cx="6624736" cy="1261872"/>
        </p:xfrm>
        <a:graphic>
          <a:graphicData uri="http://schemas.openxmlformats.org/drawingml/2006/table">
            <a:tbl>
              <a:tblPr/>
              <a:tblGrid>
                <a:gridCol w="6624736"/>
              </a:tblGrid>
              <a:tr h="381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Колико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маргина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има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страница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документа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 </a:t>
                      </a:r>
                      <a:endParaRPr lang="sr-Cyrl-RS" sz="2400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Допиши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одговор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__________________</a:t>
                      </a: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35696" y="1340768"/>
          <a:ext cx="6768752" cy="3505200"/>
        </p:xfrm>
        <a:graphic>
          <a:graphicData uri="http://schemas.openxmlformats.org/drawingml/2006/table">
            <a:tbl>
              <a:tblPr/>
              <a:tblGrid>
                <a:gridCol w="4248472"/>
                <a:gridCol w="252028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Струка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Просјечан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проценат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Саобраћај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75,08%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Електортехника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70,53%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Шумарство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обрада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дрвета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67,80%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Машинство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обрада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метала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64,60%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Угоститељство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туризам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61,07%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Остала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занимања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60,07%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Економија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</a:t>
                      </a:r>
                      <a:r>
                        <a:rPr lang="sr-Cyrl-R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трговина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59,77%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Текстилство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кожарство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57.16%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Пољопривреда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прерада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хране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56,78%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619672" y="492642"/>
            <a:ext cx="73448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Просјечан проценат за поједине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струке је приказан у табели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404664"/>
            <a:ext cx="7596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бисмо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остварене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резултате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сагледали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аспекта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нормалне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дистрибуцију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тј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Гаусове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криве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кориштена је аритметичка средина и стандардна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девијација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1602906" y="2420889"/>
          <a:ext cx="312463" cy="420241"/>
        </p:xfrm>
        <a:graphic>
          <a:graphicData uri="http://schemas.openxmlformats.org/presentationml/2006/ole">
            <p:oleObj spid="_x0000_s1026" name="Equation" r:id="rId3" imgW="253780" imgH="355292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2493835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је 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аритметичка</a:t>
            </a:r>
            <a:r>
              <a:rPr lang="sr-Cyrl-RS" dirty="0" smtClean="0">
                <a:solidFill>
                  <a:schemeClr val="bg1"/>
                </a:solidFill>
              </a:rPr>
              <a:t> средина и рачуна се по формули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3563890" y="3501009"/>
          <a:ext cx="312463" cy="454315"/>
        </p:xfrm>
        <a:graphic>
          <a:graphicData uri="http://schemas.openxmlformats.org/presentationml/2006/ole">
            <p:oleObj spid="_x0000_s1027" name="Equation" r:id="rId4" imgW="253780" imgH="355292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755304" y="4856035"/>
            <a:ext cx="7036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је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стандардна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девијација</a:t>
            </a:r>
            <a:r>
              <a:rPr lang="en-US" dirty="0" smtClean="0">
                <a:solidFill>
                  <a:schemeClr val="bg1"/>
                </a:solidFill>
              </a:rPr>
              <a:t> и </a:t>
            </a:r>
            <a:r>
              <a:rPr lang="en-US" dirty="0" err="1" smtClean="0">
                <a:solidFill>
                  <a:schemeClr val="bg1"/>
                </a:solidFill>
              </a:rPr>
              <a:t>рачуна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се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по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формули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28"/>
          <p:cNvGraphicFramePr>
            <a:graphicFrameLocks noChangeAspect="1"/>
          </p:cNvGraphicFramePr>
          <p:nvPr/>
        </p:nvGraphicFramePr>
        <p:xfrm>
          <a:off x="8100393" y="4725145"/>
          <a:ext cx="636499" cy="579251"/>
        </p:xfrm>
        <a:graphic>
          <a:graphicData uri="http://schemas.openxmlformats.org/presentationml/2006/ole">
            <p:oleObj spid="_x0000_s1028" name="Equation" r:id="rId5" imgW="520474" imgH="482391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1504" y="5412335"/>
            <a:ext cx="629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Према резултатима 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спољашње</a:t>
            </a:r>
            <a:r>
              <a:rPr lang="sr-Cyrl-RS" dirty="0" smtClean="0">
                <a:solidFill>
                  <a:schemeClr val="bg1"/>
                </a:solidFill>
              </a:rPr>
              <a:t> провјере:</a:t>
            </a:r>
          </a:p>
          <a:p>
            <a:pPr lvl="0" algn="ctr"/>
            <a:r>
              <a:rPr lang="sr-Cyrl-CS" dirty="0" smtClean="0">
                <a:solidFill>
                  <a:schemeClr val="bg1"/>
                </a:solidFill>
              </a:rPr>
              <a:t>σ = </a:t>
            </a: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sr-Cyrl-CS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chemeClr val="bg1"/>
                </a:solidFill>
              </a:rPr>
              <a:t>60</a:t>
            </a:r>
            <a:r>
              <a:rPr lang="sr-Cyrl-C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452321" y="2348880"/>
          <a:ext cx="615451" cy="576064"/>
        </p:xfrm>
        <a:graphic>
          <a:graphicData uri="http://schemas.openxmlformats.org/presentationml/2006/ole">
            <p:oleObj spid="_x0000_s1029" name="Equation" r:id="rId6" imgW="380835" imgH="431613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5936" y="364502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sr-Cyrl-CS" dirty="0" smtClean="0">
                <a:solidFill>
                  <a:schemeClr val="bg1"/>
                </a:solidFill>
              </a:rPr>
              <a:t>16,1</a:t>
            </a:r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212977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Према резултатима спољашње провјере: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87624" y="593760"/>
            <a:ext cx="7956376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0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Нормалан дистрибуција одговара распореду:</a:t>
            </a:r>
          </a:p>
          <a:p>
            <a:pPr marL="0" marR="0" lvl="0" indent="400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0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000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 - 1 σ до +1 σ износи 68,26% случајева, (у нашем случају </a:t>
            </a:r>
            <a:r>
              <a:rPr lang="sr-Cyrl-CS" sz="2000" dirty="0" smtClean="0">
                <a:solidFill>
                  <a:schemeClr val="bg1"/>
                </a:solidFill>
              </a:rPr>
              <a:t>6</a:t>
            </a:r>
            <a:r>
              <a:rPr lang="en-US" sz="2000" dirty="0" smtClean="0">
                <a:solidFill>
                  <a:schemeClr val="bg1"/>
                </a:solidFill>
              </a:rPr>
              <a:t>8</a:t>
            </a:r>
            <a:r>
              <a:rPr lang="sr-Cyrl-C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>
                <a:solidFill>
                  <a:schemeClr val="bg1"/>
                </a:solidFill>
              </a:rPr>
              <a:t>88</a:t>
            </a:r>
            <a:r>
              <a:rPr lang="sr-Cyrl-CS" sz="2000" dirty="0" smtClean="0">
                <a:solidFill>
                  <a:schemeClr val="bg1"/>
                </a:solidFill>
              </a:rPr>
              <a:t>%)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 - 2 σ до +2 σ износи 95,44% случајева, </a:t>
            </a:r>
            <a:r>
              <a:rPr lang="sr-Cyrl-CS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(у нашем случају </a:t>
            </a:r>
            <a:r>
              <a:rPr lang="sr-Cyrl-CS" sz="2000" dirty="0" smtClean="0">
                <a:solidFill>
                  <a:schemeClr val="bg1"/>
                </a:solidFill>
              </a:rPr>
              <a:t>9</a:t>
            </a:r>
            <a:r>
              <a:rPr lang="en-US" sz="2000" dirty="0" smtClean="0">
                <a:solidFill>
                  <a:schemeClr val="bg1"/>
                </a:solidFill>
              </a:rPr>
              <a:t>8</a:t>
            </a:r>
            <a:r>
              <a:rPr lang="sr-Cyrl-C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>
                <a:solidFill>
                  <a:schemeClr val="bg1"/>
                </a:solidFill>
              </a:rPr>
              <a:t>31</a:t>
            </a:r>
            <a:r>
              <a:rPr lang="sr-Cyrl-CS" sz="2000" dirty="0" smtClean="0">
                <a:solidFill>
                  <a:schemeClr val="bg1"/>
                </a:solidFill>
              </a:rPr>
              <a:t>%)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 - 3 σ до +3 σ износи 99,74% случајева, </a:t>
            </a:r>
            <a:r>
              <a:rPr lang="sr-Cyrl-CS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(у нашем случају </a:t>
            </a:r>
            <a:r>
              <a:rPr lang="sr-Cyrl-CS" sz="2000" dirty="0" smtClean="0">
                <a:solidFill>
                  <a:schemeClr val="bg1"/>
                </a:solidFill>
              </a:rPr>
              <a:t>99,</a:t>
            </a:r>
            <a:r>
              <a:rPr lang="en-US" sz="2000" dirty="0" smtClean="0">
                <a:solidFill>
                  <a:schemeClr val="bg1"/>
                </a:solidFill>
              </a:rPr>
              <a:t>29</a:t>
            </a:r>
            <a:r>
              <a:rPr lang="sr-Cyrl-CS" sz="2000" dirty="0" smtClean="0">
                <a:solidFill>
                  <a:schemeClr val="bg1"/>
                </a:solidFill>
              </a:rPr>
              <a:t>%)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indent="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Док се 0,26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случајева не може контролисати </a:t>
            </a:r>
            <a:endParaRPr lang="sr-Cyrl-CS" sz="20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sr-Cyrl-CS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 нашем случају </a:t>
            </a:r>
            <a:r>
              <a:rPr lang="sr-Cyrl-CS" sz="2000" dirty="0" smtClean="0">
                <a:solidFill>
                  <a:schemeClr val="bg1"/>
                </a:solidFill>
              </a:rPr>
              <a:t>0,</a:t>
            </a:r>
            <a:r>
              <a:rPr lang="en-US" sz="2000" dirty="0" smtClean="0">
                <a:solidFill>
                  <a:schemeClr val="bg1"/>
                </a:solidFill>
              </a:rPr>
              <a:t>60</a:t>
            </a:r>
            <a:r>
              <a:rPr lang="sr-Cyrl-CS" sz="2000" dirty="0" smtClean="0">
                <a:solidFill>
                  <a:schemeClr val="bg1"/>
                </a:solidFill>
              </a:rPr>
              <a:t>%)</a:t>
            </a:r>
          </a:p>
          <a:p>
            <a:pPr lvl="0" indent="4000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(Гојков, 2003, стр. 228).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1681" y="2996952"/>
            <a:ext cx="3924300" cy="3681700"/>
            <a:chOff x="228600" y="2971800"/>
            <a:chExt cx="3924300" cy="3681700"/>
          </a:xfrm>
        </p:grpSpPr>
        <p:pic>
          <p:nvPicPr>
            <p:cNvPr id="6" name="Picture 60"/>
            <p:cNvPicPr>
              <a:picLocks noChangeAspect="1" noChangeArrowheads="1"/>
            </p:cNvPicPr>
            <p:nvPr/>
          </p:nvPicPr>
          <p:blipFill>
            <a:blip r:embed="rId2" cstate="print"/>
            <a:srcRect l="12460" t="32307" r="50308" b="40768"/>
            <a:stretch>
              <a:fillRect/>
            </a:stretch>
          </p:blipFill>
          <p:spPr bwMode="auto">
            <a:xfrm>
              <a:off x="228600" y="2971800"/>
              <a:ext cx="3924300" cy="2276475"/>
            </a:xfrm>
            <a:prstGeom prst="rect">
              <a:avLst/>
            </a:prstGeom>
            <a:noFill/>
          </p:spPr>
        </p:pic>
        <p:sp>
          <p:nvSpPr>
            <p:cNvPr id="7" name="AutoShape 6"/>
            <p:cNvSpPr>
              <a:spLocks noChangeShapeType="1"/>
            </p:cNvSpPr>
            <p:nvPr/>
          </p:nvSpPr>
          <p:spPr bwMode="auto">
            <a:xfrm>
              <a:off x="1752600" y="4267200"/>
              <a:ext cx="9525" cy="10858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2667000" y="4267200"/>
              <a:ext cx="9525" cy="10858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 flipH="1">
              <a:off x="1219200" y="4572000"/>
              <a:ext cx="9525" cy="1276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9"/>
            <p:cNvSpPr>
              <a:spLocks noChangeShapeType="1"/>
            </p:cNvSpPr>
            <p:nvPr/>
          </p:nvSpPr>
          <p:spPr bwMode="auto">
            <a:xfrm>
              <a:off x="3200400" y="4648200"/>
              <a:ext cx="0" cy="1276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0"/>
            <p:cNvSpPr>
              <a:spLocks noChangeShapeType="1"/>
            </p:cNvSpPr>
            <p:nvPr/>
          </p:nvSpPr>
          <p:spPr bwMode="auto">
            <a:xfrm>
              <a:off x="3733800" y="4876800"/>
              <a:ext cx="9525" cy="1533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ShapeType="1"/>
            </p:cNvSpPr>
            <p:nvPr/>
          </p:nvSpPr>
          <p:spPr bwMode="auto">
            <a:xfrm>
              <a:off x="685800" y="4876800"/>
              <a:ext cx="9525" cy="1533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12776" y="520404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 smtClean="0">
                  <a:solidFill>
                    <a:schemeClr val="bg1"/>
                  </a:solidFill>
                </a:rPr>
                <a:t>68,88%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12776" y="570810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 smtClean="0">
                  <a:solidFill>
                    <a:schemeClr val="bg1"/>
                  </a:solidFill>
                </a:rPr>
                <a:t>98,31%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12776" y="628416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 smtClean="0">
                  <a:solidFill>
                    <a:schemeClr val="bg1"/>
                  </a:solidFill>
                </a:rPr>
                <a:t>99,29%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467738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22920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</a:rPr>
              <a:t>ЗАКЉУЧЦИ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492350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Анализом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примјећено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постоји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велико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одступање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оствареним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резултатима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појединим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школама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Препорука је да се, у школама у кој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 то до сада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није био случај, у свакодневној наставној пракси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кори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 задаци објективног типа, како би се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добили што релевантнији показатељи остварености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исхода учења односно показатељи постигнућа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ученика.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Ученици ће се на овај начин навићи на рјешавање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оваквог типа задатака, а кроз то и на поштовање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и процедура.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493096"/>
          </a:xfrm>
        </p:spPr>
        <p:txBody>
          <a:bodyPr/>
          <a:lstStyle/>
          <a:p>
            <a:r>
              <a:rPr lang="en-US" sz="2400" dirty="0" err="1" smtClean="0"/>
              <a:t>Циљ</a:t>
            </a:r>
            <a:r>
              <a:rPr lang="en-US" sz="2400" dirty="0" smtClean="0"/>
              <a:t> </a:t>
            </a:r>
            <a:r>
              <a:rPr lang="en-US" sz="2400" dirty="0" err="1" smtClean="0"/>
              <a:t>наставног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предмета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Информатика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средњим</a:t>
            </a:r>
            <a:r>
              <a:rPr lang="en-US" sz="2400" dirty="0" smtClean="0"/>
              <a:t> </a:t>
            </a:r>
            <a:r>
              <a:rPr lang="en-US" sz="2400" dirty="0" err="1" smtClean="0"/>
              <a:t>стручним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школама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створити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информатичаре</a:t>
            </a:r>
            <a:r>
              <a:rPr lang="en-US" sz="2400" dirty="0" smtClean="0"/>
              <a:t>, </a:t>
            </a:r>
            <a:r>
              <a:rPr lang="en-US" sz="2400" dirty="0" err="1" smtClean="0"/>
              <a:t>већ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основн</a:t>
            </a:r>
            <a:r>
              <a:rPr lang="sr-Cyrl-RS" sz="2400" dirty="0" smtClean="0"/>
              <a:t>у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рачунарску</a:t>
            </a:r>
            <a:r>
              <a:rPr lang="en-US" sz="2400" dirty="0" smtClean="0"/>
              <a:t> </a:t>
            </a:r>
            <a:r>
              <a:rPr lang="en-US" sz="2400" dirty="0" err="1" smtClean="0"/>
              <a:t>писменост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тј</a:t>
            </a:r>
            <a:r>
              <a:rPr lang="en-US" sz="2400" dirty="0" smtClean="0"/>
              <a:t>. </a:t>
            </a:r>
            <a:r>
              <a:rPr lang="en-US" sz="2400" dirty="0" err="1" smtClean="0"/>
              <a:t>оспособити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ученике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кориштење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рачунара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свакодневном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животу</a:t>
            </a:r>
            <a:r>
              <a:rPr lang="en-US" sz="2400" dirty="0" smtClean="0"/>
              <a:t> и </a:t>
            </a:r>
            <a:r>
              <a:rPr lang="en-US" sz="2400" dirty="0" err="1" smtClean="0"/>
              <a:t>раду</a:t>
            </a:r>
            <a:r>
              <a:rPr lang="en-US" sz="2400" dirty="0" smtClean="0"/>
              <a:t>. </a:t>
            </a:r>
            <a:r>
              <a:rPr lang="en-US" sz="2400" dirty="0" err="1" smtClean="0"/>
              <a:t>Рачунарска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писменост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подразумјева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познавање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архитектуре</a:t>
            </a:r>
            <a:r>
              <a:rPr lang="en-US" sz="2400" dirty="0" smtClean="0"/>
              <a:t> </a:t>
            </a:r>
            <a:r>
              <a:rPr lang="en-US" sz="2400" dirty="0" err="1" smtClean="0"/>
              <a:t>рачунара</a:t>
            </a:r>
            <a:r>
              <a:rPr lang="en-US" sz="2400" dirty="0" smtClean="0"/>
              <a:t> – </a:t>
            </a:r>
            <a:endParaRPr lang="sr-Cyrl-RS" sz="2400" dirty="0" smtClean="0"/>
          </a:p>
          <a:p>
            <a:r>
              <a:rPr lang="en-US" sz="2400" dirty="0" err="1" smtClean="0"/>
              <a:t>хардвера</a:t>
            </a:r>
            <a:r>
              <a:rPr lang="en-US" sz="2400" dirty="0" smtClean="0"/>
              <a:t> и </a:t>
            </a:r>
            <a:r>
              <a:rPr lang="en-US" sz="2400" dirty="0" err="1" smtClean="0"/>
              <a:t>софтвера</a:t>
            </a:r>
            <a:r>
              <a:rPr lang="en-US" sz="2400" dirty="0" smtClean="0"/>
              <a:t>, </a:t>
            </a:r>
            <a:r>
              <a:rPr lang="en-US" sz="2400" dirty="0" err="1" smtClean="0"/>
              <a:t>али</a:t>
            </a:r>
            <a:r>
              <a:rPr lang="en-US" sz="2400" dirty="0" smtClean="0"/>
              <a:t> и </a:t>
            </a:r>
            <a:r>
              <a:rPr lang="en-US" sz="2400" dirty="0" err="1" smtClean="0"/>
              <a:t>разумевање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принципа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прим</a:t>
            </a:r>
            <a:r>
              <a:rPr lang="sr-Cyrl-RS" sz="2400" dirty="0" smtClean="0"/>
              <a:t>ј</a:t>
            </a:r>
            <a:r>
              <a:rPr lang="en-US" sz="2400" dirty="0" err="1" smtClean="0"/>
              <a:t>ена</a:t>
            </a:r>
            <a:endParaRPr lang="sr-Cyrl-RS" sz="2400" dirty="0" smtClean="0"/>
          </a:p>
          <a:p>
            <a:r>
              <a:rPr lang="en-US" sz="2400" dirty="0" err="1" smtClean="0"/>
              <a:t>рачунара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свакодневном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животу</a:t>
            </a:r>
            <a:r>
              <a:rPr lang="en-US" sz="2400" dirty="0" smtClean="0"/>
              <a:t> и </a:t>
            </a:r>
            <a:r>
              <a:rPr lang="en-US" sz="2400" dirty="0" err="1" smtClean="0"/>
              <a:t>раду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1785012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Анализом је такође утврђено да у поједним школама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постоји велико одступање у оствареном успјеху у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различитим одјељењима. Препорука је стручним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активима да у сарадњи са стручном службом школе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изврше анализу и утврде узроке ове појаве.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1969679"/>
            <a:ext cx="7848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Анализа је показала да ученици најбоље рјешавају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задатке који захтијевају препознавање или </a:t>
            </a: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репродукцију, док задатке који захтијевају примјену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или анализу рјешавају мање успјешно.</a:t>
            </a: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226897"/>
            <a:ext cx="7848872" cy="50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Гојков, Г. (2003). Докимологија.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[Електронска верзија].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Приручник.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(друго, измијењено издање).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Вршац: Виша школа за образовање васпитача.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Преузето 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.201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са сајта </a:t>
            </a:r>
          </a:p>
          <a:p>
            <a:r>
              <a:rPr lang="ru-RU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http://issuu.com/ema_/docs/dokimologija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Кадум, Б. С. и Брајковић, Д. (2007). Праћење,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провјеравање и оцјењивање ученика у настави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[Електронсак верзија].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Методицки обзори 2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Преузето 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.04.201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са сајта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400" i="1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</a:t>
            </a:r>
            <a:r>
              <a:rPr lang="en-US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hrcak</a:t>
            </a:r>
            <a:r>
              <a:rPr lang="ru-RU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sz="2400" i="1" u="sng" dirty="0" err="1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srce</a:t>
            </a:r>
            <a:r>
              <a:rPr lang="ru-RU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hr</a:t>
            </a:r>
            <a:r>
              <a:rPr lang="ru-RU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en-US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file</a:t>
            </a:r>
            <a:r>
              <a:rPr lang="ru-RU" sz="2400" i="1" u="sng" dirty="0" smtClean="0">
                <a:solidFill>
                  <a:srgbClr val="1168E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/30415 </a:t>
            </a: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2548880"/>
          </a:xfrm>
        </p:spPr>
        <p:txBody>
          <a:bodyPr/>
          <a:lstStyle/>
          <a:p>
            <a:pPr fontAlgn="base"/>
            <a:r>
              <a:rPr lang="en-US" sz="2400" dirty="0" err="1" smtClean="0"/>
              <a:t>Имајући</a:t>
            </a:r>
            <a:r>
              <a:rPr lang="en-US" sz="2400" dirty="0" smtClean="0"/>
              <a:t> у </a:t>
            </a:r>
            <a:r>
              <a:rPr lang="en-US" sz="2400" dirty="0" err="1" smtClean="0"/>
              <a:t>виду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значај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информатичка</a:t>
            </a:r>
            <a:r>
              <a:rPr lang="en-US" sz="2400" dirty="0" smtClean="0"/>
              <a:t> </a:t>
            </a:r>
            <a:r>
              <a:rPr lang="en-US" sz="2400" dirty="0" err="1" smtClean="0"/>
              <a:t>писменост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у </a:t>
            </a:r>
            <a:endParaRPr lang="sr-Cyrl-RS" sz="2400" dirty="0" smtClean="0"/>
          </a:p>
          <a:p>
            <a:pPr fontAlgn="base"/>
            <a:r>
              <a:rPr lang="en-US" sz="2400" dirty="0" err="1" smtClean="0"/>
              <a:t>данашњем</a:t>
            </a:r>
            <a:r>
              <a:rPr lang="en-US" sz="2400" dirty="0" smtClean="0"/>
              <a:t> </a:t>
            </a:r>
            <a:r>
              <a:rPr lang="en-US" sz="2400" dirty="0" err="1" smtClean="0"/>
              <a:t>друштву</a:t>
            </a:r>
            <a:r>
              <a:rPr lang="en-US" sz="2400" dirty="0" smtClean="0"/>
              <a:t> и </a:t>
            </a:r>
            <a:r>
              <a:rPr lang="en-US" sz="2400" dirty="0" err="1" smtClean="0"/>
              <a:t>чињеницу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она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средњим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pPr fontAlgn="base"/>
            <a:r>
              <a:rPr lang="en-US" sz="2400" dirty="0" err="1" smtClean="0"/>
              <a:t>стручним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школама</a:t>
            </a:r>
            <a:r>
              <a:rPr lang="en-US" sz="2400" dirty="0" smtClean="0"/>
              <a:t> </a:t>
            </a:r>
            <a:r>
              <a:rPr lang="en-US" sz="2400" dirty="0" err="1" smtClean="0"/>
              <a:t>стиче</a:t>
            </a:r>
            <a:r>
              <a:rPr lang="en-US" sz="2400" dirty="0" smtClean="0"/>
              <a:t> </a:t>
            </a:r>
            <a:r>
              <a:rPr lang="en-US" sz="2400" dirty="0" err="1" smtClean="0"/>
              <a:t>кроз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предмет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Информатика</a:t>
            </a:r>
            <a:r>
              <a:rPr lang="en-US" sz="2400" dirty="0" smtClean="0"/>
              <a:t>, </a:t>
            </a:r>
            <a:endParaRPr lang="sr-Cyrl-RS" sz="2400" dirty="0" smtClean="0"/>
          </a:p>
          <a:p>
            <a:pPr fontAlgn="base"/>
            <a:r>
              <a:rPr lang="en-US" sz="2400" dirty="0" err="1" smtClean="0"/>
              <a:t>одлучили</a:t>
            </a:r>
            <a:r>
              <a:rPr lang="en-US" sz="2400" dirty="0" smtClean="0"/>
              <a:t> </a:t>
            </a:r>
            <a:r>
              <a:rPr lang="en-US" sz="2400" dirty="0" err="1" smtClean="0"/>
              <a:t>смо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спроведемо</a:t>
            </a:r>
            <a:r>
              <a:rPr lang="en-US" sz="2400" dirty="0" smtClean="0"/>
              <a:t> </a:t>
            </a:r>
            <a:r>
              <a:rPr lang="en-US" sz="2400" dirty="0" err="1" smtClean="0"/>
              <a:t>спољашњу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провјеру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постигнућа</a:t>
            </a:r>
            <a:endParaRPr lang="sr-Cyrl-RS" sz="2400" dirty="0" smtClean="0"/>
          </a:p>
          <a:p>
            <a:pPr fontAlgn="base"/>
            <a:r>
              <a:rPr lang="en-US" sz="2400" dirty="0" err="1" smtClean="0"/>
              <a:t>ученика</a:t>
            </a:r>
            <a:r>
              <a:rPr lang="en-US" sz="2400" dirty="0" smtClean="0"/>
              <a:t> I </a:t>
            </a:r>
            <a:r>
              <a:rPr lang="en-US" sz="2400" dirty="0" err="1" smtClean="0"/>
              <a:t>разреда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средњих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школа</a:t>
            </a:r>
            <a:r>
              <a:rPr lang="en-US" sz="2400" dirty="0" smtClean="0"/>
              <a:t> у </a:t>
            </a:r>
            <a:r>
              <a:rPr lang="en-US" sz="2400" dirty="0" err="1" smtClean="0"/>
              <a:t>Републици</a:t>
            </a:r>
            <a:r>
              <a:rPr lang="en-US" sz="2400" dirty="0" smtClean="0"/>
              <a:t> </a:t>
            </a:r>
            <a:r>
              <a:rPr lang="en-US" sz="2400" dirty="0" err="1" smtClean="0"/>
              <a:t>Српској</a:t>
            </a:r>
            <a:r>
              <a:rPr lang="sr-Cyrl-RS" sz="2400" dirty="0" smtClean="0"/>
              <a:t> у свим</a:t>
            </a:r>
          </a:p>
          <a:p>
            <a:pPr fontAlgn="base"/>
            <a:r>
              <a:rPr lang="sr-Cyrl-RS" sz="2400" dirty="0" smtClean="0"/>
              <a:t>трогодишњим занимањима.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84502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err="1" smtClean="0"/>
              <a:t>Циљеви</a:t>
            </a:r>
            <a:r>
              <a:rPr lang="en-US" sz="2400" dirty="0" smtClean="0"/>
              <a:t> </a:t>
            </a:r>
            <a:r>
              <a:rPr lang="en-US" sz="2400" dirty="0" err="1" smtClean="0"/>
              <a:t>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активности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sr-Cyrl-RS" sz="2400" dirty="0" smtClean="0"/>
              <a:t>  </a:t>
            </a:r>
            <a:r>
              <a:rPr lang="en-US" sz="2400" dirty="0" err="1" smtClean="0"/>
              <a:t>Утврђивање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степена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остварености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исхода</a:t>
            </a:r>
            <a:r>
              <a:rPr lang="en-US" sz="2400" dirty="0" smtClean="0"/>
              <a:t> </a:t>
            </a:r>
            <a:r>
              <a:rPr lang="en-US" sz="2400" dirty="0" err="1" smtClean="0"/>
              <a:t>учења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pPr lvl="0"/>
            <a:r>
              <a:rPr lang="sr-Cyrl-RS" sz="2400" dirty="0" smtClean="0"/>
              <a:t>   </a:t>
            </a:r>
            <a:r>
              <a:rPr lang="en-US" sz="2400" dirty="0" err="1" smtClean="0"/>
              <a:t>дефинисаних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наставним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планом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програмом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информатике</a:t>
            </a:r>
            <a:r>
              <a:rPr lang="en-US" sz="2400" dirty="0" smtClean="0"/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sr-Cyrl-RS" sz="2400" dirty="0" smtClean="0"/>
              <a:t>  </a:t>
            </a:r>
            <a:r>
              <a:rPr lang="en-US" sz="2400" dirty="0" err="1" smtClean="0"/>
              <a:t>Навикавање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ученика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рјешавање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низа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pPr lvl="0"/>
            <a:r>
              <a:rPr lang="sr-Cyrl-RS" sz="2400" dirty="0" smtClean="0"/>
              <a:t>   </a:t>
            </a:r>
            <a:r>
              <a:rPr lang="en-US" sz="2400" dirty="0" err="1" smtClean="0"/>
              <a:t>објактивног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типа</a:t>
            </a:r>
            <a:r>
              <a:rPr lang="en-US" sz="2400" dirty="0" smtClean="0"/>
              <a:t>, </a:t>
            </a:r>
            <a:r>
              <a:rPr lang="en-US" sz="2400" dirty="0" err="1" smtClean="0"/>
              <a:t>поштовање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правила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процедуре</a:t>
            </a:r>
            <a:r>
              <a:rPr lang="en-US" sz="2400" dirty="0" smtClean="0"/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sr-Cyrl-RS" sz="2400" dirty="0" smtClean="0"/>
              <a:t>  </a:t>
            </a:r>
            <a:r>
              <a:rPr lang="en-US" sz="2400" dirty="0" err="1" smtClean="0"/>
              <a:t>Утврђивање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способности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ученика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рјешавање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pPr lvl="0"/>
            <a:r>
              <a:rPr lang="sr-Cyrl-RS" sz="2400" dirty="0" smtClean="0"/>
              <a:t>   </a:t>
            </a:r>
            <a:r>
              <a:rPr lang="en-US" sz="2400" dirty="0" err="1" smtClean="0"/>
              <a:t>типова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sr-Cyrl-RS" sz="2400" dirty="0" smtClean="0"/>
              <a:t>  </a:t>
            </a:r>
            <a:r>
              <a:rPr lang="en-US" sz="2400" dirty="0" smtClean="0"/>
              <a:t>П</a:t>
            </a:r>
            <a:r>
              <a:rPr lang="sr-Cyrl-CS" sz="2400" dirty="0" smtClean="0"/>
              <a:t>овећање објективности вредновања постигнућа ученика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72817"/>
            <a:ext cx="9144000" cy="4608512"/>
          </a:xfrm>
        </p:spPr>
        <p:txBody>
          <a:bodyPr/>
          <a:lstStyle/>
          <a:p>
            <a:r>
              <a:rPr lang="en-US" sz="2400" dirty="0" err="1" smtClean="0"/>
              <a:t>Ове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године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према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плану</a:t>
            </a:r>
            <a:r>
              <a:rPr lang="en-US" sz="2400" dirty="0" smtClean="0"/>
              <a:t> </a:t>
            </a:r>
            <a:r>
              <a:rPr lang="en-US" sz="2400" dirty="0" err="1" smtClean="0"/>
              <a:t>Спољашња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провјера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постигнућа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Информатике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спроведена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у 47 </a:t>
            </a:r>
            <a:r>
              <a:rPr lang="en-US" sz="2400" dirty="0" err="1" smtClean="0"/>
              <a:t>средњих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школа</a:t>
            </a:r>
            <a:r>
              <a:rPr lang="en-US" sz="2400" dirty="0" smtClean="0"/>
              <a:t> у </a:t>
            </a:r>
            <a:r>
              <a:rPr lang="en-US" sz="2400" dirty="0" err="1" smtClean="0"/>
              <a:t>Републици</a:t>
            </a:r>
            <a:r>
              <a:rPr lang="en-US" sz="2400" dirty="0" smtClean="0"/>
              <a:t> </a:t>
            </a:r>
            <a:r>
              <a:rPr lang="en-US" sz="2400" dirty="0" err="1" smtClean="0"/>
              <a:t>Српској</a:t>
            </a:r>
            <a:r>
              <a:rPr lang="en-US" sz="2400" dirty="0" smtClean="0"/>
              <a:t>, а </a:t>
            </a:r>
            <a:r>
              <a:rPr lang="en-US" sz="2400" dirty="0" err="1" smtClean="0"/>
              <a:t>реализована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22. </a:t>
            </a:r>
            <a:r>
              <a:rPr lang="en-US" sz="2400" dirty="0" err="1" smtClean="0"/>
              <a:t>маја</a:t>
            </a:r>
            <a:r>
              <a:rPr lang="en-US" sz="2400" dirty="0" smtClean="0"/>
              <a:t> 2018. </a:t>
            </a:r>
            <a:endParaRPr lang="sr-Cyrl-RS" sz="2400" dirty="0" smtClean="0"/>
          </a:p>
          <a:p>
            <a:r>
              <a:rPr lang="en-US" sz="2400" dirty="0" err="1" smtClean="0"/>
              <a:t>године</a:t>
            </a:r>
            <a:r>
              <a:rPr lang="en-US" sz="2400" dirty="0" smtClean="0"/>
              <a:t>. </a:t>
            </a:r>
            <a:endParaRPr lang="sr-Cyrl-RS" sz="2400" dirty="0" smtClean="0"/>
          </a:p>
          <a:p>
            <a:r>
              <a:rPr lang="en-US" sz="2400" dirty="0" err="1" smtClean="0"/>
              <a:t>Извршена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уз</a:t>
            </a:r>
            <a:r>
              <a:rPr lang="en-US" sz="2400" dirty="0" smtClean="0"/>
              <a:t> </a:t>
            </a:r>
            <a:r>
              <a:rPr lang="en-US" sz="2400" dirty="0" err="1" smtClean="0"/>
              <a:t>помоћ</a:t>
            </a:r>
            <a:r>
              <a:rPr lang="en-US" sz="2400" dirty="0" smtClean="0"/>
              <a:t> </a:t>
            </a:r>
            <a:r>
              <a:rPr lang="en-US" sz="2400" dirty="0" err="1" smtClean="0"/>
              <a:t>низова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објективног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типа</a:t>
            </a:r>
            <a:r>
              <a:rPr lang="en-US" sz="2400" dirty="0" smtClean="0"/>
              <a:t>,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израђени</a:t>
            </a:r>
            <a:r>
              <a:rPr lang="en-US" sz="2400" dirty="0" smtClean="0"/>
              <a:t> у </a:t>
            </a:r>
            <a:r>
              <a:rPr lang="en-US" sz="2400" dirty="0" err="1" smtClean="0"/>
              <a:t>сагласности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исходима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учења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дефинисани</a:t>
            </a:r>
            <a:r>
              <a:rPr lang="en-US" sz="2400" dirty="0" smtClean="0"/>
              <a:t> у </a:t>
            </a:r>
            <a:r>
              <a:rPr lang="en-US" sz="2400" dirty="0" err="1" smtClean="0"/>
              <a:t>наставном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програму</a:t>
            </a:r>
            <a:r>
              <a:rPr lang="en-US" sz="2400" dirty="0" smtClean="0"/>
              <a:t>, а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различите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типове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:</a:t>
            </a:r>
            <a:r>
              <a:rPr lang="sr-Cyrl-RS" sz="2400" dirty="0" smtClean="0"/>
              <a:t> з</a:t>
            </a:r>
            <a:r>
              <a:rPr lang="en-US" sz="2400" dirty="0" err="1" smtClean="0"/>
              <a:t>ада</a:t>
            </a:r>
            <a:r>
              <a:rPr lang="sr-Cyrl-RS" sz="2400" dirty="0" smtClean="0"/>
              <a:t>тке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допуњавања</a:t>
            </a:r>
            <a:r>
              <a:rPr lang="sr-Cyrl-RS" sz="2400" dirty="0" smtClean="0"/>
              <a:t>, задатке </a:t>
            </a:r>
            <a:r>
              <a:rPr lang="en-US" sz="2400" dirty="0" err="1" smtClean="0"/>
              <a:t>вишеструког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избора</a:t>
            </a:r>
            <a:r>
              <a:rPr lang="ru-RU" sz="2400" dirty="0" smtClean="0"/>
              <a:t>,</a:t>
            </a:r>
            <a:r>
              <a:rPr lang="sr-Cyrl-RS" sz="2400" dirty="0" smtClean="0"/>
              <a:t> з</a:t>
            </a:r>
            <a:r>
              <a:rPr lang="ru-RU" sz="2400" dirty="0" smtClean="0"/>
              <a:t>адатке разврставања, </a:t>
            </a:r>
            <a:r>
              <a:rPr lang="sr-Cyrl-RS" sz="2400" dirty="0" smtClean="0"/>
              <a:t>з</a:t>
            </a:r>
            <a:r>
              <a:rPr lang="ru-RU" sz="2400" dirty="0" smtClean="0"/>
              <a:t>адатке повезивања.</a:t>
            </a:r>
          </a:p>
          <a:p>
            <a:r>
              <a:rPr lang="ru-RU" sz="2400" dirty="0" smtClean="0"/>
              <a:t>Задаци су разврстани у три нивоа тежине: ниски, средњи и </a:t>
            </a:r>
          </a:p>
          <a:p>
            <a:r>
              <a:rPr lang="ru-RU" sz="2400" dirty="0" smtClean="0"/>
              <a:t>високи.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764705"/>
            <a:ext cx="9144000" cy="1872208"/>
          </a:xfrm>
        </p:spPr>
        <p:txBody>
          <a:bodyPr/>
          <a:lstStyle/>
          <a:p>
            <a:r>
              <a:rPr lang="en-US" sz="2400" dirty="0" err="1" smtClean="0"/>
              <a:t>Провјера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спроведена</a:t>
            </a:r>
            <a:r>
              <a:rPr lang="en-US" sz="2400" dirty="0" smtClean="0"/>
              <a:t> у 47 </a:t>
            </a:r>
            <a:r>
              <a:rPr lang="en-US" sz="2400" dirty="0" err="1" smtClean="0"/>
              <a:t>школа</a:t>
            </a:r>
            <a:r>
              <a:rPr lang="en-US" sz="2400" dirty="0" smtClean="0"/>
              <a:t>, у </a:t>
            </a:r>
            <a:r>
              <a:rPr lang="en-US" sz="2400" dirty="0" err="1" smtClean="0"/>
              <a:t>свим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одјељењима</a:t>
            </a:r>
            <a:r>
              <a:rPr lang="en-US" sz="2400" dirty="0" smtClean="0"/>
              <a:t> I </a:t>
            </a:r>
            <a:endParaRPr lang="sr-Cyrl-RS" sz="2400" dirty="0" smtClean="0"/>
          </a:p>
          <a:p>
            <a:r>
              <a:rPr lang="en-US" sz="2400" dirty="0" err="1" smtClean="0"/>
              <a:t>разреда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средњих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школа</a:t>
            </a:r>
            <a:r>
              <a:rPr lang="en-US" sz="2400" dirty="0" smtClean="0"/>
              <a:t> </a:t>
            </a:r>
            <a:r>
              <a:rPr lang="en-US" sz="2400" dirty="0" err="1" smtClean="0"/>
              <a:t>трећег</a:t>
            </a:r>
            <a:r>
              <a:rPr lang="en-US" sz="2400" dirty="0" smtClean="0"/>
              <a:t> </a:t>
            </a:r>
            <a:r>
              <a:rPr lang="en-US" sz="2400" dirty="0" err="1" smtClean="0"/>
              <a:t>степена</a:t>
            </a:r>
            <a:r>
              <a:rPr lang="en-US" sz="2400" dirty="0" smtClean="0"/>
              <a:t>,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простору</a:t>
            </a:r>
            <a:endParaRPr lang="sr-Cyrl-R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Републике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Српске</a:t>
            </a:r>
            <a:r>
              <a:rPr lang="en-US" sz="2400" dirty="0" smtClean="0"/>
              <a:t>. </a:t>
            </a:r>
            <a:r>
              <a:rPr lang="en-US" sz="2400" dirty="0" err="1" smtClean="0"/>
              <a:t>Обухваћено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укупно</a:t>
            </a:r>
            <a:r>
              <a:rPr lang="en-US" sz="2400" dirty="0" smtClean="0"/>
              <a:t> 1947 </a:t>
            </a:r>
            <a:r>
              <a:rPr lang="en-US" sz="2400" dirty="0" err="1" smtClean="0"/>
              <a:t>ученика</a:t>
            </a:r>
            <a:r>
              <a:rPr lang="en-US" sz="2400" dirty="0" smtClean="0"/>
              <a:t> I </a:t>
            </a:r>
            <a:endParaRPr lang="sr-Cyrl-RS" sz="2400" dirty="0" smtClean="0"/>
          </a:p>
          <a:p>
            <a:r>
              <a:rPr lang="en-US" sz="2400" dirty="0" err="1" smtClean="0"/>
              <a:t>разреда</a:t>
            </a:r>
            <a:r>
              <a:rPr lang="en-US" sz="2400" dirty="0" smtClean="0"/>
              <a:t>, </a:t>
            </a:r>
            <a:r>
              <a:rPr lang="en-US" sz="2400" dirty="0" err="1" smtClean="0"/>
              <a:t>распоређених</a:t>
            </a:r>
            <a:r>
              <a:rPr lang="en-US" sz="2400" dirty="0" smtClean="0"/>
              <a:t> у 91 </a:t>
            </a:r>
            <a:r>
              <a:rPr lang="en-US" sz="2400" dirty="0" err="1" smtClean="0"/>
              <a:t>одјељење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70" y="2780928"/>
          <a:ext cx="7776863" cy="3266882"/>
        </p:xfrm>
        <a:graphic>
          <a:graphicData uri="http://schemas.openxmlformats.org/drawingml/2006/table">
            <a:tbl>
              <a:tblPr/>
              <a:tblGrid>
                <a:gridCol w="2851973"/>
                <a:gridCol w="1396499"/>
                <a:gridCol w="1584404"/>
                <a:gridCol w="1943987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Број школа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Број ученика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Број одјељења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Добој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439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299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Бирач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149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Сарајевко - романијска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Укупно: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1947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845024"/>
          </a:xfrm>
        </p:spPr>
        <p:txBody>
          <a:bodyPr/>
          <a:lstStyle/>
          <a:p>
            <a:r>
              <a:rPr lang="en-US" sz="2400" dirty="0" err="1" smtClean="0"/>
              <a:t>Провјера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постигнућа</a:t>
            </a:r>
            <a:r>
              <a:rPr lang="en-US" sz="2400" dirty="0" smtClean="0"/>
              <a:t> </a:t>
            </a:r>
            <a:r>
              <a:rPr lang="en-US" sz="2400" dirty="0" err="1" smtClean="0"/>
              <a:t>реализована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у </a:t>
            </a:r>
            <a:r>
              <a:rPr lang="en-US" sz="2400" dirty="0" err="1" smtClean="0"/>
              <a:t>сарадњи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школама</a:t>
            </a:r>
            <a:r>
              <a:rPr lang="en-US" sz="2400" dirty="0" smtClean="0"/>
              <a:t>. </a:t>
            </a:r>
            <a:endParaRPr lang="sr-Cyrl-RS" sz="2400" dirty="0" smtClean="0"/>
          </a:p>
          <a:p>
            <a:r>
              <a:rPr lang="en-US" sz="2400" dirty="0" err="1" smtClean="0"/>
              <a:t>Стручни</a:t>
            </a:r>
            <a:r>
              <a:rPr lang="en-US" sz="2400" dirty="0" smtClean="0"/>
              <a:t> </a:t>
            </a:r>
            <a:r>
              <a:rPr lang="en-US" sz="2400" dirty="0" err="1" smtClean="0"/>
              <a:t>савјетник</a:t>
            </a:r>
            <a:r>
              <a:rPr lang="en-US" sz="2400" dirty="0" smtClean="0"/>
              <a:t> у </a:t>
            </a:r>
            <a:r>
              <a:rPr lang="en-US" sz="2400" dirty="0" err="1" smtClean="0"/>
              <a:t>Републичком</a:t>
            </a:r>
            <a:r>
              <a:rPr lang="en-US" sz="2400" dirty="0" smtClean="0"/>
              <a:t> </a:t>
            </a:r>
            <a:r>
              <a:rPr lang="en-US" sz="2400" dirty="0" err="1" smtClean="0"/>
              <a:t>педагошком</a:t>
            </a:r>
            <a:r>
              <a:rPr lang="en-US" sz="2400" dirty="0" smtClean="0"/>
              <a:t> </a:t>
            </a:r>
            <a:r>
              <a:rPr lang="en-US" sz="2400" dirty="0" err="1" smtClean="0"/>
              <a:t>заводу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припремио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низове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објективног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типа</a:t>
            </a:r>
            <a:r>
              <a:rPr lang="en-US" sz="2400" dirty="0" smtClean="0"/>
              <a:t>, </a:t>
            </a:r>
            <a:r>
              <a:rPr lang="en-US" sz="2400" dirty="0" err="1" smtClean="0"/>
              <a:t>рјешења</a:t>
            </a:r>
            <a:r>
              <a:rPr lang="en-US" sz="2400" dirty="0" smtClean="0"/>
              <a:t> и </a:t>
            </a:r>
            <a:endParaRPr lang="sr-Cyrl-RS" sz="2400" dirty="0" smtClean="0"/>
          </a:p>
          <a:p>
            <a:r>
              <a:rPr lang="en-US" sz="2400" dirty="0" err="1" smtClean="0"/>
              <a:t>начин</a:t>
            </a:r>
            <a:r>
              <a:rPr lang="en-US" sz="2400" dirty="0" smtClean="0"/>
              <a:t> </a:t>
            </a:r>
            <a:r>
              <a:rPr lang="en-US" sz="2400" dirty="0" err="1" smtClean="0"/>
              <a:t>бодовања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.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основу</a:t>
            </a:r>
            <a:r>
              <a:rPr lang="en-US" sz="2400" dirty="0" smtClean="0"/>
              <a:t> </a:t>
            </a:r>
            <a:r>
              <a:rPr lang="en-US" sz="2400" dirty="0" err="1" smtClean="0"/>
              <a:t>Упутство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спровођење</a:t>
            </a:r>
            <a:endParaRPr lang="sr-Cyrl-R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провјере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постигнућа</a:t>
            </a:r>
            <a:r>
              <a:rPr lang="en-US" sz="2400" dirty="0" smtClean="0"/>
              <a:t>,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Рeпублички</a:t>
            </a:r>
            <a:r>
              <a:rPr lang="en-US" sz="2400" dirty="0" smtClean="0"/>
              <a:t> </a:t>
            </a:r>
            <a:r>
              <a:rPr lang="en-US" sz="2400" dirty="0" err="1" smtClean="0"/>
              <a:t>педагошки</a:t>
            </a:r>
            <a:r>
              <a:rPr lang="en-US" sz="2400" dirty="0" smtClean="0"/>
              <a:t> </a:t>
            </a:r>
            <a:r>
              <a:rPr lang="en-US" sz="2400" dirty="0" err="1" smtClean="0"/>
              <a:t>завод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доставио</a:t>
            </a:r>
            <a:r>
              <a:rPr lang="en-US" sz="2400" dirty="0" smtClean="0"/>
              <a:t> </a:t>
            </a:r>
            <a:r>
              <a:rPr lang="en-US" sz="2400" dirty="0" err="1" smtClean="0"/>
              <a:t>свим</a:t>
            </a:r>
            <a:r>
              <a:rPr lang="en-US" sz="2400" dirty="0" smtClean="0"/>
              <a:t> </a:t>
            </a:r>
            <a:r>
              <a:rPr lang="en-US" sz="2400" dirty="0" err="1" smtClean="0"/>
              <a:t>школама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обухваћеним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провјером</a:t>
            </a:r>
            <a:r>
              <a:rPr lang="en-US" sz="2400" dirty="0" smtClean="0"/>
              <a:t>, </a:t>
            </a:r>
            <a:r>
              <a:rPr lang="en-US" sz="2400" dirty="0" err="1" smtClean="0"/>
              <a:t>школе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даље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организовале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провјеру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постигнућа</a:t>
            </a:r>
            <a:r>
              <a:rPr lang="en-US" sz="2400" dirty="0" smtClean="0"/>
              <a:t> и </a:t>
            </a:r>
            <a:r>
              <a:rPr lang="en-US" sz="2400" dirty="0" err="1" smtClean="0"/>
              <a:t>исправљање</a:t>
            </a:r>
            <a:r>
              <a:rPr lang="en-US" sz="2400" dirty="0" smtClean="0"/>
              <a:t> </a:t>
            </a:r>
            <a:endParaRPr lang="sr-Cyrl-RS" sz="2400" dirty="0" smtClean="0"/>
          </a:p>
          <a:p>
            <a:r>
              <a:rPr lang="en-US" sz="2400" dirty="0" err="1" smtClean="0"/>
              <a:t>низова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 </a:t>
            </a:r>
            <a:r>
              <a:rPr lang="en-US" sz="2400" dirty="0" err="1" smtClean="0"/>
              <a:t>објективног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типа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1988841"/>
            <a:ext cx="7524328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sr-Cyrl-RS" altLang="ko-KR" dirty="0" smtClean="0"/>
              <a:t>Резултати провјере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1416</Words>
  <Application>Microsoft Office PowerPoint</Application>
  <PresentationFormat>On-screen Show (4:3)</PresentationFormat>
  <Paragraphs>335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Custom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Резултати провјере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Aleksandra Stankovic</cp:lastModifiedBy>
  <cp:revision>97</cp:revision>
  <dcterms:created xsi:type="dcterms:W3CDTF">2014-04-01T16:35:38Z</dcterms:created>
  <dcterms:modified xsi:type="dcterms:W3CDTF">2018-07-25T09:30:25Z</dcterms:modified>
</cp:coreProperties>
</file>