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90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  <a:srgbClr val="FF67AC"/>
    <a:srgbClr val="CC0099"/>
    <a:srgbClr val="FFDC47"/>
    <a:srgbClr val="5EEC3C"/>
    <a:srgbClr val="CCCC00"/>
    <a:srgbClr val="FFCC66"/>
    <a:srgbClr val="007033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B058-70BF-4C79-80D8-ED8C5C2E807A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AFF-F4AC-40BA-A210-A5386E09C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98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571750"/>
            <a:ext cx="6121436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66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040" y="1350110"/>
            <a:ext cx="6108829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E11748E8-0D2F-490E-B4FB-7C641BF04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80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6108200" cy="3511061"/>
          </a:xfrm>
        </p:spPr>
        <p:txBody>
          <a:bodyPr/>
          <a:lstStyle>
            <a:lvl1pPr>
              <a:defRPr sz="2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6B88B1-84D0-4669-AE30-D126DEDA2D5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3793390"/>
            <a:ext cx="6121436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1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Пухалић, </a:t>
            </a:r>
            <a:br>
              <a:rPr lang="sr-Cyrl-BA" sz="31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1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инспектор- просвјетни савјетник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2113635"/>
            <a:ext cx="6108829" cy="1068935"/>
          </a:xfrm>
        </p:spPr>
        <p:txBody>
          <a:bodyPr anchor="b">
            <a:normAutofit/>
          </a:bodyPr>
          <a:lstStyle/>
          <a:p>
            <a:pPr algn="ctr"/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Групни савјетодавно- инструктивни рад у 2019. години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6108200" cy="1044700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Циљ</a:t>
            </a:r>
            <a:endParaRPr lang="sr-Cyrl-BA" sz="32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700"/>
            <a:ext cx="9305855" cy="4098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Идентификација позитивних и негативних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фактора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утицаја на емоционалну климу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 одјељењу;</a:t>
            </a:r>
            <a:endParaRPr lang="en-US" sz="3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Уочавање активности које стимулишу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пријатну емоционалну климу  у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одјељењу;</a:t>
            </a:r>
            <a:endParaRPr lang="en-US" sz="3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Информисаност  о појму, специфичностима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утицајима на 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емоционалну климу у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CS" sz="3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одјељењу.</a:t>
            </a:r>
            <a:endParaRPr lang="sr-Cyrl-BA" sz="3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0"/>
            <a:ext cx="8398775" cy="100652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који утичу на креирање емоционалне климе у одјељењу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198559"/>
            <a:ext cx="9000444" cy="3511061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Особине личности наставника,  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Стил рада и понашања наставника, 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Емоционалне карактеристике наставника,</a:t>
            </a:r>
          </a:p>
          <a:p>
            <a:endParaRPr lang="en-US" dirty="0" smtClean="0"/>
          </a:p>
          <a:p>
            <a:endParaRPr lang="sr-Cyrl-BA" dirty="0"/>
          </a:p>
        </p:txBody>
      </p:sp>
      <p:pic>
        <p:nvPicPr>
          <p:cNvPr id="4" name="Picture 5" descr="C:\Users\a.puhalic\Desktop\sli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950" y="287716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197405"/>
            <a:ext cx="8695035" cy="183246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Интеракција између ученика и наставника,</a:t>
            </a:r>
            <a:b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као и међусобни односи и  комуникација</a:t>
            </a:r>
            <a:b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ученика   у одјељењу,</a:t>
            </a:r>
            <a:r>
              <a:rPr lang="sr-Cyrl-CS" dirty="0" smtClean="0">
                <a:solidFill>
                  <a:srgbClr val="0C788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dirty="0" smtClean="0">
                <a:solidFill>
                  <a:srgbClr val="0C788E"/>
                </a:solidFill>
                <a:latin typeface="Times New Roman" pitchFamily="18" charset="0"/>
                <a:cs typeface="Times New Roman" pitchFamily="18" charset="0"/>
              </a:rPr>
            </a:b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2571749"/>
            <a:ext cx="8695035" cy="22905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 демократизације односа у  одјељењу,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Доминантни облици мотивисања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(такмичење, награђивање или кажњавање).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Значај емоционалне климе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110"/>
            <a:ext cx="8398775" cy="3511061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Емоционална клима, прије свега, утиче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емоционалну сигурност, задовољство 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ментално здравље ученика,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Посредно утиче и на резултате учења,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Непожељни облици емоционалне атмосфере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су: страх, досада и пасивни отпор,</a:t>
            </a:r>
          </a:p>
          <a:p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175"/>
            <a:ext cx="8542329" cy="442844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школама још увијек има тенденција   </a:t>
            </a:r>
            <a:b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„робовању“ образовним исходима на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штету одрживости и стварања повољне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емоционалне климе- даје се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предност  усвајању чињеница и појмова,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занемарују се осјећања ученика,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Према Плучику разликујемо 8 примарних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емоција: радост, прихватање, изненађење,</a:t>
            </a:r>
          </a:p>
          <a:p>
            <a:pPr>
              <a:spcBef>
                <a:spcPct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очекивање, љутња, страх, гађење и жалост.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28470"/>
            <a:ext cx="869503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Карактеристике 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успјешног </a:t>
            </a:r>
            <a:r>
              <a:rPr lang="sr-Cyrl-CS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наставника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91995"/>
            <a:ext cx="8847739" cy="381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Истраживања показују да на квалитет поучавања и учења у школи значајно ут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повјерење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наставника у: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воју струку, знања и вјештине којима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располаже,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ченикове потенцијале за учење и промјену, </a:t>
            </a: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ажност образовања за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лични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друштвени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развој и напредак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-1"/>
            <a:ext cx="8695035" cy="891995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Успјешан наставник посједује:</a:t>
            </a: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044699"/>
            <a:ext cx="8856889" cy="36649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ритичко мишљење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реативно мишљење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ишљење усмјерено на будућност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росоцијално мишљење и мишљење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усмјерено на друштво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јеровање да су његови ученици с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пособни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учити и да их и он може поучавати, односно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помоћи учити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044699"/>
            <a:ext cx="8551479" cy="36649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 сагледавања проблема из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перспективе ученика уважавајући при томе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његово по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ријекло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доб и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образовања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пособност опажања, прихваћања и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поштовања према сличностима и  разликама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између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наставника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ученика те између 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самих ученика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044700"/>
            <a:ext cx="8246069" cy="409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ошт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вање права ученика и осјетљивост на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њихове потребе и интересе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ствари могу бити боље и да свако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 бити бо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премност на признaње свoјих грешaкa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прeд свoјим ученицима и спремност на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учe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њ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тим грешка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551480" cy="100652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 смијемо занемарити да 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особине успјешног 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наставника 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и: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044700"/>
            <a:ext cx="8704184" cy="4098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Друштвена привлачност – опуштеност,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веселост, емоционална зрелост, отвореност, 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искреност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Его-снага – усмјереност на рјешавање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проблема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амопоуздање и трезвеност у кризним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ситуацијама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ктивно слушање ученика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Дневни</a:t>
            </a:r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</a:t>
            </a:r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198559"/>
            <a:ext cx="7940661" cy="351106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FontTx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Запажања са извршених увида у рад</a:t>
            </a:r>
            <a:endParaRPr lang="en-US" sz="35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наставника,</a:t>
            </a:r>
            <a:endParaRPr lang="en-US" sz="35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BA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“Популациона обука у школама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Републике Српске”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ема: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”Улога наставника у</a:t>
            </a:r>
            <a:endParaRPr lang="en-US" sz="35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креирању позитивне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емоционалне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атмосфере у одјељењу”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Разно.</a:t>
            </a:r>
            <a:endParaRPr lang="sr-Cyrl-CS" sz="35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175"/>
            <a:ext cx="9143999" cy="44284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збјегавање стратегија рјешавања сукоба у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којима једна страна добива а друга губи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Реалистична перцепција себе  и ученика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Јасноћа властите улоге –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посебно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односу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према ученицима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изван наставе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Стрпљивост и одлучност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r-HR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Прихва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ање ученика као особе у развоју –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уз јасно исказане границе допустивог 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понашања.</a:t>
            </a:r>
            <a:endParaRPr lang="en-GB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6108200" cy="739290"/>
          </a:xfrm>
        </p:spPr>
        <p:txBody>
          <a:bodyPr>
            <a:normAutofit/>
          </a:bodyPr>
          <a:lstStyle/>
          <a:p>
            <a:pPr algn="ctr"/>
            <a:r>
              <a:rPr lang="sr-Cyrl-C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 ученик- наставник</a:t>
            </a: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891995"/>
            <a:ext cx="9000444" cy="38176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Поштујте ме,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Млад сам, не очекујте да знам  као</a:t>
            </a:r>
          </a:p>
          <a:p>
            <a:pPr marL="0" indent="0">
              <a:spcBef>
                <a:spcPct val="0"/>
              </a:spcBef>
              <a:buNone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одрасли,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Нека вам моје грешке покажу у чему ми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треба помоћи,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Обесхрабрују ме ваше лоше прогнозе,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Охрабрују ме ваша позитивна предвиђања,</a:t>
            </a:r>
          </a:p>
          <a:p>
            <a:pPr marL="0" indent="0">
              <a:spcBef>
                <a:spcPct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Ваша похвала ме подстиче на додатни труд,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960930"/>
            <a:ext cx="8695035" cy="3947222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Учините да се осјећам сигурним и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цијењеним,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Учествујте у шали и забави,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Будите досљедни и фер,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Цијените сваки труд.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4" y="1350110"/>
            <a:ext cx="8695035" cy="763523"/>
          </a:xfrm>
        </p:spPr>
        <p:txBody>
          <a:bodyPr>
            <a:noAutofit/>
          </a:bodyPr>
          <a:lstStyle/>
          <a:p>
            <a:pPr algn="l">
              <a:buFontTx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Поклоните пажњу правилном учењу, а </a:t>
            </a:r>
            <a:b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искључиво одговору,</a:t>
            </a:r>
            <a:r>
              <a:rPr lang="sr-Cyrl-C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r-Cyrl-C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28470"/>
            <a:ext cx="8398775" cy="878054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Како креирати и одржати позитивну атмосферу у одјељењу?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559"/>
            <a:ext cx="9143999" cy="394494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tabLst>
                <a:tab pos="1828800" algn="l"/>
              </a:tabLst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Показујте једнаку преданост сваком ученику,</a:t>
            </a:r>
          </a:p>
          <a:p>
            <a:pPr marL="0" indent="0">
              <a:spcBef>
                <a:spcPts val="0"/>
              </a:spcBef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Имајте осјећење одговорности за сваког</a:t>
            </a:r>
          </a:p>
          <a:p>
            <a:pPr marL="0" indent="0">
              <a:spcBef>
                <a:spcPts val="0"/>
              </a:spcBef>
              <a:buNone/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ученика,</a:t>
            </a:r>
          </a:p>
          <a:p>
            <a:pPr marL="0" indent="0">
              <a:spcBef>
                <a:spcPts val="0"/>
              </a:spcBef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Испољавајте тежњу ка разумјевању сваког</a:t>
            </a:r>
          </a:p>
          <a:p>
            <a:pPr marL="0" indent="0">
              <a:spcBef>
                <a:spcPts val="0"/>
              </a:spcBef>
              <a:buNone/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ученика,</a:t>
            </a:r>
          </a:p>
          <a:p>
            <a:pPr marL="0" indent="0">
              <a:spcBef>
                <a:spcPts val="0"/>
              </a:spcBef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Показујте интерес за приватни живот, за</a:t>
            </a:r>
          </a:p>
          <a:p>
            <a:pPr marL="0" indent="0">
              <a:spcBef>
                <a:spcPts val="0"/>
              </a:spcBef>
              <a:buNone/>
              <a:tabLst>
                <a:tab pos="1828800" algn="l"/>
              </a:tabLst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његове радости и туге,</a:t>
            </a:r>
          </a:p>
          <a:p>
            <a:pPr marL="0" indent="0">
              <a:spcBef>
                <a:spcPts val="0"/>
              </a:spcBef>
              <a:tabLst>
                <a:tab pos="1828800" algn="l"/>
              </a:tabLst>
              <a:defRPr/>
            </a:pP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4700"/>
            <a:ext cx="8389625" cy="1221639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  <a:tabLst>
                <a:tab pos="1828800" algn="l"/>
              </a:tabLs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Успоставите са сваким  учеником </a:t>
            </a:r>
            <a:b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повјерљиве односе,</a:t>
            </a:r>
            <a:r>
              <a:rPr lang="sr-Cyrl-C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8224"/>
            <a:ext cx="8389625" cy="33352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Упознајте ученике с планом часа и уважите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понекад жеље у вези са садржајем задатка,</a:t>
            </a:r>
          </a:p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Стимулишите ученике да постављају питања,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Размишљајте гласно да би сте пружили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узор и научили ученике како да мисле,</a:t>
            </a:r>
            <a:endParaRPr lang="sr-Cyrl-BA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585"/>
            <a:ext cx="9143999" cy="45569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Своје незадовољство понашањем ученика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изражавајте подвлачећи да такво нешто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нисте од њега очекивали,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Помозите ученику да превазиђе самог себе,</a:t>
            </a:r>
          </a:p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Примјетите и радујте се кад ученик постигне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успјех,</a:t>
            </a:r>
          </a:p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Интересујте се да ли се ученицима допао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одређени час,</a:t>
            </a:r>
          </a:p>
          <a:p>
            <a:pPr marL="0" indent="0">
              <a:spcBef>
                <a:spcPts val="0"/>
              </a:spcBef>
            </a:pP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Cyrl-C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8551480" cy="4098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Показујте свој оптимизам у односу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могућности ученика, нарочито у случају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неуспјеха,</a:t>
            </a:r>
          </a:p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Развијајте у себи стрпљење и разговарајте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ученицима мирно, добронамјерним гласом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изразом лица.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4"/>
            <a:ext cx="7482545" cy="610821"/>
          </a:xfrm>
        </p:spPr>
        <p:txBody>
          <a:bodyPr>
            <a:noAutofit/>
          </a:bodyPr>
          <a:lstStyle/>
          <a:p>
            <a:pPr algn="ctr"/>
            <a:r>
              <a:rPr lang="sr-Cyrl-BA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Закључци</a:t>
            </a:r>
            <a:br>
              <a:rPr lang="sr-Cyrl-BA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BA" sz="32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585"/>
            <a:ext cx="9143999" cy="45569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Топлу емоционалну климу може да ствара: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Наставник који је емоционално сређена,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сигурна, чврста, ведра и социјално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позитивна личност,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Особа која воли дјецу,  има разумијевање за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њих, спремна  је да се укључи у њихове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проблеме, влада својом струком, наводи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ученике да сами анализирају своје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понашање и понашање других и заузима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према њима објективан и критички став,</a:t>
            </a:r>
          </a:p>
          <a:p>
            <a:endParaRPr lang="sr-Cyrl-BA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0"/>
            <a:ext cx="7787955" cy="381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 који није истраживач, судија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проповједник морала, већ пријатељ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сарадник учника,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који ће  слушати,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подржавати, охрабривати, вољети,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преговарати, вјеровати, разумијевати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давати једнаку шансу сваком ученику.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6108200" cy="73929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Cyrl-BA" sz="3200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Разно</a:t>
            </a:r>
            <a:endParaRPr lang="sr-Cyrl-BA" sz="32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739291"/>
            <a:ext cx="8398775" cy="3970330"/>
          </a:xfrm>
        </p:spPr>
        <p:txBody>
          <a:bodyPr>
            <a:noAutofit/>
          </a:bodyPr>
          <a:lstStyle/>
          <a:p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Редовно пратити објављивање закона, правилника и других аката,</a:t>
            </a:r>
          </a:p>
          <a:p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Најављена измјена и модернизација Наставних планова и програма у предшколском, основном и средњем образовању,</a:t>
            </a:r>
          </a:p>
          <a:p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Најављена стандардизација занимања у средњим стручним школама.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6108200" cy="8780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CS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Запажања са извршиних увида у рад наставника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044700"/>
            <a:ext cx="7787956" cy="40988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школској 2018/19. години су извршени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редовни стручно- педагошки надзори у рад: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наставника у основној школи,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наставника у средњој школи, 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интервентни увиди у рад: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наставника у основној школи,*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наставника у средњој школи.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7635250" cy="351106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Cyrl-BA" sz="4800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6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Хвала на пажњи!</a:t>
            </a:r>
          </a:p>
          <a:p>
            <a:pPr algn="ctr"/>
            <a:endParaRPr lang="sr-Cyrl-BA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6" y="0"/>
            <a:ext cx="7787954" cy="73929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 току редовних увида констатовано је да: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586585"/>
            <a:ext cx="8551480" cy="4123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Већина наставника има годишње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/ глобалне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и мјесечне/ оперативне планове, урађене у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скл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a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ду са дидактичко-методичким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принципима,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Већина наставника има уредно написане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припреме са свим дидактичко- методичким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елементима,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Већина наставника у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континуитету прати и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lang="sr-Cyrl-C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вреднује рад и знање ученика.</a:t>
            </a:r>
          </a:p>
          <a:p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0"/>
            <a:ext cx="8398775" cy="891994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Годишњи/ </a:t>
            </a:r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глобални</a:t>
            </a:r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мјесечни/ оперативни планови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891995"/>
            <a:ext cx="7635249" cy="425150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Годишњи/ глобални планови садрже називе наставних тема (области) и број часова предвиђених за реализацију.*</a:t>
            </a:r>
          </a:p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Мјесечни/ оперативни планови садрже: број часа, назив наставне јединице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часа, облик и методе рада, наставна средства и јасно дефинисане исходе учења.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BA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15280" y="4098800"/>
          <a:ext cx="914400" cy="771525"/>
        </p:xfrm>
        <a:graphic>
          <a:graphicData uri="http://schemas.openxmlformats.org/presentationml/2006/ole">
            <p:oleObj spid="_x0000_s1028" name="Document" showAsIcon="1" r:id="rId3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Припреме за часове</a:t>
            </a:r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291"/>
            <a:ext cx="9143999" cy="440421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Наставници на различите начине пишу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припреме за часове;</a:t>
            </a:r>
          </a:p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Неопходни дидактичко- методички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елементи добре припреме су: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 наставне јединице,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часа,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Облик и метода рада,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Циљ часа и дефинисани исходи учења*,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Дефинисана артикулација часа.</a:t>
            </a:r>
          </a:p>
          <a:p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39877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Реализација</a:t>
            </a:r>
            <a:r>
              <a:rPr lang="sr-Cyrl-B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наставе из хемије</a:t>
            </a:r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350110"/>
            <a:ext cx="8398775" cy="3511061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Углавном се примјењује традиционални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начин предавања тј табла и креда,</a:t>
            </a:r>
          </a:p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 број наставника поистовјећује НПП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са уџбеником,*</a:t>
            </a:r>
          </a:p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користе се савремена наставна средства,</a:t>
            </a:r>
          </a:p>
          <a:p>
            <a:pPr marL="0" indent="0">
              <a:spcBef>
                <a:spcPct val="0"/>
              </a:spcBef>
            </a:pP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ради се на мотивацији ученика*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r-Latn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BA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Quantum of Science)</a:t>
            </a:r>
            <a:endParaRPr lang="sr-Cyrl-BA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Популациона обука у школама Републике Српске</a:t>
            </a:r>
            <a:endParaRPr lang="sr-Cyrl-BA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3885" y="3029865"/>
          <a:ext cx="914400" cy="771525"/>
        </p:xfrm>
        <a:graphic>
          <a:graphicData uri="http://schemas.openxmlformats.org/presentationml/2006/ole">
            <p:oleObj spid="_x0000_s20484" name="Presentation" showAsIcon="1" r:id="rId3" imgW="914400" imgH="771480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398775" cy="100652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3</a:t>
            </a:r>
            <a:r>
              <a:rPr lang="en-US" b="1" u="sng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. </a:t>
            </a:r>
            <a:r>
              <a:rPr lang="sr-Cyrl-CS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У</a:t>
            </a:r>
            <a:r>
              <a:rPr lang="sr-Cyrl-BA" b="1" u="sng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</a:rPr>
              <a:t>лога наставника у креирању позитивне   емоционалне атмосфере у одјељењу</a:t>
            </a:r>
            <a:endParaRPr lang="sr-Cyrl-BA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502815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 је васиона заиста безгранична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природа неисцрпна у свом стваралаштву, онда једини модел те безграничности јесте “ДИЈЕТЕ”  </a:t>
            </a:r>
          </a:p>
          <a:p>
            <a:r>
              <a:rPr lang="sr-Cyrl-C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(Амонашвил</a:t>
            </a:r>
            <a:r>
              <a:rPr lang="sr-Cyrl-BA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Cyrl-BA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a.puhalic\Desktop\14806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1" y="1350110"/>
            <a:ext cx="4275740" cy="320680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6100" y="3946095"/>
          <a:ext cx="914400" cy="771525"/>
        </p:xfrm>
        <a:graphic>
          <a:graphicData uri="http://schemas.openxmlformats.org/presentationml/2006/ole">
            <p:oleObj spid="_x0000_s23554" name="Document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On-screen Show (16:9)</PresentationFormat>
  <Paragraphs>203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Document</vt:lpstr>
      <vt:lpstr>Microsoft Office PowerPoint Presentation</vt:lpstr>
      <vt:lpstr>Александра Пухалић,  инспектор- просвјетни савјетник  </vt:lpstr>
      <vt:lpstr>Дневни ред</vt:lpstr>
      <vt:lpstr>1. Запажања са извршиних увида у рад наставника</vt:lpstr>
      <vt:lpstr>У току редовних увида констатовано је да:</vt:lpstr>
      <vt:lpstr>Годишњи/ глобални и мјесечни/ оперативни планови</vt:lpstr>
      <vt:lpstr>Припреме за часове</vt:lpstr>
      <vt:lpstr>Реализација наставе из хемије</vt:lpstr>
      <vt:lpstr>Slide 8</vt:lpstr>
      <vt:lpstr>3. Улога наставника у креирању позитивне   емоционалне атмосфере у одјељењу</vt:lpstr>
      <vt:lpstr>Циљ</vt:lpstr>
      <vt:lpstr>Фактори који утичу на креирање емоционалне климе у одјељењу</vt:lpstr>
      <vt:lpstr> Интеракција између ученика и наставника,    као и међусобни односи и  комуникација    ученика   у одјељењу, </vt:lpstr>
      <vt:lpstr>Значај емоционалне климе </vt:lpstr>
      <vt:lpstr>Slide 14</vt:lpstr>
      <vt:lpstr>Карактеристике  успјешног наставника</vt:lpstr>
      <vt:lpstr>Успјешан наставник посједује:</vt:lpstr>
      <vt:lpstr>Slide 17</vt:lpstr>
      <vt:lpstr>Slide 18</vt:lpstr>
      <vt:lpstr>Не смијемо занемарити да су особине успјешног наставника и:</vt:lpstr>
      <vt:lpstr>Slide 20</vt:lpstr>
      <vt:lpstr>Однос ученик- наставник</vt:lpstr>
      <vt:lpstr> Поклоните пажњу правилном учењу, а    не искључиво одговору,  </vt:lpstr>
      <vt:lpstr>Како креирати и одржати позитивну атмосферу у одјељењу?</vt:lpstr>
      <vt:lpstr> Успоставите са сваким  учеником     повјерљиве односе, </vt:lpstr>
      <vt:lpstr>Slide 25</vt:lpstr>
      <vt:lpstr>Slide 26</vt:lpstr>
      <vt:lpstr>Закључци </vt:lpstr>
      <vt:lpstr>Slide 28</vt:lpstr>
      <vt:lpstr>4. Разно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2017-08-30T02:18:03Z</dcterms:created>
  <dcterms:modified xsi:type="dcterms:W3CDTF">2019-08-30T08:52:16Z</dcterms:modified>
</cp:coreProperties>
</file>