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2"/>
  </p:notesMasterIdLst>
  <p:sldIdLst>
    <p:sldId id="294" r:id="rId2"/>
    <p:sldId id="265" r:id="rId3"/>
    <p:sldId id="274" r:id="rId4"/>
    <p:sldId id="257" r:id="rId5"/>
    <p:sldId id="259" r:id="rId6"/>
    <p:sldId id="296" r:id="rId7"/>
    <p:sldId id="278" r:id="rId8"/>
    <p:sldId id="297" r:id="rId9"/>
    <p:sldId id="280" r:id="rId10"/>
    <p:sldId id="281" r:id="rId11"/>
    <p:sldId id="300" r:id="rId12"/>
    <p:sldId id="301" r:id="rId13"/>
    <p:sldId id="289" r:id="rId14"/>
    <p:sldId id="290" r:id="rId15"/>
    <p:sldId id="286" r:id="rId16"/>
    <p:sldId id="283" r:id="rId17"/>
    <p:sldId id="285" r:id="rId18"/>
    <p:sldId id="298" r:id="rId19"/>
    <p:sldId id="299" r:id="rId20"/>
    <p:sldId id="295" r:id="rId21"/>
  </p:sldIdLst>
  <p:sldSz cx="12192000" cy="6858000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4CDD-2855-42C6-8637-615F680AA59C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8EFB-AE2E-4005-B925-2937A42B5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9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8EFB-AE2E-4005-B925-2937A42B5D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3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8EFB-AE2E-4005-B925-2937A42B5D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6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3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7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2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66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6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2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2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5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9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4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A06-BAB4-47D0-9802-37BB3F549B2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17B468-B0E1-4469-ADB5-1FEEDF86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63" y="3012156"/>
            <a:ext cx="9144000" cy="151568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САМОВРЕДНОВАЊЕ РАДА </a:t>
            </a:r>
            <a:r>
              <a:rPr lang="sr-Cyrl-R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GB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радионице - </a:t>
            </a:r>
            <a:endParaRPr lang="en-GB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P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44" y="556022"/>
            <a:ext cx="2483893" cy="1937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kvir za tekst 1">
            <a:extLst>
              <a:ext uri="{FF2B5EF4-FFF2-40B4-BE49-F238E27FC236}">
                <a16:creationId xmlns:a16="http://schemas.microsoft.com/office/drawing/2014/main" id="{C6314CDB-7E9E-1909-D6B7-5B00FB0B3731}"/>
              </a:ext>
            </a:extLst>
          </p:cNvPr>
          <p:cNvSpPr txBox="1"/>
          <p:nvPr/>
        </p:nvSpPr>
        <p:spPr>
          <a:xfrm>
            <a:off x="3898558" y="5564145"/>
            <a:ext cx="374446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Times New Roman"/>
                <a:cs typeface="Calibri"/>
              </a:rPr>
              <a:t>12</a:t>
            </a:r>
            <a:r>
              <a:rPr lang="sr-Latn-RS" dirty="0" smtClean="0">
                <a:latin typeface="Times New Roman"/>
                <a:cs typeface="Calibri"/>
              </a:rPr>
              <a:t>. </a:t>
            </a:r>
            <a:r>
              <a:rPr lang="sr-Cyrl-RS" dirty="0">
                <a:latin typeface="Times New Roman"/>
                <a:cs typeface="Calibri"/>
              </a:rPr>
              <a:t>марта </a:t>
            </a:r>
            <a:r>
              <a:rPr lang="sr-Latn-RS" dirty="0" smtClean="0">
                <a:latin typeface="Times New Roman"/>
                <a:cs typeface="Calibri"/>
              </a:rPr>
              <a:t>202</a:t>
            </a:r>
            <a:r>
              <a:rPr lang="sr-Cyrl-RS" dirty="0" smtClean="0">
                <a:latin typeface="Times New Roman"/>
                <a:cs typeface="Calibri"/>
              </a:rPr>
              <a:t>4</a:t>
            </a:r>
            <a:r>
              <a:rPr lang="sr-Latn-RS" dirty="0" smtClean="0">
                <a:latin typeface="Times New Roman"/>
                <a:cs typeface="Calibri"/>
              </a:rPr>
              <a:t>. </a:t>
            </a:r>
            <a:r>
              <a:rPr lang="sr-Latn-RS" dirty="0" err="1">
                <a:latin typeface="Times New Roman"/>
                <a:cs typeface="Calibri"/>
              </a:rPr>
              <a:t>године</a:t>
            </a:r>
            <a:endParaRPr lang="sr-Latn-R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24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49319"/>
            <a:ext cx="10515600" cy="601033"/>
          </a:xfrm>
        </p:spPr>
        <p:txBody>
          <a:bodyPr>
            <a:normAutofit/>
          </a:bodyPr>
          <a:lstStyle/>
          <a:p>
            <a:r>
              <a:rPr lang="sr-Cyrl-B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Страндард</a:t>
            </a:r>
            <a:r>
              <a:rPr lang="sr-Cyrl-B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индикатор 6.5.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22" y="1294118"/>
            <a:ext cx="11044517" cy="4766023"/>
          </a:xfrm>
          <a:solidFill>
            <a:srgbClr val="F2F2F2">
              <a:alpha val="38824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bs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нивоу школе - п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стручног усавршавања 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(процјена 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и циљева, избор 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тема, начин презентације, вријеме реализације, праћење и евалуација) - ГПРШ,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стручног усавршавања може подразумијевати обуке, предавања и радионице унутар школе, као што су стручна предавања из области дидактике, струке и методике, </a:t>
            </a:r>
            <a:r>
              <a:rPr lang="sr-Cyrl-B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докимологије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психологије, социологије и 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други, а </a:t>
            </a:r>
            <a:r>
              <a:rPr lang="sr-Cyrl-B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реализатори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бити стручни сарадници школе и/или представници високошколских установа и других институција.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потврде о учешћу на савјетовањима у организацији РПЗ, обукама, стручним скуповима и конференцијама, савјетовањима, љетњим и зимским школама, стручним и студијским путовањима, међународним и регионалним скуповима, истраживачким радовима, обукама запослених у високошколским установама одобреним од стране Министарства; реализацију огледних часова, обраду стручних тема, </a:t>
            </a:r>
            <a:r>
              <a:rPr lang="sr-Cyrl-B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вебинари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онлајн</a:t>
            </a: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курсеви и обуке...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план стручног усавршавања наставника, стручних сарадника, директора.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sr-Cyrl-B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ГПРШ, ГПР директора, ГПР педагога, ГПР психолога, ГПР библиотекара, потврде из педагошког досијеа наставника, обрађене теме, фотографије са реализације и друго... </a:t>
            </a:r>
          </a:p>
        </p:txBody>
      </p:sp>
    </p:spTree>
    <p:extLst>
      <p:ext uri="{BB962C8B-B14F-4D97-AF65-F5344CB8AC3E}">
        <p14:creationId xmlns:p14="http://schemas.microsoft.com/office/powerpoint/2010/main" val="5977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4426"/>
            <a:ext cx="10759490" cy="4176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>
                <a:solidFill>
                  <a:schemeClr val="tx1"/>
                </a:solidFill>
              </a:rPr>
              <a:t>Стандард 6, индикатор </a:t>
            </a:r>
            <a:r>
              <a:rPr lang="sr-Cyrl-RS" sz="3200" b="1" dirty="0" smtClean="0">
                <a:solidFill>
                  <a:schemeClr val="tx1"/>
                </a:solidFill>
              </a:rPr>
              <a:t>6.2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Запослени поступају у складу са дефинисаним пословима и одговорностима, а који се ревидирају на годишњем нивоу. 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sz="32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1166249" y="324091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s-Cyrl-BA" sz="3600" dirty="0" smtClean="0">
                <a:latin typeface="Times New Roman"/>
                <a:cs typeface="Times New Roman"/>
              </a:rPr>
              <a:t>РАДИОНИЦА  </a:t>
            </a:r>
            <a:r>
              <a:rPr lang="bs-Cyrl-BA" sz="3600" dirty="0" smtClean="0">
                <a:latin typeface="Times New Roman"/>
                <a:cs typeface="Times New Roman"/>
              </a:rPr>
              <a:t>3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Стандард 6, индикатор 6.2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" y="914399"/>
            <a:ext cx="11737075" cy="5773003"/>
          </a:xfrm>
        </p:spPr>
        <p:txBody>
          <a:bodyPr>
            <a:normAutofit fontScale="85000" lnSpcReduction="20000"/>
          </a:bodyPr>
          <a:lstStyle/>
          <a:p>
            <a:r>
              <a:rPr lang="sr-Cyrl-RS" sz="2800" dirty="0" smtClean="0">
                <a:solidFill>
                  <a:schemeClr val="tx1"/>
                </a:solidFill>
              </a:rPr>
              <a:t>Наставници </a:t>
            </a:r>
          </a:p>
          <a:p>
            <a:pPr marL="0" indent="0">
              <a:buNone/>
            </a:pPr>
            <a:r>
              <a:rPr lang="sr-Cyrl-RS" sz="2800" dirty="0" err="1" smtClean="0">
                <a:solidFill>
                  <a:schemeClr val="tx1"/>
                </a:solidFill>
              </a:rPr>
              <a:t>Рјешења</a:t>
            </a:r>
            <a:r>
              <a:rPr lang="sr-Cyrl-RS" sz="2800" dirty="0" smtClean="0">
                <a:solidFill>
                  <a:schemeClr val="tx1"/>
                </a:solidFill>
              </a:rPr>
              <a:t> о 40-часовној радној недељи; глобални и оперативни планови и припреме; Дневник рада у ОК, </a:t>
            </a:r>
            <a:r>
              <a:rPr lang="sr-Cyrl-BA" sz="2800" dirty="0" err="1" smtClean="0">
                <a:solidFill>
                  <a:schemeClr val="tx1"/>
                </a:solidFill>
              </a:rPr>
              <a:t>скалери</a:t>
            </a:r>
            <a:r>
              <a:rPr lang="sr-Cyrl-BA" sz="2800" dirty="0" smtClean="0">
                <a:solidFill>
                  <a:schemeClr val="tx1"/>
                </a:solidFill>
              </a:rPr>
              <a:t> </a:t>
            </a:r>
            <a:r>
              <a:rPr lang="sr-Cyrl-BA" sz="2800" dirty="0">
                <a:solidFill>
                  <a:schemeClr val="tx1"/>
                </a:solidFill>
              </a:rPr>
              <a:t>са посматраних </a:t>
            </a:r>
            <a:r>
              <a:rPr lang="sr-Cyrl-BA" sz="2800" dirty="0" smtClean="0">
                <a:solidFill>
                  <a:schemeClr val="tx1"/>
                </a:solidFill>
              </a:rPr>
              <a:t>часова, записници савјетника из Завода</a:t>
            </a:r>
            <a:r>
              <a:rPr lang="sr-Cyrl-RS" sz="2800" dirty="0" smtClean="0">
                <a:solidFill>
                  <a:schemeClr val="tx1"/>
                </a:solidFill>
              </a:rPr>
              <a:t>; Дневници рада допунске/додатне наставе и секција; сертификати и потврде са </a:t>
            </a:r>
            <a:r>
              <a:rPr lang="sr-Cyrl-RS" sz="2800" dirty="0" err="1" smtClean="0">
                <a:solidFill>
                  <a:schemeClr val="tx1"/>
                </a:solidFill>
              </a:rPr>
              <a:t>савјетовања</a:t>
            </a:r>
            <a:r>
              <a:rPr lang="sr-Cyrl-RS" sz="2800" dirty="0" smtClean="0">
                <a:solidFill>
                  <a:schemeClr val="tx1"/>
                </a:solidFill>
              </a:rPr>
              <a:t>, обука, семинара, теме; </a:t>
            </a:r>
            <a:r>
              <a:rPr lang="sr-Cyrl-BA" sz="2800" dirty="0" err="1" smtClean="0">
                <a:solidFill>
                  <a:schemeClr val="tx1"/>
                </a:solidFill>
              </a:rPr>
              <a:t>одјељењско</a:t>
            </a:r>
            <a:r>
              <a:rPr lang="sr-Cyrl-BA" sz="2800" dirty="0" smtClean="0">
                <a:solidFill>
                  <a:schemeClr val="tx1"/>
                </a:solidFill>
              </a:rPr>
              <a:t> старјешинство; евиденције </a:t>
            </a:r>
            <a:r>
              <a:rPr lang="sr-Cyrl-BA" sz="2800" dirty="0">
                <a:solidFill>
                  <a:schemeClr val="tx1"/>
                </a:solidFill>
              </a:rPr>
              <a:t>присуства на сједницама </a:t>
            </a:r>
            <a:r>
              <a:rPr lang="sr-Cyrl-BA" sz="2800" dirty="0" smtClean="0">
                <a:solidFill>
                  <a:schemeClr val="tx1"/>
                </a:solidFill>
              </a:rPr>
              <a:t>стручних органа школе; књига дежурства; </a:t>
            </a:r>
            <a:r>
              <a:rPr lang="sr-Cyrl-BA" sz="2800" dirty="0">
                <a:solidFill>
                  <a:schemeClr val="tx1"/>
                </a:solidFill>
              </a:rPr>
              <a:t>и сл. </a:t>
            </a:r>
            <a:endParaRPr lang="sr-Cyrl-BA" sz="2800" dirty="0" smtClean="0">
              <a:solidFill>
                <a:schemeClr val="tx1"/>
              </a:solidFill>
            </a:endParaRPr>
          </a:p>
          <a:p>
            <a:r>
              <a:rPr lang="sr-Cyrl-BA" sz="2800" dirty="0" smtClean="0">
                <a:solidFill>
                  <a:schemeClr val="tx1"/>
                </a:solidFill>
              </a:rPr>
              <a:t>Руководство </a:t>
            </a:r>
            <a:r>
              <a:rPr lang="sr-Cyrl-BA" sz="2800" dirty="0">
                <a:solidFill>
                  <a:schemeClr val="tx1"/>
                </a:solidFill>
              </a:rPr>
              <a:t>и </a:t>
            </a:r>
            <a:r>
              <a:rPr lang="sr-Cyrl-BA" sz="2800" dirty="0" smtClean="0">
                <a:solidFill>
                  <a:schemeClr val="tx1"/>
                </a:solidFill>
              </a:rPr>
              <a:t>стручни сарадници </a:t>
            </a:r>
            <a:r>
              <a:rPr lang="sr-Cyrl-BA" sz="2800" dirty="0">
                <a:solidFill>
                  <a:schemeClr val="tx1"/>
                </a:solidFill>
              </a:rPr>
              <a:t>школе </a:t>
            </a:r>
            <a:endParaRPr lang="sr-Cyrl-B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</a:rPr>
              <a:t>Програм рада за 2022, мјесечни извјештаји о раду за 2022, Годишњи извјештај о раду за 2022, Фреквенција рада са ученицима, родитељима, наставницима, лична евиденција о реализацији послова/дневник рада, записник директора о увиду у рад стручног сарадника, и сл.  </a:t>
            </a:r>
          </a:p>
          <a:p>
            <a:r>
              <a:rPr lang="sr-Cyrl-BA" sz="2800" dirty="0" smtClean="0">
                <a:solidFill>
                  <a:schemeClr val="tx1"/>
                </a:solidFill>
              </a:rPr>
              <a:t>Помоћно </a:t>
            </a:r>
            <a:r>
              <a:rPr lang="sr-Cyrl-BA" sz="2800" dirty="0">
                <a:solidFill>
                  <a:schemeClr val="tx1"/>
                </a:solidFill>
              </a:rPr>
              <a:t>особље </a:t>
            </a:r>
            <a:endParaRPr lang="sr-Cyrl-B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</a:rPr>
              <a:t>начин</a:t>
            </a:r>
            <a:r>
              <a:rPr lang="sr-Cyrl-BA" sz="2800" dirty="0">
                <a:solidFill>
                  <a:schemeClr val="tx1"/>
                </a:solidFill>
              </a:rPr>
              <a:t>, квалитет и </a:t>
            </a:r>
            <a:r>
              <a:rPr lang="sr-Cyrl-BA" sz="2800" dirty="0" smtClean="0">
                <a:solidFill>
                  <a:schemeClr val="tx1"/>
                </a:solidFill>
              </a:rPr>
              <a:t>динамика реализованих </a:t>
            </a:r>
            <a:r>
              <a:rPr lang="sr-Cyrl-BA" sz="2800" dirty="0">
                <a:solidFill>
                  <a:schemeClr val="tx1"/>
                </a:solidFill>
              </a:rPr>
              <a:t>послова </a:t>
            </a:r>
            <a:r>
              <a:rPr lang="sr-Cyrl-BA" sz="2800" dirty="0" smtClean="0">
                <a:solidFill>
                  <a:schemeClr val="tx1"/>
                </a:solidFill>
              </a:rPr>
              <a:t>се доказују задужењима, листама </a:t>
            </a:r>
            <a:r>
              <a:rPr lang="sr-Cyrl-BA" sz="2800" dirty="0">
                <a:solidFill>
                  <a:schemeClr val="tx1"/>
                </a:solidFill>
              </a:rPr>
              <a:t>евиденције о обављању </a:t>
            </a:r>
            <a:r>
              <a:rPr lang="sr-Cyrl-BA" sz="2800" dirty="0" smtClean="0">
                <a:solidFill>
                  <a:schemeClr val="tx1"/>
                </a:solidFill>
              </a:rPr>
              <a:t>послова, извјештајем задужене особе о праћењу реализације послова и сл.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79" y="1341912"/>
            <a:ext cx="9694966" cy="395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 </a:t>
            </a:r>
            <a:endParaRPr lang="sr-Cyrl-R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васпитно-дисциплинских мјера је мањи у односу на претходну школску годину, и резултат је конкретних мјера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55093"/>
            <a:ext cx="10336409" cy="582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реализацији ГПРШ-а за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2021/22. год.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успјеха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у учењу и владању на крају школске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2021/22.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године.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sr-Cyrl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„Број изречених васпитно-дисциплинских </a:t>
            </a:r>
            <a:r>
              <a:rPr lang="sr-Cyrl-R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мјера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претходној школској години је био 75, док је тај број у текућој школској години 51, што значи да је број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мањи.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545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A38AAB-3713-8041-28E5-1833AA83E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86B0946-994B-290B-2C9E-64BDCFB2A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7" b="16399"/>
          <a:stretch/>
        </p:blipFill>
        <p:spPr>
          <a:xfrm>
            <a:off x="0" y="0"/>
            <a:ext cx="6885019" cy="3735228"/>
          </a:xfrm>
          <a:custGeom>
            <a:avLst/>
            <a:gdLst/>
            <a:ahLst/>
            <a:cxnLst/>
            <a:rect l="l" t="t" r="r" b="b"/>
            <a:pathLst>
              <a:path w="12191999" h="6136206">
                <a:moveTo>
                  <a:pt x="0" y="0"/>
                </a:moveTo>
                <a:lnTo>
                  <a:pt x="12191999" y="0"/>
                </a:lnTo>
                <a:lnTo>
                  <a:pt x="12191999" y="587444"/>
                </a:lnTo>
                <a:lnTo>
                  <a:pt x="6132767" y="5341959"/>
                </a:lnTo>
                <a:lnTo>
                  <a:pt x="6049558" y="5403943"/>
                </a:lnTo>
                <a:cubicBezTo>
                  <a:pt x="5400003" y="5862651"/>
                  <a:pt x="4655689" y="6101874"/>
                  <a:pt x="3909203" y="6132766"/>
                </a:cubicBezTo>
                <a:cubicBezTo>
                  <a:pt x="2665058" y="6184252"/>
                  <a:pt x="1414876" y="5657039"/>
                  <a:pt x="587291" y="4602761"/>
                </a:cubicBezTo>
                <a:cubicBezTo>
                  <a:pt x="354532" y="4306245"/>
                  <a:pt x="175988" y="3990552"/>
                  <a:pt x="43299" y="3661531"/>
                </a:cubicBezTo>
                <a:lnTo>
                  <a:pt x="0" y="3538954"/>
                </a:lnTo>
                <a:close/>
              </a:path>
            </a:pathLst>
          </a:cu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7AB701AD-B251-9459-A002-132B9BB8D4C8}"/>
              </a:ext>
            </a:extLst>
          </p:cNvPr>
          <p:cNvSpPr txBox="1"/>
          <p:nvPr/>
        </p:nvSpPr>
        <p:spPr>
          <a:xfrm>
            <a:off x="1092305" y="4041241"/>
            <a:ext cx="1005302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Latn-BA" sz="3200" b="1" dirty="0" err="1">
                <a:latin typeface="Times New Roman"/>
                <a:ea typeface="+mn-lt"/>
                <a:cs typeface="+mn-lt"/>
              </a:rPr>
              <a:t>Израда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плана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 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активности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за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побољшање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квалитета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рада</a:t>
            </a:r>
            <a:r>
              <a:rPr lang="bs-Latn-BA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bs-Latn-BA" sz="3200" b="1" dirty="0" err="1">
                <a:latin typeface="Times New Roman"/>
                <a:ea typeface="+mn-lt"/>
                <a:cs typeface="+mn-lt"/>
              </a:rPr>
              <a:t>школе</a:t>
            </a:r>
            <a:endParaRPr lang="sr-Latn-RS" sz="3200" b="1" dirty="0">
              <a:latin typeface="Times New Roman"/>
              <a:cs typeface="Times New Roman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5597391" y="2367988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Latn-BA" sz="3600" dirty="0">
                <a:latin typeface="Times New Roman"/>
                <a:cs typeface="Times New Roman"/>
              </a:rPr>
              <a:t>4</a:t>
            </a:r>
            <a:r>
              <a:rPr lang="bs-Cyrl-BA" sz="3600" dirty="0">
                <a:latin typeface="Times New Roman"/>
                <a:cs typeface="Times New Roman"/>
              </a:rPr>
              <a:t>. РАДИОНИЦА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id="{2257ADCE-3B32-781A-E212-3C38DDC62C94}"/>
              </a:ext>
            </a:extLst>
          </p:cNvPr>
          <p:cNvSpPr txBox="1"/>
          <p:nvPr/>
        </p:nvSpPr>
        <p:spPr>
          <a:xfrm>
            <a:off x="1673953" y="551234"/>
            <a:ext cx="7884115" cy="830997"/>
          </a:xfrm>
          <a:prstGeom prst="rect">
            <a:avLst/>
          </a:prstGeom>
          <a:solidFill>
            <a:srgbClr val="FFFFFF">
              <a:alpha val="3098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ea typeface="+mn-lt"/>
                <a:cs typeface="+mn-lt"/>
              </a:rPr>
              <a:t>Анализа и прикупљање релевантне документације и материјала као доказа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91F69B8C-7956-4357-4C23-3402CACBD259}"/>
              </a:ext>
            </a:extLst>
          </p:cNvPr>
          <p:cNvSpPr txBox="1"/>
          <p:nvPr/>
        </p:nvSpPr>
        <p:spPr>
          <a:xfrm>
            <a:off x="1676399" y="1863305"/>
            <a:ext cx="4554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Процјена усклађености:</a:t>
            </a:r>
          </a:p>
        </p:txBody>
      </p:sp>
      <p:pic>
        <p:nvPicPr>
          <p:cNvPr id="2" name="Slika 2" descr="Slika na kojoj se nalazi igračka&#10;&#10;Opis je automatski generisan">
            <a:extLst>
              <a:ext uri="{FF2B5EF4-FFF2-40B4-BE49-F238E27FC236}">
                <a16:creationId xmlns:a16="http://schemas.microsoft.com/office/drawing/2014/main" id="{945DE2AF-73CC-2103-176A-69D2CC36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1" y="250705"/>
            <a:ext cx="1114425" cy="1238250"/>
          </a:xfrm>
          <a:prstGeom prst="rect">
            <a:avLst/>
          </a:prstGeom>
        </p:spPr>
      </p:pic>
      <p:pic>
        <p:nvPicPr>
          <p:cNvPr id="3" name="Slika 5">
            <a:extLst>
              <a:ext uri="{FF2B5EF4-FFF2-40B4-BE49-F238E27FC236}">
                <a16:creationId xmlns:a16="http://schemas.microsoft.com/office/drawing/2014/main" id="{91033329-C15C-83F5-5792-C25427C7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01" y="1616734"/>
            <a:ext cx="1057275" cy="12954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8AEDA04C-6EFF-B9CD-9EDC-DE30D2015713}"/>
              </a:ext>
            </a:extLst>
          </p:cNvPr>
          <p:cNvSpPr txBox="1"/>
          <p:nvPr/>
        </p:nvSpPr>
        <p:spPr>
          <a:xfrm>
            <a:off x="7634826" y="4278702"/>
            <a:ext cx="41378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Активности за побољшање: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83228693-11C4-1148-D7A2-1B6997ED43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9151" y="2390149"/>
          <a:ext cx="8168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029238446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84427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Times New Roman"/>
                        </a:rPr>
                        <a:t>ЈАКЕ СТРАНЕ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Times New Roman"/>
                        </a:rPr>
                        <a:t>СЛАБЕ СТРАНЕ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8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27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0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07699"/>
                  </a:ext>
                </a:extLst>
              </a:tr>
            </a:tbl>
          </a:graphicData>
        </a:graphic>
      </p:graphicFrame>
      <p:pic>
        <p:nvPicPr>
          <p:cNvPr id="8" name="Slika 8">
            <a:extLst>
              <a:ext uri="{FF2B5EF4-FFF2-40B4-BE49-F238E27FC236}">
                <a16:creationId xmlns:a16="http://schemas.microsoft.com/office/drawing/2014/main" id="{F1E9851C-30EA-BDB6-4AC1-2E1F0C24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6" y="4097907"/>
            <a:ext cx="1971675" cy="2400300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08034A4E-B87F-548F-79CD-DDEBA1D8E18B}"/>
              </a:ext>
            </a:extLst>
          </p:cNvPr>
          <p:cNvSpPr txBox="1"/>
          <p:nvPr/>
        </p:nvSpPr>
        <p:spPr>
          <a:xfrm>
            <a:off x="2608053" y="4215441"/>
            <a:ext cx="48566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400" b="1" dirty="0">
                <a:latin typeface="Times New Roman"/>
                <a:cs typeface="Times New Roman"/>
              </a:rPr>
              <a:t>Ниво квалитета за стандард</a:t>
            </a:r>
            <a:r>
              <a:rPr lang="en-US" sz="2400" b="1" dirty="0">
                <a:latin typeface="Times New Roman"/>
                <a:cs typeface="Times New Roman"/>
              </a:rPr>
              <a:t>​</a:t>
            </a:r>
            <a:endParaRPr lang="sr-Latn-RS" sz="2400" b="1" dirty="0">
              <a:latin typeface="Times New Roman"/>
              <a:cs typeface="Times New Roman"/>
            </a:endParaRPr>
          </a:p>
        </p:txBody>
      </p:sp>
      <p:pic>
        <p:nvPicPr>
          <p:cNvPr id="10" name="Slika 10">
            <a:extLst>
              <a:ext uri="{FF2B5EF4-FFF2-40B4-BE49-F238E27FC236}">
                <a16:creationId xmlns:a16="http://schemas.microsoft.com/office/drawing/2014/main" id="{D29F516A-818C-9CFF-1FF0-1ED8B49BB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909" y="4740367"/>
            <a:ext cx="2790381" cy="19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189640BA-3B11-B07C-F51F-54304A86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5" y="189692"/>
            <a:ext cx="4380781" cy="6291710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2B1726A4-36D1-2427-A29E-CB2C2A3E6C15}"/>
              </a:ext>
            </a:extLst>
          </p:cNvPr>
          <p:cNvSpPr txBox="1"/>
          <p:nvPr/>
        </p:nvSpPr>
        <p:spPr>
          <a:xfrm>
            <a:off x="5198853" y="582552"/>
            <a:ext cx="6501172" cy="1015663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Latn-BA" sz="2000" dirty="0" err="1">
                <a:latin typeface="Times New Roman"/>
                <a:cs typeface="Times New Roman"/>
              </a:rPr>
              <a:t>На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основу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уочених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предности</a:t>
            </a:r>
            <a:r>
              <a:rPr lang="bs-Latn-BA" sz="2000" dirty="0">
                <a:latin typeface="Times New Roman"/>
                <a:cs typeface="Times New Roman"/>
              </a:rPr>
              <a:t>, </a:t>
            </a:r>
            <a:r>
              <a:rPr lang="bs-Latn-BA" sz="2000" dirty="0" err="1">
                <a:latin typeface="Times New Roman"/>
                <a:cs typeface="Times New Roman"/>
              </a:rPr>
              <a:t>слабости</a:t>
            </a:r>
            <a:r>
              <a:rPr lang="bs-Latn-BA" sz="2000" dirty="0">
                <a:latin typeface="Times New Roman"/>
                <a:cs typeface="Times New Roman"/>
              </a:rPr>
              <a:t>, </a:t>
            </a:r>
            <a:r>
              <a:rPr lang="bs-Latn-BA" sz="2000" dirty="0" err="1">
                <a:latin typeface="Times New Roman"/>
                <a:cs typeface="Times New Roman"/>
              </a:rPr>
              <a:t>могућности</a:t>
            </a:r>
            <a:r>
              <a:rPr lang="bs-Latn-BA" sz="2000" dirty="0">
                <a:latin typeface="Times New Roman"/>
                <a:cs typeface="Times New Roman"/>
              </a:rPr>
              <a:t> и </a:t>
            </a:r>
            <a:r>
              <a:rPr lang="bs-Latn-BA" sz="2000" dirty="0" err="1">
                <a:latin typeface="Times New Roman"/>
                <a:cs typeface="Times New Roman"/>
              </a:rPr>
              <a:t>пријетње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направити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план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активности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за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побољшање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квалитета</a:t>
            </a:r>
            <a:r>
              <a:rPr lang="bs-Latn-BA" sz="2000" dirty="0">
                <a:latin typeface="Times New Roman"/>
                <a:cs typeface="Times New Roman"/>
              </a:rPr>
              <a:t> </a:t>
            </a:r>
            <a:r>
              <a:rPr lang="bs-Latn-BA" sz="2000" dirty="0" err="1">
                <a:latin typeface="Times New Roman"/>
                <a:cs typeface="Times New Roman"/>
              </a:rPr>
              <a:t>одабраног</a:t>
            </a:r>
            <a:r>
              <a:rPr lang="bs-Latn-BA" sz="2000" dirty="0">
                <a:latin typeface="Times New Roman"/>
                <a:cs typeface="Times New Roman"/>
              </a:rPr>
              <a:t> </a:t>
            </a:r>
            <a:r>
              <a:rPr lang="bs-Latn-BA" sz="2000" dirty="0" err="1">
                <a:latin typeface="Times New Roman"/>
                <a:cs typeface="Times New Roman"/>
              </a:rPr>
              <a:t>стандарда</a:t>
            </a:r>
            <a:r>
              <a:rPr lang="bs-Latn-BA" sz="2000" dirty="0">
                <a:latin typeface="Times New Roman"/>
                <a:cs typeface="Times New Roman"/>
              </a:rPr>
              <a:t>.</a:t>
            </a:r>
            <a:endParaRPr lang="sr-Latn-RS" sz="2000" dirty="0">
              <a:latin typeface="Times New Roman"/>
              <a:cs typeface="Times New Roman"/>
            </a:endParaRPr>
          </a:p>
        </p:txBody>
      </p:sp>
      <p:pic>
        <p:nvPicPr>
          <p:cNvPr id="6" name="Slika 6" descr="Slika na kojoj se nalazi sto&#10;&#10;Opis je automatski generisan">
            <a:extLst>
              <a:ext uri="{FF2B5EF4-FFF2-40B4-BE49-F238E27FC236}">
                <a16:creationId xmlns:a16="http://schemas.microsoft.com/office/drawing/2014/main" id="{CFC7A866-EF8F-4B34-0852-DAF36320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53" y="1929152"/>
            <a:ext cx="6941387" cy="4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12" y="187705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Питања</a:t>
            </a:r>
            <a:r>
              <a:rPr lang="sr-Cyrl-RS" b="1" dirty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и</a:t>
            </a:r>
            <a:r>
              <a:rPr lang="sr-Cyrl-RS" b="1" dirty="0" smtClean="0">
                <a:solidFill>
                  <a:schemeClr val="tx1"/>
                </a:solidFill>
              </a:rPr>
              <a:t> коментари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030406"/>
            <a:ext cx="11477768" cy="582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sr-Cyrl-RS" sz="2400" dirty="0">
                <a:solidFill>
                  <a:schemeClr val="tx1"/>
                </a:solidFill>
              </a:rPr>
              <a:t>Наведите, за које стандарде се „Дневник рада допунске наставе“ може </a:t>
            </a:r>
            <a:r>
              <a:rPr lang="sr-Cyrl-RS" sz="2400" dirty="0" err="1">
                <a:solidFill>
                  <a:schemeClr val="tx1"/>
                </a:solidFill>
              </a:rPr>
              <a:t>употријебити</a:t>
            </a:r>
            <a:r>
              <a:rPr lang="sr-Cyrl-RS" sz="2400" dirty="0">
                <a:solidFill>
                  <a:schemeClr val="tx1"/>
                </a:solidFill>
              </a:rPr>
              <a:t> као доказ за испуњеност индикатора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tx1"/>
                </a:solidFill>
              </a:rPr>
              <a:t>- „Систем осигурања квалитета укључује прикупљање информација, мишљења и ставова, ученика, родитеља, наставника, запослених у школи, представника локалне заједнице“)  наведите доказ/документе/материјал за испуњеност индикатора.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tx1"/>
                </a:solidFill>
              </a:rPr>
              <a:t>-Који документ(и) представља(ју) доказ(е) да је број ученика у ваннаставним активностима већи него претходне школске године</a:t>
            </a:r>
            <a:r>
              <a:rPr lang="sr-Cyrl-RS" sz="24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schemeClr val="tx1"/>
                </a:solidFill>
              </a:rPr>
              <a:t>-</a:t>
            </a:r>
            <a:r>
              <a:rPr lang="sr-Cyrl-RS" sz="2400" dirty="0">
                <a:solidFill>
                  <a:schemeClr val="tx1"/>
                </a:solidFill>
              </a:rPr>
              <a:t>Наставници се подстичу да врше саморефлексију и </a:t>
            </a:r>
            <a:r>
              <a:rPr lang="sr-Cyrl-RS" sz="2400" dirty="0" err="1">
                <a:solidFill>
                  <a:schemeClr val="tx1"/>
                </a:solidFill>
              </a:rPr>
              <a:t>самовредновање</a:t>
            </a:r>
            <a:r>
              <a:rPr lang="sr-Cyrl-RS" sz="2400" dirty="0">
                <a:solidFill>
                  <a:schemeClr val="tx1"/>
                </a:solidFill>
              </a:rPr>
              <a:t> – доказ?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tx1"/>
                </a:solidFill>
              </a:rPr>
              <a:t>-Успостављен је систем </a:t>
            </a:r>
            <a:r>
              <a:rPr lang="sr-Cyrl-RS" sz="2400" dirty="0" err="1">
                <a:solidFill>
                  <a:schemeClr val="tx1"/>
                </a:solidFill>
              </a:rPr>
              <a:t>извјештавања</a:t>
            </a:r>
            <a:r>
              <a:rPr lang="sr-Cyrl-RS" sz="2400" dirty="0">
                <a:solidFill>
                  <a:schemeClr val="tx1"/>
                </a:solidFill>
              </a:rPr>
              <a:t> у школи који укључује и вредновање рада школе. – доказ?</a:t>
            </a:r>
          </a:p>
          <a:p>
            <a:pPr marL="0" indent="0">
              <a:buNone/>
            </a:pPr>
            <a:endParaRPr lang="sr-Cyrl-RS" sz="24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sr-Cyrl-RS" sz="2400" dirty="0" smtClean="0"/>
          </a:p>
          <a:p>
            <a:pPr marL="514350" indent="-51435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54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50126"/>
            <a:ext cx="11368585" cy="65782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-</a:t>
            </a:r>
            <a:r>
              <a:rPr lang="sr-Cyrl-RS" sz="2400" dirty="0"/>
              <a:t> Комуницирати координатора задуженог за школу </a:t>
            </a:r>
            <a:r>
              <a:rPr lang="sr-Cyrl-RS" sz="2400" dirty="0" smtClean="0"/>
              <a:t>кад год </a:t>
            </a:r>
            <a:r>
              <a:rPr lang="sr-Cyrl-RS" sz="2400" dirty="0"/>
              <a:t>се за то укаже потреба тј. кад год се појави нека дилема, питање и </a:t>
            </a:r>
            <a:r>
              <a:rPr lang="sr-Cyrl-RS" sz="2400" dirty="0" err="1"/>
              <a:t>сл</a:t>
            </a:r>
            <a:r>
              <a:rPr lang="sr-Cyrl-RS" sz="2400" dirty="0"/>
              <a:t>,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-</a:t>
            </a:r>
            <a:r>
              <a:rPr lang="sr-Cyrl-RS" sz="2400" dirty="0"/>
              <a:t> Досљедно се придржавати прописане методологије и обрасца </a:t>
            </a:r>
            <a:r>
              <a:rPr lang="sr-Cyrl-RS" sz="2400" dirty="0" err="1"/>
              <a:t>извјештаја</a:t>
            </a:r>
            <a:r>
              <a:rPr lang="sr-Cyrl-RS" sz="2400" dirty="0"/>
              <a:t> – свим члановима тима указати на обавезна три сегмента у „описивању индикатора“ – 1.наводи се индикатор, 2.опис стања у односу на индикатор и 3.документи и материјали школе као докази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-</a:t>
            </a:r>
            <a:r>
              <a:rPr lang="sr-Cyrl-RS" sz="2400" dirty="0"/>
              <a:t> Уколико је нека документација наведена као доказ за индикатор у стандарду 1, и уколико иста представља доказ и у стандарду 4, у </a:t>
            </a:r>
            <a:r>
              <a:rPr lang="sr-Cyrl-RS" sz="2400" dirty="0" err="1"/>
              <a:t>извјештају</a:t>
            </a:r>
            <a:r>
              <a:rPr lang="sr-Cyrl-RS" sz="2400" dirty="0"/>
              <a:t> се не уписује „већ наведено у стандарду 1“ – потребно ју је навести и у стандарду 4 ( и свим другим стандардима, ако је </a:t>
            </a:r>
            <a:r>
              <a:rPr lang="sr-Cyrl-RS" sz="2400" dirty="0" err="1"/>
              <a:t>примјењиво</a:t>
            </a:r>
            <a:r>
              <a:rPr lang="sr-Cyrl-RS" sz="2400" dirty="0"/>
              <a:t>)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RS" sz="2400" dirty="0" smtClean="0"/>
              <a:t>-Унутар-тимска </a:t>
            </a:r>
            <a:r>
              <a:rPr lang="sr-Cyrl-RS" sz="2400" dirty="0"/>
              <a:t>сарадња, размјена информација и </a:t>
            </a:r>
            <a:r>
              <a:rPr lang="sr-Cyrl-RS" sz="2400" dirty="0" smtClean="0"/>
              <a:t>усаглашавање – важна је и</a:t>
            </a:r>
            <a:endParaRPr lang="sr-Cyrl-RS" sz="2400" dirty="0"/>
          </a:p>
          <a:p>
            <a:pPr marL="0" indent="0">
              <a:spcBef>
                <a:spcPts val="0"/>
              </a:spcBef>
              <a:buNone/>
            </a:pPr>
            <a:r>
              <a:rPr lang="sr-Cyrl-RS" sz="2400" dirty="0" smtClean="0"/>
              <a:t>подршка </a:t>
            </a:r>
            <a:r>
              <a:rPr lang="sr-Cyrl-RS" sz="2400" dirty="0"/>
              <a:t>цијелог колектива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sr-Cyrl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42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48" y="2099747"/>
            <a:ext cx="8583705" cy="343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ГРУПЕ ПРОДИСКУТУЈТЕ И НАПИШИТЕ КОЈИ СУ ТО, ПО ВАШЕМ МИШЉЕЊУ, РЕЛЕВАНТНИ ДОКУМЕНТИ И МАТЕРИЈАЛИ ТЈ. ДОКАЗИ ШКОЛЕ О ИСПУЊЕНОСТИ ИНДИКАТОРА:</a:t>
            </a:r>
          </a:p>
        </p:txBody>
      </p:sp>
    </p:spTree>
    <p:extLst>
      <p:ext uri="{BB962C8B-B14F-4D97-AF65-F5344CB8AC3E}">
        <p14:creationId xmlns:p14="http://schemas.microsoft.com/office/powerpoint/2010/main" val="3120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56B16C-D774-008B-290E-E3325CB0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242" y="2599460"/>
            <a:ext cx="8608751" cy="1529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ПАЖЊИ</a:t>
            </a: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77" y="2256163"/>
            <a:ext cx="9507940" cy="32392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1, индикатор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1.15.</a:t>
            </a:r>
            <a:endParaRPr lang="sr-Cyrl-R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>
              <a:buClrTx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Родитељи/старатељи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представници институција у локалној заједници су укључени у процесе планирања и реализације активности у школи.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271" y="660961"/>
            <a:ext cx="4890247" cy="958708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РАДИОНИЦА 1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185832"/>
            <a:ext cx="10515600" cy="767638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1, индикатор 1.15.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023582"/>
            <a:ext cx="9197254" cy="5527343"/>
          </a:xfrm>
        </p:spPr>
        <p:txBody>
          <a:bodyPr>
            <a:normAutofit fontScale="77500" lnSpcReduction="20000"/>
          </a:bodyPr>
          <a:lstStyle/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са сједница ШО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15.09.2022.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са сједница Савјета родитеља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23.10.2022./страна 27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Одјељењске књиге (записници родитељских састанака страна 215/12.02.2023, сарадња са родитељима 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14.10.2022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сарадња са локалном заједницом, 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 и догађај(и)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страница школе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линк/назив странице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Фејсбук страница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профила/линк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Фотоалбум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15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Љетопис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76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Електронска архива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документа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Извјештај о раду школе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27.06.2021.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 евиденција директора/педагога (</a:t>
            </a:r>
            <a:r>
              <a:rPr lang="sr-Cyrl-R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13.05.2022.</a:t>
            </a: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8163" indent="-538163" algn="just">
              <a:buClrTx/>
            </a:pPr>
            <a:r>
              <a:rPr lang="sr-Cyrl-R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9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2" y="582706"/>
            <a:ext cx="9161930" cy="3092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2, индикатор 2.5. 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>
              <a:buClrTx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писаним припремама за наставни час (или дан) поред осталог наведени су исходи учења и начин њихове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57176"/>
            <a:ext cx="10787063" cy="6357937"/>
          </a:xfrm>
          <a:solidFill>
            <a:srgbClr val="F3F2E6">
              <a:alpha val="2392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 2, индикатор 2.5. </a:t>
            </a: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Писане припреме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 у току школске године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образовни програми </a:t>
            </a:r>
          </a:p>
          <a:p>
            <a:pPr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записници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директора, помоћника директора,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школе,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инспектора-просвјетних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савјетника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евалуационе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(скалери)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опсервацију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часова, директора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помоћника директора,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инспектора-просвјетних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савјетника</a:t>
            </a:r>
          </a:p>
          <a:p>
            <a:pPr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стања у сегменту припремања наставника за реализацију наставног процеса са освртом на исходе и провјеру очекиваних исхода (коју израђује директор или помоћник или педагог након једног оперативног периода)</a:t>
            </a:r>
          </a:p>
          <a:p>
            <a:pPr>
              <a:buClrTx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3DC9FCA-D4DD-5233-AEDF-5C12D6182B03}"/>
              </a:ext>
            </a:extLst>
          </p:cNvPr>
          <p:cNvSpPr txBox="1"/>
          <p:nvPr/>
        </p:nvSpPr>
        <p:spPr>
          <a:xfrm>
            <a:off x="611606" y="3429001"/>
            <a:ext cx="4231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2800">
                <a:latin typeface="Times New Roman"/>
                <a:cs typeface="Calibri"/>
              </a:rPr>
              <a:t>ИНДИКАТОР</a:t>
            </a:r>
            <a:endParaRPr lang="sr-Latn-RS" sz="2800">
              <a:latin typeface="Times New Roman"/>
              <a:cs typeface="Times New Roman"/>
            </a:endParaRP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5EE8CC4F-574C-6B70-3281-851DAD8859A9}"/>
              </a:ext>
            </a:extLst>
          </p:cNvPr>
          <p:cNvSpPr txBox="1">
            <a:spLocks/>
          </p:cNvSpPr>
          <p:nvPr/>
        </p:nvSpPr>
        <p:spPr>
          <a:xfrm>
            <a:off x="638697" y="4191426"/>
            <a:ext cx="10915510" cy="1160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/>
            <a:r>
              <a:rPr lang="sr-Latn-RS" sz="2800" b="1" dirty="0">
                <a:latin typeface="Times New Roman"/>
                <a:cs typeface="Calibri"/>
              </a:rPr>
              <a:t>1.3. Обавезни </a:t>
            </a:r>
            <a:r>
              <a:rPr lang="sr-Latn-RS" sz="2800" b="1" dirty="0" err="1">
                <a:latin typeface="Times New Roman"/>
                <a:cs typeface="Calibri"/>
              </a:rPr>
              <a:t>документи</a:t>
            </a:r>
            <a:r>
              <a:rPr lang="sr-Latn-RS" sz="2800" b="1" dirty="0">
                <a:latin typeface="Times New Roman"/>
                <a:cs typeface="Calibri"/>
              </a:rPr>
              <a:t> </a:t>
            </a:r>
            <a:r>
              <a:rPr lang="sr-Latn-RS" sz="2800" b="1" dirty="0" err="1">
                <a:latin typeface="Times New Roman"/>
                <a:cs typeface="Calibri"/>
              </a:rPr>
              <a:t>донесени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по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прописаним</a:t>
            </a:r>
            <a:r>
              <a:rPr lang="sr-Latn-RS" sz="2800" b="1" dirty="0">
                <a:latin typeface="Times New Roman"/>
                <a:cs typeface="Calibri"/>
              </a:rPr>
              <a:t> </a:t>
            </a:r>
            <a:r>
              <a:rPr lang="sr-Latn-RS" sz="2800" b="1" dirty="0" err="1">
                <a:latin typeface="Times New Roman"/>
                <a:cs typeface="Calibri"/>
              </a:rPr>
              <a:t>процедурама</a:t>
            </a:r>
            <a:endParaRPr lang="sr-Latn-RS" sz="2800" b="1" dirty="0">
              <a:latin typeface="Times New Roman"/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A9FC21F-9716-3021-49FB-C4F4FA2F6E70}"/>
              </a:ext>
            </a:extLst>
          </p:cNvPr>
          <p:cNvSpPr txBox="1"/>
          <p:nvPr/>
        </p:nvSpPr>
        <p:spPr>
          <a:xfrm>
            <a:off x="1166249" y="324091"/>
            <a:ext cx="39411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s-Cyrl-BA" sz="3600" dirty="0" smtClean="0">
                <a:latin typeface="Times New Roman"/>
                <a:cs typeface="Times New Roman"/>
              </a:rPr>
              <a:t>РАДИОНИЦА  2</a:t>
            </a:r>
            <a:endParaRPr lang="sr-Cyrl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FEE65BFA-9803-B338-A46A-6B74E859F31B}"/>
              </a:ext>
            </a:extLst>
          </p:cNvPr>
          <p:cNvSpPr>
            <a:spLocks noGrp="1"/>
          </p:cNvSpPr>
          <p:nvPr/>
        </p:nvSpPr>
        <p:spPr>
          <a:xfrm>
            <a:off x="389421" y="1830162"/>
            <a:ext cx="6760193" cy="463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/>
            <a:r>
              <a:rPr lang="en-US" sz="3200" b="1" dirty="0" err="1">
                <a:latin typeface="Times New Roman"/>
                <a:ea typeface="+mn-lt"/>
                <a:cs typeface="+mn-lt"/>
              </a:rPr>
              <a:t>Стандард</a:t>
            </a:r>
            <a:r>
              <a:rPr lang="en-US" sz="3200" b="1" dirty="0">
                <a:latin typeface="Times New Roman"/>
                <a:ea typeface="+mn-lt"/>
                <a:cs typeface="+mn-lt"/>
              </a:rPr>
              <a:t>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668" y="502024"/>
            <a:ext cx="4001392" cy="26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68868CE7-D5BC-8F3F-4B3F-743750AA81D9}"/>
              </a:ext>
            </a:extLst>
          </p:cNvPr>
          <p:cNvSpPr txBox="1"/>
          <p:nvPr/>
        </p:nvSpPr>
        <p:spPr>
          <a:xfrm>
            <a:off x="265608" y="799247"/>
            <a:ext cx="1145782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>
                <a:alpha val="12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/>
                <a:cs typeface="Times New Roman"/>
              </a:rPr>
              <a:t>Школски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одбор</a:t>
            </a:r>
            <a:r>
              <a:rPr lang="en-US" sz="2000" dirty="0">
                <a:latin typeface="Times New Roman"/>
                <a:cs typeface="Times New Roman"/>
              </a:rPr>
              <a:t> (</a:t>
            </a:r>
            <a:r>
              <a:rPr lang="en-US" sz="2000" dirty="0" err="1" smtClean="0">
                <a:latin typeface="Times New Roman"/>
                <a:cs typeface="Times New Roman"/>
              </a:rPr>
              <a:t>именовање</a:t>
            </a:r>
            <a:r>
              <a:rPr lang="en-US" sz="2000" dirty="0" smtClean="0">
                <a:latin typeface="Times New Roman"/>
                <a:cs typeface="Times New Roman"/>
              </a:rPr>
              <a:t>), </a:t>
            </a:r>
            <a:r>
              <a:rPr lang="en-US" sz="2000" dirty="0" err="1">
                <a:latin typeface="Times New Roman"/>
                <a:cs typeface="Times New Roman"/>
              </a:rPr>
              <a:t>с</a:t>
            </a:r>
            <a:r>
              <a:rPr lang="en-US" sz="2000" dirty="0" err="1">
                <a:latin typeface="Times New Roman"/>
                <a:cs typeface="Calibri"/>
              </a:rPr>
              <a:t>татут</a:t>
            </a:r>
            <a:r>
              <a:rPr lang="en-US" sz="2000" dirty="0">
                <a:latin typeface="Times New Roman"/>
                <a:cs typeface="Calibri"/>
              </a:rPr>
              <a:t>, ГПРШ</a:t>
            </a:r>
            <a:r>
              <a:rPr lang="en-US" sz="2000" dirty="0">
                <a:latin typeface="Times New Roman"/>
                <a:ea typeface="+mn-lt"/>
                <a:cs typeface="Calibri"/>
              </a:rPr>
              <a:t>, р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азвојни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план школе,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љетопис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школе, кућни ред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школе,</a:t>
            </a:r>
            <a:endParaRPr lang="en-US" sz="2000" dirty="0">
              <a:latin typeface="Times New Roman"/>
              <a:ea typeface="+mn-lt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Распореди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часова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редовне,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допунске, додатне, факултативне наставе и ваннаставних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активности,</a:t>
            </a:r>
            <a:endParaRPr lang="sr-Cyrl-RS" sz="2000" dirty="0">
              <a:latin typeface="Times New Roman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Планови: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одржавања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хигијене, план заштите и 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спашавања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др.</a:t>
            </a:r>
            <a:endParaRPr lang="sr-Cyrl-RS" sz="2000" dirty="0">
              <a:latin typeface="Times New Roman"/>
              <a:cs typeface="Calibri" panose="020F0502020204030204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err="1">
                <a:latin typeface="Times New Roman"/>
                <a:cs typeface="Calibri" panose="020F0502020204030204"/>
              </a:rPr>
              <a:t>Правилици</a:t>
            </a:r>
            <a:r>
              <a:rPr lang="sr-Cyrl-RS" sz="2000" dirty="0">
                <a:latin typeface="Times New Roman"/>
                <a:cs typeface="Calibri" panose="020F0502020204030204"/>
              </a:rPr>
              <a:t>: о 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систематизацији радних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мјеста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дисциплинској и материјалној одговорности ученика, технолошком вишку радника, заштити и здрављу на раду, организацији и реализацији васпитно-образовног рада за ученике који су на дужем кућном или болничком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лијечењу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награђивању наставника, стручних сарадника и осталих радника, награђивању ученика, раду школске библиотеке,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др.</a:t>
            </a:r>
            <a:endParaRPr lang="sr-Cyrl-RS" sz="2000" dirty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Пословници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о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раду: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Ш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колског одбора, Наставничког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вијећа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Савјета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родитеља,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Савјета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ученика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Општи акт школе који одређује детаљно број дана,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вријеме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и услове коришћења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год.одмора</a:t>
            </a:r>
            <a:endParaRPr lang="sr-Cyrl-RS" sz="2000" dirty="0">
              <a:latin typeface="Times New Roman"/>
              <a:cs typeface="Calibri" panose="020F0502020204030204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err="1">
                <a:latin typeface="Times New Roman"/>
                <a:ea typeface="+mn-lt"/>
                <a:cs typeface="+mn-lt"/>
              </a:rPr>
              <a:t>Рјешења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40-часовној радној седмици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и задужењу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за текућу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шк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. годину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Одлуке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: о формирању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одјељењских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вијећа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броју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распореду часова, извођењу наставе, подјели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одјељењских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старјешинства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, </a:t>
            </a:r>
            <a:r>
              <a:rPr lang="sr-Cyrl-RS" sz="2000" dirty="0" err="1" smtClean="0">
                <a:latin typeface="Times New Roman"/>
                <a:ea typeface="+mn-lt"/>
                <a:cs typeface="+mn-lt"/>
              </a:rPr>
              <a:t>смјенама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 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у школској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години, и др.</a:t>
            </a:r>
            <a:endParaRPr lang="sr-Cyrl-RS" sz="2000" dirty="0"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>
                <a:latin typeface="Times New Roman"/>
                <a:ea typeface="+mn-lt"/>
                <a:cs typeface="+mn-lt"/>
              </a:rPr>
              <a:t>Програми рада: ИОП-и, тимова, програм </a:t>
            </a:r>
            <a:r>
              <a:rPr lang="sr-Latn-BA" sz="2000" dirty="0">
                <a:latin typeface="Times New Roman"/>
                <a:ea typeface="+mn-lt"/>
                <a:cs typeface="+mn-lt"/>
              </a:rPr>
              <a:t>„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Брига о </a:t>
            </a:r>
            <a:r>
              <a:rPr lang="sr-Cyrl-RS" sz="2000" dirty="0" err="1">
                <a:latin typeface="Times New Roman"/>
                <a:ea typeface="+mn-lt"/>
                <a:cs typeface="+mn-lt"/>
              </a:rPr>
              <a:t>дјеци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- заједничка одговорност и обавеза</a:t>
            </a:r>
            <a:r>
              <a:rPr lang="sr-Latn-BA" sz="2000" dirty="0">
                <a:latin typeface="Times New Roman"/>
                <a:ea typeface="+mn-lt"/>
                <a:cs typeface="+mn-lt"/>
              </a:rPr>
              <a:t>“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 итд.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/>
                <a:ea typeface="+mn-lt"/>
                <a:cs typeface="+mn-lt"/>
              </a:rPr>
              <a:t>сагласности</a:t>
            </a:r>
            <a:r>
              <a:rPr lang="sr-Cyrl-RS" sz="2000" dirty="0">
                <a:latin typeface="Times New Roman"/>
                <a:ea typeface="+mn-lt"/>
                <a:cs typeface="+mn-lt"/>
              </a:rPr>
              <a:t> и други акти </a:t>
            </a:r>
            <a:r>
              <a:rPr lang="sr-Cyrl-RS" sz="2000" dirty="0" smtClean="0">
                <a:latin typeface="Times New Roman"/>
                <a:ea typeface="+mn-lt"/>
                <a:cs typeface="+mn-lt"/>
              </a:rPr>
              <a:t>школе</a:t>
            </a:r>
          </a:p>
          <a:p>
            <a:pPr marL="342900" indent="-342900" algn="just">
              <a:buFont typeface="Wingdings"/>
              <a:buChar char="v"/>
            </a:pPr>
            <a:endParaRPr lang="sr-Cyrl-R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1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3DC9FCA-D4DD-5233-AEDF-5C12D6182B03}"/>
              </a:ext>
            </a:extLst>
          </p:cNvPr>
          <p:cNvSpPr txBox="1"/>
          <p:nvPr/>
        </p:nvSpPr>
        <p:spPr>
          <a:xfrm>
            <a:off x="611606" y="3429001"/>
            <a:ext cx="42311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2800">
                <a:latin typeface="Times New Roman"/>
                <a:cs typeface="Calibri"/>
              </a:rPr>
              <a:t>ИНДИКАТОР</a:t>
            </a:r>
            <a:endParaRPr lang="sr-Latn-RS" sz="2800">
              <a:latin typeface="Times New Roman"/>
              <a:cs typeface="Times New Roman"/>
            </a:endParaRP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5EE8CC4F-574C-6B70-3281-851DAD8859A9}"/>
              </a:ext>
            </a:extLst>
          </p:cNvPr>
          <p:cNvSpPr txBox="1">
            <a:spLocks/>
          </p:cNvSpPr>
          <p:nvPr/>
        </p:nvSpPr>
        <p:spPr>
          <a:xfrm>
            <a:off x="638697" y="4191426"/>
            <a:ext cx="10478036" cy="1160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/>
            <a:r>
              <a:rPr lang="sr-Cyrl-BA" sz="2800" b="1" dirty="0">
                <a:latin typeface="Times New Roman"/>
                <a:cs typeface="Calibri"/>
              </a:rPr>
              <a:t>6</a:t>
            </a:r>
            <a:r>
              <a:rPr lang="sr-Latn-RS" sz="2800" b="1" dirty="0">
                <a:latin typeface="Times New Roman"/>
                <a:cs typeface="Calibri"/>
              </a:rPr>
              <a:t>.</a:t>
            </a:r>
            <a:r>
              <a:rPr lang="sr-Cyrl-BA" sz="2800" b="1" dirty="0">
                <a:latin typeface="Times New Roman"/>
                <a:cs typeface="Calibri"/>
              </a:rPr>
              <a:t>5</a:t>
            </a:r>
            <a:r>
              <a:rPr lang="sr-Latn-RS" sz="2800" b="1" dirty="0">
                <a:latin typeface="Times New Roman"/>
                <a:cs typeface="Calibri"/>
              </a:rPr>
              <a:t>. </a:t>
            </a:r>
            <a:r>
              <a:rPr lang="sr-Cyrl-BA" sz="2800" b="1" dirty="0">
                <a:latin typeface="Times New Roman"/>
                <a:cs typeface="Calibri"/>
              </a:rPr>
              <a:t>План стручног усавршавања наставног особља предвиђа различите облике и начине стручног усавршавања и усмјерен је на </a:t>
            </a:r>
            <a:r>
              <a:rPr lang="sr-Cyrl-BA" sz="2800" b="1" dirty="0" err="1">
                <a:latin typeface="Times New Roman"/>
                <a:cs typeface="Calibri"/>
              </a:rPr>
              <a:t>унапређивање</a:t>
            </a:r>
            <a:r>
              <a:rPr lang="sr-Cyrl-BA" sz="2800" b="1" dirty="0">
                <a:latin typeface="Times New Roman"/>
                <a:cs typeface="Calibri"/>
              </a:rPr>
              <a:t> квалитета образовно-васпитног рада и рада наставника</a:t>
            </a:r>
            <a:endParaRPr lang="sr-Latn-RS" sz="2800" b="1" dirty="0">
              <a:latin typeface="Times New Roman"/>
              <a:cs typeface="Calibri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FEE65BFA-9803-B338-A46A-6B74E859F31B}"/>
              </a:ext>
            </a:extLst>
          </p:cNvPr>
          <p:cNvSpPr>
            <a:spLocks noGrp="1"/>
          </p:cNvSpPr>
          <p:nvPr/>
        </p:nvSpPr>
        <p:spPr>
          <a:xfrm>
            <a:off x="389421" y="1830162"/>
            <a:ext cx="6760193" cy="463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/>
            <a:r>
              <a:rPr lang="en-US" sz="3200" b="1" dirty="0" err="1">
                <a:latin typeface="Times New Roman"/>
                <a:ea typeface="+mn-lt"/>
                <a:cs typeface="+mn-lt"/>
              </a:rPr>
              <a:t>Стандард</a:t>
            </a:r>
            <a:r>
              <a:rPr lang="en-US" sz="3200" b="1" dirty="0">
                <a:latin typeface="Times New Roman"/>
                <a:ea typeface="+mn-lt"/>
                <a:cs typeface="+mn-lt"/>
              </a:rPr>
              <a:t> </a:t>
            </a:r>
            <a:r>
              <a:rPr lang="sr-Latn-BA" sz="3200" b="1" dirty="0" smtClean="0">
                <a:latin typeface="Times New Roman"/>
                <a:ea typeface="+mn-lt"/>
                <a:cs typeface="+mn-lt"/>
              </a:rPr>
              <a:t>6.</a:t>
            </a:r>
            <a:endParaRPr lang="en-US" sz="3200" b="1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364067"/>
            <a:ext cx="3696883" cy="2439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8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892</TotalTime>
  <Words>1018</Words>
  <Application>Microsoft Office PowerPoint</Application>
  <PresentationFormat>Widescreen</PresentationFormat>
  <Paragraphs>98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САМОВРЕДНОВАЊЕ РАДА ШКОЛЕ - радионице - </vt:lpstr>
      <vt:lpstr>PowerPoint Presentation</vt:lpstr>
      <vt:lpstr>РАДИОНИЦА 1</vt:lpstr>
      <vt:lpstr>Стандард 1, индикатор 1.15.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Страндард 6, индикатор 6.5.</vt:lpstr>
      <vt:lpstr>PowerPoint Presentation</vt:lpstr>
      <vt:lpstr>Стандард 6, индикатор 6.2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Питања и коментари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САМОВРЕДНОВАЊЕ РАДА ШКОЛЕ</dc:title>
  <dc:creator>42. Tatjana Bogdanovic</dc:creator>
  <cp:lastModifiedBy>42. Tatjana Bogdanovic</cp:lastModifiedBy>
  <cp:revision>116</cp:revision>
  <cp:lastPrinted>2023-02-28T07:28:12Z</cp:lastPrinted>
  <dcterms:created xsi:type="dcterms:W3CDTF">2021-02-11T11:53:34Z</dcterms:created>
  <dcterms:modified xsi:type="dcterms:W3CDTF">2024-03-15T08:33:16Z</dcterms:modified>
</cp:coreProperties>
</file>