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35"/>
  </p:notesMasterIdLst>
  <p:sldIdLst>
    <p:sldId id="256" r:id="rId2"/>
    <p:sldId id="264" r:id="rId3"/>
    <p:sldId id="287" r:id="rId4"/>
    <p:sldId id="257" r:id="rId5"/>
    <p:sldId id="259" r:id="rId6"/>
    <p:sldId id="260" r:id="rId7"/>
    <p:sldId id="262" r:id="rId8"/>
    <p:sldId id="261" r:id="rId9"/>
    <p:sldId id="266" r:id="rId10"/>
    <p:sldId id="267" r:id="rId11"/>
    <p:sldId id="268" r:id="rId12"/>
    <p:sldId id="269" r:id="rId13"/>
    <p:sldId id="289" r:id="rId14"/>
    <p:sldId id="270" r:id="rId15"/>
    <p:sldId id="292" r:id="rId16"/>
    <p:sldId id="293" r:id="rId17"/>
    <p:sldId id="291" r:id="rId18"/>
    <p:sldId id="271" r:id="rId19"/>
    <p:sldId id="272" r:id="rId20"/>
    <p:sldId id="281" r:id="rId21"/>
    <p:sldId id="286" r:id="rId22"/>
    <p:sldId id="278" r:id="rId23"/>
    <p:sldId id="282" r:id="rId24"/>
    <p:sldId id="285" r:id="rId25"/>
    <p:sldId id="279" r:id="rId26"/>
    <p:sldId id="283" r:id="rId27"/>
    <p:sldId id="284" r:id="rId28"/>
    <p:sldId id="280" r:id="rId29"/>
    <p:sldId id="276" r:id="rId30"/>
    <p:sldId id="277" r:id="rId31"/>
    <p:sldId id="294" r:id="rId32"/>
    <p:sldId id="265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E"/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6891-E8F1-4145-9A21-6D5B2725D92B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9D698-6B5A-48FE-A5D5-7CFB7E9F13F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811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8135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9341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507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2808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604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6035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9357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0343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026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2068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1298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47BEAAD-C06D-4678-971D-2464D1BADA97}" type="datetimeFigureOut">
              <a:rPr lang="en-AT" smtClean="0"/>
              <a:t>11/12/2022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2CD452-1B11-4104-9042-8F38D1E15C46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8986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ardiologija.in.rs/srcane_aritmije.htm" TargetMode="External"/><Relationship Id="rId2" Type="http://schemas.openxmlformats.org/officeDocument/2006/relationships/hyperlink" Target="https://ordinacija.vecernji.hr/zdravlje/ohr-savjetnik/zalistak-unutar-zaliska-smanjuje-rizik-operacij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r.wikipedia.org/wiki/%D0%A1%D1%80%D1%87%D0%B0%D0%BD%D0%B8_%D0%B7%D0%B0%D0%BB%D0%B8%D1%81%D1%86%D0%B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1B7094-EE6C-6D54-38F9-BDFEACF66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500" y="883703"/>
            <a:ext cx="9418320" cy="17033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Bahnschrift" panose="020B0502040204020203" pitchFamily="34" charset="0"/>
              </a:rPr>
              <a:t>P</a:t>
            </a:r>
            <a:r>
              <a:rPr lang="sr-Latn-RS" sz="1800" dirty="0">
                <a:latin typeface="Bahnschrift" panose="020B0502040204020203" pitchFamily="34" charset="0"/>
              </a:rPr>
              <a:t>ROFESOR:</a:t>
            </a:r>
            <a:r>
              <a:rPr lang="en-US" sz="1800" dirty="0">
                <a:latin typeface="Bahnschrift" panose="020B0502040204020203" pitchFamily="34" charset="0"/>
              </a:rPr>
              <a:t> Biljana Bogdanovi</a:t>
            </a:r>
            <a:r>
              <a:rPr lang="sr-Latn-RS" sz="1800" dirty="0">
                <a:latin typeface="Bahnschrift" panose="020B0502040204020203" pitchFamily="34" charset="0"/>
              </a:rPr>
              <a:t>ć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RS" sz="1800" dirty="0">
                <a:latin typeface="Bahnschrift" panose="020B0502040204020203" pitchFamily="34" charset="0"/>
              </a:rPr>
              <a:t>RAZRED: II4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403AD-594C-05F6-D45F-2E18460D54C7}"/>
              </a:ext>
            </a:extLst>
          </p:cNvPr>
          <p:cNvSpPr txBox="1"/>
          <p:nvPr/>
        </p:nvSpPr>
        <p:spPr>
          <a:xfrm>
            <a:off x="834501" y="278412"/>
            <a:ext cx="5699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ŠKOLA: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JU Gimnazija </a:t>
            </a:r>
            <a:r>
              <a:rPr lang="sr-Latn-R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„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Filip Vi</a:t>
            </a:r>
            <a:r>
              <a:rPr lang="sr-Latn-R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š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nji</a:t>
            </a:r>
            <a:r>
              <a:rPr lang="sr-Latn-R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ć“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Bijeljina</a:t>
            </a:r>
            <a:endParaRPr lang="en-AT" dirty="0">
              <a:solidFill>
                <a:schemeClr val="tx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C5D9BD-4E41-41F1-734F-67CA6082248E}"/>
              </a:ext>
            </a:extLst>
          </p:cNvPr>
          <p:cNvSpPr txBox="1">
            <a:spLocks/>
          </p:cNvSpPr>
          <p:nvPr/>
        </p:nvSpPr>
        <p:spPr>
          <a:xfrm>
            <a:off x="834501" y="1380865"/>
            <a:ext cx="11721483" cy="95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1800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NASTAVNA TEMA:</a:t>
            </a:r>
          </a:p>
          <a:p>
            <a:r>
              <a:rPr lang="sr-Latn-RS" sz="2000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Sistem organa za cirkulaciju</a:t>
            </a:r>
            <a:endParaRPr lang="en-AT" sz="2000" dirty="0">
              <a:solidFill>
                <a:schemeClr val="tx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F7A41C-8BB2-D14D-D0E9-DCBAE5173DC1}"/>
              </a:ext>
            </a:extLst>
          </p:cNvPr>
          <p:cNvSpPr txBox="1">
            <a:spLocks/>
          </p:cNvSpPr>
          <p:nvPr/>
        </p:nvSpPr>
        <p:spPr>
          <a:xfrm>
            <a:off x="855215" y="3320195"/>
            <a:ext cx="11357500" cy="19868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200" dirty="0">
                <a:latin typeface="Arial" panose="020B0604020202020204" pitchFamily="34" charset="0"/>
                <a:cs typeface="Arial" panose="020B0604020202020204" pitchFamily="34" charset="0"/>
              </a:rPr>
              <a:t>NASTAVNA JEDINICA: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8000" dirty="0">
                <a:latin typeface="Arial" panose="020B0604020202020204" pitchFamily="34" charset="0"/>
                <a:cs typeface="Arial" panose="020B0604020202020204" pitchFamily="34" charset="0"/>
              </a:rPr>
              <a:t>Srce i krvni sudovi</a:t>
            </a:r>
            <a:endParaRPr lang="en-A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9686E-6315-E007-4E9B-771E93A44227}"/>
              </a:ext>
            </a:extLst>
          </p:cNvPr>
          <p:cNvSpPr txBox="1"/>
          <p:nvPr/>
        </p:nvSpPr>
        <p:spPr>
          <a:xfrm>
            <a:off x="7121370" y="278412"/>
            <a:ext cx="467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Latn-RS" dirty="0">
                <a:solidFill>
                  <a:schemeClr val="tx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DATUM: 11.12.2022</a:t>
            </a:r>
            <a:endParaRPr lang="en-AT" dirty="0">
              <a:solidFill>
                <a:schemeClr val="tx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9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060704"/>
            <a:ext cx="4360330" cy="5586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GLAVNI DIO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Istaći cilj časa: Izučavanje građe srca (Sl.1) na praktičan način-disekcijom srca svinje.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Nastavnik započinje strategiju „OLUJA MOZGOVA“ pišući na tabli u centru središnji pojam (npr. srce), a onda učenici predlažu pojmove koji ih asociraju na taj pojam i tako započinje diskusija: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položaj srca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veličina srca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</a:t>
            </a:r>
            <a:r>
              <a:rPr lang="en-US" dirty="0">
                <a:latin typeface="Bahnschrift" panose="020B0502040204020203" pitchFamily="34" charset="0"/>
              </a:rPr>
              <a:t>g</a:t>
            </a:r>
            <a:r>
              <a:rPr lang="sr-Latn-RS" dirty="0">
                <a:latin typeface="Bahnschrift" panose="020B0502040204020203" pitchFamily="34" charset="0"/>
              </a:rPr>
              <a:t>rađa</a:t>
            </a:r>
            <a:endParaRPr lang="en-U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sr-Latn-R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411F9-5777-0F70-4562-A26F079D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0" y="1319383"/>
            <a:ext cx="4863240" cy="4508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DC6D5-2CD1-9234-54C9-FE1774A08591}"/>
              </a:ext>
            </a:extLst>
          </p:cNvPr>
          <p:cNvSpPr txBox="1"/>
          <p:nvPr/>
        </p:nvSpPr>
        <p:spPr>
          <a:xfrm>
            <a:off x="6096000" y="5972548"/>
            <a:ext cx="4360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latin typeface="Bahnschrift" panose="020B0502040204020203" pitchFamily="34" charset="0"/>
              </a:rPr>
              <a:t>Sl</a:t>
            </a:r>
            <a:r>
              <a:rPr lang="en-US" sz="1100" dirty="0" err="1">
                <a:latin typeface="Bahnschrift" panose="020B0502040204020203" pitchFamily="34" charset="0"/>
              </a:rPr>
              <a:t>ika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sr-Latn-RS" sz="1100" dirty="0">
                <a:latin typeface="Bahnschrift" panose="020B0502040204020203" pitchFamily="34" charset="0"/>
              </a:rPr>
              <a:t>1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Prednji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dio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srca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sa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pretkomorama</a:t>
            </a:r>
            <a:endParaRPr lang="en-AT" sz="11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6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024732"/>
            <a:ext cx="8595360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Nakon ovih teorijskih uvoda uraditi disekciju srca svinje. Na stolu je vodeno kupatilo i pribor za disekciju. Učenici se podijele u dvije grupe. Pristupaju radu, konsultuju se sa drugim učenicima i profesorom. Na diseciranom biološkom materijalu opisuje se anatomska građa. 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Objašnjava se građa vena, arterija, kapilara (Sl.2 i Sl.3)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F5007-929C-2CD2-0DA6-E487AA869444}"/>
              </a:ext>
            </a:extLst>
          </p:cNvPr>
          <p:cNvSpPr txBox="1"/>
          <p:nvPr/>
        </p:nvSpPr>
        <p:spPr>
          <a:xfrm>
            <a:off x="1308119" y="6065822"/>
            <a:ext cx="4620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latin typeface="Bahnschrift" panose="020B0502040204020203" pitchFamily="34" charset="0"/>
              </a:rPr>
              <a:t>Sl</a:t>
            </a:r>
            <a:r>
              <a:rPr lang="en-US" sz="1100" dirty="0" err="1">
                <a:latin typeface="Bahnschrift" panose="020B0502040204020203" pitchFamily="34" charset="0"/>
              </a:rPr>
              <a:t>ika</a:t>
            </a:r>
            <a:r>
              <a:rPr lang="en-US" sz="1100" dirty="0">
                <a:latin typeface="Bahnschrift" panose="020B0502040204020203" pitchFamily="34" charset="0"/>
              </a:rPr>
              <a:t> 2:</a:t>
            </a:r>
            <a:r>
              <a:rPr lang="sr-Latn-RS" sz="1100" dirty="0">
                <a:latin typeface="Bahnschrift" panose="020B0502040204020203" pitchFamily="34" charset="0"/>
              </a:rPr>
              <a:t> Presjek krvnik sudova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8F37E-3050-A482-BFB5-E7F009C2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5295"/>
            <a:ext cx="3779519" cy="3319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6ED3E-18C1-6912-D16E-3BA8C6E18196}"/>
              </a:ext>
            </a:extLst>
          </p:cNvPr>
          <p:cNvSpPr txBox="1"/>
          <p:nvPr/>
        </p:nvSpPr>
        <p:spPr>
          <a:xfrm>
            <a:off x="6095999" y="6065820"/>
            <a:ext cx="3779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latin typeface="Bahnschrift" panose="020B0502040204020203" pitchFamily="34" charset="0"/>
              </a:rPr>
              <a:t>Sl</a:t>
            </a:r>
            <a:r>
              <a:rPr lang="en-US" sz="1100" dirty="0" err="1">
                <a:latin typeface="Bahnschrift" panose="020B0502040204020203" pitchFamily="34" charset="0"/>
              </a:rPr>
              <a:t>ika</a:t>
            </a:r>
            <a:r>
              <a:rPr lang="en-US" sz="1100" dirty="0">
                <a:latin typeface="Bahnschrift" panose="020B0502040204020203" pitchFamily="34" charset="0"/>
              </a:rPr>
              <a:t> 3:</a:t>
            </a:r>
            <a:r>
              <a:rPr lang="sr-Latn-RS" sz="1100" dirty="0">
                <a:latin typeface="Bahnschrift" panose="020B0502040204020203" pitchFamily="34" charset="0"/>
              </a:rPr>
              <a:t> Presjek </a:t>
            </a:r>
            <a:r>
              <a:rPr lang="en-US" sz="1100" dirty="0" err="1">
                <a:latin typeface="Bahnschrift" panose="020B0502040204020203" pitchFamily="34" charset="0"/>
              </a:rPr>
              <a:t>arterije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FC4FA0-734B-E381-0F0E-C34F306C5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19" y="2886658"/>
            <a:ext cx="4620150" cy="30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631" y="1107028"/>
            <a:ext cx="3911096" cy="4351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Druga grupa učenika pravi model kojim se predstavlja veliki i mali krvotok (</a:t>
            </a:r>
            <a:r>
              <a:rPr lang="en-US" dirty="0">
                <a:latin typeface="Bahnschrift" panose="020B0502040204020203" pitchFamily="34" charset="0"/>
              </a:rPr>
              <a:t>S</a:t>
            </a:r>
            <a:r>
              <a:rPr lang="sr-Latn-RS" dirty="0">
                <a:latin typeface="Bahnschrift" panose="020B0502040204020203" pitchFamily="34" charset="0"/>
              </a:rPr>
              <a:t>l.4</a:t>
            </a:r>
            <a:r>
              <a:rPr lang="en-US" dirty="0">
                <a:latin typeface="Bahnschrift" panose="020B0502040204020203" pitchFamily="34" charset="0"/>
              </a:rPr>
              <a:t>)</a:t>
            </a:r>
            <a:r>
              <a:rPr lang="sr-Latn-RS" dirty="0">
                <a:latin typeface="Bahnschrift" panose="020B0502040204020203" pitchFamily="34" charset="0"/>
              </a:rPr>
              <a:t>.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Naglašava se građa krvnih sudova, odvojenost puteva oksidovane i redukovane krvi, položaj i značaj dvolisnih, trolisnih, polumjesečastih venskih zalistaka.</a:t>
            </a: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algn="just"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5EC11-DBB6-DFBF-FD0B-5B9D78D46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73" y="563578"/>
            <a:ext cx="4656681" cy="5585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8D918-411A-AADB-0641-3810ACCF8A9E}"/>
              </a:ext>
            </a:extLst>
          </p:cNvPr>
          <p:cNvSpPr txBox="1"/>
          <p:nvPr/>
        </p:nvSpPr>
        <p:spPr>
          <a:xfrm>
            <a:off x="5911913" y="6221994"/>
            <a:ext cx="44729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Slika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sr-Latn-RS" sz="1100" dirty="0">
                <a:latin typeface="Bahnschrift" panose="020B0502040204020203" pitchFamily="34" charset="0"/>
              </a:rPr>
              <a:t>4</a:t>
            </a:r>
            <a:r>
              <a:rPr lang="en-US" sz="1100" dirty="0">
                <a:latin typeface="Bahnschrift" panose="020B0502040204020203" pitchFamily="34" charset="0"/>
              </a:rPr>
              <a:t>: </a:t>
            </a:r>
            <a:r>
              <a:rPr lang="sr-Latn-RS" sz="1100" dirty="0">
                <a:latin typeface="Bahnschrift" panose="020B0502040204020203" pitchFamily="34" charset="0"/>
              </a:rPr>
              <a:t>Mali i veliki krvotok</a:t>
            </a:r>
            <a:endParaRPr lang="en-AT" sz="11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1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6843A5-3CC9-6A6C-FF37-B75C7F00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26" y="968963"/>
            <a:ext cx="6011177" cy="450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072A4-1482-22BA-BDF3-FB2AC59EBC39}"/>
              </a:ext>
            </a:extLst>
          </p:cNvPr>
          <p:cNvSpPr txBox="1"/>
          <p:nvPr/>
        </p:nvSpPr>
        <p:spPr>
          <a:xfrm>
            <a:off x="6096000" y="5338846"/>
            <a:ext cx="5063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Animacija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sr-Latn-RS" sz="1100" dirty="0">
                <a:latin typeface="Bahnschrift" panose="020B0502040204020203" pitchFamily="34" charset="0"/>
              </a:rPr>
              <a:t>2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Kretanje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sr</a:t>
            </a:r>
            <a:r>
              <a:rPr lang="sr-Latn-RS" sz="1100" dirty="0">
                <a:latin typeface="Bahnschrift" panose="020B0502040204020203" pitchFamily="34" charset="0"/>
              </a:rPr>
              <a:t>čani</a:t>
            </a:r>
            <a:r>
              <a:rPr lang="en-US" sz="1100" dirty="0">
                <a:latin typeface="Bahnschrift" panose="020B0502040204020203" pitchFamily="34" charset="0"/>
              </a:rPr>
              <a:t>h</a:t>
            </a:r>
            <a:r>
              <a:rPr lang="sr-Latn-RS" sz="1100" dirty="0">
                <a:latin typeface="Bahnschrift" panose="020B0502040204020203" pitchFamily="34" charset="0"/>
              </a:rPr>
              <a:t> zalis</a:t>
            </a:r>
            <a:r>
              <a:rPr lang="en-US" sz="1100" dirty="0">
                <a:latin typeface="Bahnschrift" panose="020B0502040204020203" pitchFamily="34" charset="0"/>
              </a:rPr>
              <a:t>taka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37585-B948-BCBF-F49A-D23765DA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58" y="1189775"/>
            <a:ext cx="3995285" cy="3995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8D30B-D636-26F1-C328-79734706F2AB}"/>
              </a:ext>
            </a:extLst>
          </p:cNvPr>
          <p:cNvSpPr txBox="1"/>
          <p:nvPr/>
        </p:nvSpPr>
        <p:spPr>
          <a:xfrm>
            <a:off x="1330859" y="5331202"/>
            <a:ext cx="3995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Slika</a:t>
            </a:r>
            <a:r>
              <a:rPr lang="en-US" sz="1100" dirty="0">
                <a:latin typeface="Bahnschrift" panose="020B0502040204020203" pitchFamily="34" charset="0"/>
              </a:rPr>
              <a:t> 5: Sr</a:t>
            </a:r>
            <a:r>
              <a:rPr lang="sr-Latn-RS" sz="1100" dirty="0">
                <a:latin typeface="Bahnschrift" panose="020B0502040204020203" pitchFamily="34" charset="0"/>
              </a:rPr>
              <a:t>čani zalis</a:t>
            </a:r>
            <a:r>
              <a:rPr lang="en-US" sz="1100" dirty="0">
                <a:latin typeface="Bahnschrift" panose="020B0502040204020203" pitchFamily="34" charset="0"/>
              </a:rPr>
              <a:t>ci</a:t>
            </a:r>
            <a:endParaRPr lang="en-AT" sz="11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1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5" y="1034480"/>
            <a:ext cx="3701277" cy="4927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Nastavnik navodi učenike da zaključe „ko daja naredbu“ za rad srca? 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Odlika ovog mišića je autoritmičnost te se u desnoj pretkomori nalazi predvodnik srčanog rada (sino-atrijalni čvor). Grade ga ćelije koje imaju urođeno nestabilan potencijal mirovanja te u njima samim nastaje impuls za rad srca. Taj impuls se dalje prenosi na pretkomorno-komorni čvor (atrio-ventrikularni) i zatim na Hisov snop da bi se kontrahovale komore.</a:t>
            </a: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algn="just"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BD3D97-46D0-8D1A-9C81-66E5249B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7" y="1034480"/>
            <a:ext cx="4026672" cy="3775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9AE77-23A5-2D52-2E49-76FEC3591D58}"/>
              </a:ext>
            </a:extLst>
          </p:cNvPr>
          <p:cNvSpPr txBox="1"/>
          <p:nvPr/>
        </p:nvSpPr>
        <p:spPr>
          <a:xfrm>
            <a:off x="6304292" y="5151720"/>
            <a:ext cx="39044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Slika</a:t>
            </a:r>
            <a:r>
              <a:rPr lang="en-US" sz="1100" dirty="0">
                <a:latin typeface="Bahnschrift" panose="020B0502040204020203" pitchFamily="34" charset="0"/>
              </a:rPr>
              <a:t> 6:</a:t>
            </a:r>
            <a:r>
              <a:rPr lang="sr-Latn-RS" sz="1100" dirty="0">
                <a:latin typeface="Bahnschrift" panose="020B0502040204020203" pitchFamily="34" charset="0"/>
              </a:rPr>
              <a:t> Provodni sistem srca</a:t>
            </a:r>
            <a:endParaRPr lang="en-AT" sz="11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1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6" y="1034480"/>
            <a:ext cx="4011996" cy="492740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Srce i stres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Centar za rad srca nalazi se u produženoj moždini („čvor života“). Do sinoatrijalnog čvora dolaze vlakna autonomnog nervnog sistema koja funkcionišu bez naše volje. Autonomni nervni sistem grade </a:t>
            </a:r>
            <a:r>
              <a:rPr lang="sr-Latn-RS" u="sng" dirty="0">
                <a:latin typeface="Bahnschrift" panose="020B0502040204020203" pitchFamily="34" charset="0"/>
              </a:rPr>
              <a:t>simpatikus i parasimpatikus</a:t>
            </a:r>
            <a:r>
              <a:rPr lang="sr-Latn-RS" dirty="0">
                <a:latin typeface="Bahnschrift" panose="020B0502040204020203" pitchFamily="34" charset="0"/>
              </a:rPr>
              <a:t> koji rade antagonistički. Današnji ubrzan način života utiče na nastanak hroničnog stresa. 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Nastavnik pita učenike koji su najčešći izvori stresa kod njih (neuspjeh u školi, izgubljenja utakmica, strah od pismene ili usmene provjere...). 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Nastavnik postavlja pitanje kakve subjektivne promjene učenici osjećaju (znojenje, „lupanje“ srca, sušenje usta, širenje zjenica, povećanje krvnog pritiska...).</a:t>
            </a: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algn="just"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9AE77-23A5-2D52-2E49-76FEC3591D58}"/>
              </a:ext>
            </a:extLst>
          </p:cNvPr>
          <p:cNvSpPr txBox="1"/>
          <p:nvPr/>
        </p:nvSpPr>
        <p:spPr>
          <a:xfrm>
            <a:off x="6015312" y="4643333"/>
            <a:ext cx="4333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Slika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sr-Latn-RS" sz="1100" dirty="0">
                <a:latin typeface="Bahnschrift" panose="020B0502040204020203" pitchFamily="34" charset="0"/>
              </a:rPr>
              <a:t>7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Autonomni nervni sistem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4AE94-BDAA-14DA-56CC-36F098155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4" y="1393909"/>
            <a:ext cx="4822873" cy="31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6" y="1034480"/>
            <a:ext cx="4154038" cy="49274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Kada smo u stanju stresa dominiraju simpatička vlakna na čijim krajevima se luči </a:t>
            </a:r>
            <a:r>
              <a:rPr lang="sr-Latn-RS" u="sng" dirty="0">
                <a:latin typeface="Bahnschrift" panose="020B0502040204020203" pitchFamily="34" charset="0"/>
              </a:rPr>
              <a:t>neurotransmiter noradrenalin</a:t>
            </a:r>
            <a:r>
              <a:rPr lang="sr-Latn-RS" dirty="0">
                <a:latin typeface="Bahnschrift" panose="020B0502040204020203" pitchFamily="34" charset="0"/>
              </a:rPr>
              <a:t> koji priprema organizam za stanje „spremi se i bježi“. Naime, javlja se ubrzan rad srca, povećava se nivo glukoze u krvi, potrošnja kiseonika...). Dio vlakna simpatikusa dolazi do srži nadbubrežne žlijezde i izaziva lučenje </a:t>
            </a:r>
            <a:r>
              <a:rPr lang="sr-Latn-RS" u="sng" dirty="0">
                <a:latin typeface="Bahnschrift" panose="020B0502040204020203" pitchFamily="34" charset="0"/>
              </a:rPr>
              <a:t>hormona adrenalina</a:t>
            </a:r>
            <a:r>
              <a:rPr lang="sr-Latn-RS" dirty="0">
                <a:latin typeface="Bahnschrift" panose="020B0502040204020203" pitchFamily="34" charset="0"/>
              </a:rPr>
              <a:t> (isto dejstvo kao i noradrenalin), a dio koji dolazi do kore nadbubrežne žlijezde izaziva lučenje </a:t>
            </a:r>
            <a:r>
              <a:rPr lang="sr-Latn-RS" u="sng" dirty="0">
                <a:latin typeface="Bahnschrift" panose="020B0502040204020203" pitchFamily="34" charset="0"/>
              </a:rPr>
              <a:t>kortizola „hormon stresa“. 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Kada prestane „stanje opasnosti“ prevagu nad radom srca preuzima parasimpatikus na čijim se krjaevima luči neurotransmiter acetilholin. Ukoliko stres postane hronični dovodi do trajnih posledica na čitav organizam.</a:t>
            </a:r>
            <a:endParaRPr lang="sr-Latn-RS" u="sng" dirty="0">
              <a:latin typeface="Bahnschrift" panose="020B0502040204020203" pitchFamily="34" charset="0"/>
            </a:endParaRP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algn="just"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9AE77-23A5-2D52-2E49-76FEC3591D58}"/>
              </a:ext>
            </a:extLst>
          </p:cNvPr>
          <p:cNvSpPr txBox="1"/>
          <p:nvPr/>
        </p:nvSpPr>
        <p:spPr>
          <a:xfrm>
            <a:off x="6105180" y="3737811"/>
            <a:ext cx="4333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latin typeface="Bahnschrift" panose="020B0502040204020203" pitchFamily="34" charset="0"/>
              </a:rPr>
              <a:t>Animacija 3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Širenje zjenica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32D4A-0892-35F5-5D6B-FCF98E50B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5590"/>
            <a:ext cx="4343055" cy="24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6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231B63-7B79-C1E3-730F-68D9F76CA1B1}"/>
              </a:ext>
            </a:extLst>
          </p:cNvPr>
          <p:cNvSpPr txBox="1"/>
          <p:nvPr/>
        </p:nvSpPr>
        <p:spPr>
          <a:xfrm>
            <a:off x="4686452" y="6082315"/>
            <a:ext cx="5724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Bahnschrift" panose="020B0502040204020203" pitchFamily="34" charset="0"/>
              </a:rPr>
              <a:t>Slika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sr-Latn-RS" sz="1100" dirty="0">
                <a:latin typeface="Bahnschrift" panose="020B0502040204020203" pitchFamily="34" charset="0"/>
              </a:rPr>
              <a:t>8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Piramida ishrane</a:t>
            </a:r>
            <a:endParaRPr lang="en-AT" sz="11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481FD-A4A7-775C-422C-509BA4906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/>
          <a:stretch/>
        </p:blipFill>
        <p:spPr>
          <a:xfrm>
            <a:off x="4686453" y="775685"/>
            <a:ext cx="5724127" cy="517705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3F9BB8-27A3-6B5C-ECBE-FAC12706A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13" y="775685"/>
            <a:ext cx="2902331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Kako možemo sačuvati srce? Zdravlje srca? 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Učenici navode fizičke aktivnosti i hranu koje srce „voli“ (banane, narandže, crna čokolada, losos, mahunasto povrće, celer, mrkva...).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Svjetski poznati kardiolozi su zaključili da 15min smijeha djeluje blagotvorno na srce i cijeli organizam kao pola sata fizičke vježbe.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9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16776"/>
            <a:ext cx="8595360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ZAVRŠNI DIO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Diskutovati o doniranju organa, transplataciji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Šta je sportsko srce i ortostatski kolaps?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Ponoviti osnovne teze putem pitanja i odgovora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4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KVIZ: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8595360" cy="1727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ARTERIJE: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F24663-3FFB-DE46-8125-6472B0FAC2D4}"/>
              </a:ext>
            </a:extLst>
          </p:cNvPr>
          <p:cNvSpPr txBox="1">
            <a:spLocks/>
          </p:cNvSpPr>
          <p:nvPr/>
        </p:nvSpPr>
        <p:spPr>
          <a:xfrm>
            <a:off x="1261872" y="2935518"/>
            <a:ext cx="8595360" cy="186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Dovode krv u srce 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1BB53F-0CB0-8F3B-EE5C-07DF59FE499B}"/>
              </a:ext>
            </a:extLst>
          </p:cNvPr>
          <p:cNvSpPr txBox="1">
            <a:spLocks/>
          </p:cNvSpPr>
          <p:nvPr/>
        </p:nvSpPr>
        <p:spPr>
          <a:xfrm>
            <a:off x="1261872" y="3587786"/>
            <a:ext cx="8595360" cy="290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Odvode krv iz srca 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016D5-6AC7-3B16-7D6F-4597D0761E27}"/>
              </a:ext>
            </a:extLst>
          </p:cNvPr>
          <p:cNvSpPr txBox="1">
            <a:spLocks/>
          </p:cNvSpPr>
          <p:nvPr/>
        </p:nvSpPr>
        <p:spPr>
          <a:xfrm>
            <a:off x="1261872" y="4316572"/>
            <a:ext cx="8595360" cy="435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Vrše razmejnu materija i gasova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0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EF7A41C-8BB2-D14D-D0E9-DCBAE5173DC1}"/>
              </a:ext>
            </a:extLst>
          </p:cNvPr>
          <p:cNvSpPr txBox="1">
            <a:spLocks/>
          </p:cNvSpPr>
          <p:nvPr/>
        </p:nvSpPr>
        <p:spPr>
          <a:xfrm>
            <a:off x="834500" y="3429000"/>
            <a:ext cx="11357500" cy="48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4000" dirty="0">
                <a:latin typeface="Arial" panose="020B0604020202020204" pitchFamily="34" charset="0"/>
                <a:cs typeface="Arial" panose="020B0604020202020204" pitchFamily="34" charset="0"/>
              </a:rPr>
              <a:t>TIP ČASA: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4000" dirty="0">
                <a:latin typeface="Arial" panose="020B0604020202020204" pitchFamily="34" charset="0"/>
                <a:cs typeface="Arial" panose="020B0604020202020204" pitchFamily="34" charset="0"/>
              </a:rPr>
              <a:t>Obrada i vježba</a:t>
            </a:r>
          </a:p>
          <a:p>
            <a:endParaRPr lang="sr-Latn-R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4000" dirty="0">
                <a:latin typeface="Arial" panose="020B0604020202020204" pitchFamily="34" charset="0"/>
                <a:cs typeface="Arial" panose="020B0604020202020204" pitchFamily="34" charset="0"/>
              </a:rPr>
              <a:t>OBLIK RADA: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4000" dirty="0">
                <a:latin typeface="Arial" panose="020B0604020202020204" pitchFamily="34" charset="0"/>
                <a:cs typeface="Arial" panose="020B0604020202020204" pitchFamily="34" charset="0"/>
              </a:rPr>
              <a:t>Frontalni i grupni</a:t>
            </a:r>
          </a:p>
          <a:p>
            <a:endParaRPr lang="sr-Latn-R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8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9087"/>
            <a:ext cx="11298725" cy="133991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sr-Latn-R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006C3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770770"/>
            <a:ext cx="11298725" cy="24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SLEDE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ĆE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820F9-39EC-15AB-5624-4CBC25E2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4" y="2888054"/>
            <a:ext cx="3564802" cy="35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86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8"/>
            <a:ext cx="11280618" cy="1325562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NETA</a:t>
            </a:r>
            <a:r>
              <a:rPr lang="sr-Latn-R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5295"/>
            <a:ext cx="11280618" cy="2082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ONOVITE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4C00-E342-1DF1-C84E-54D3DA30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18" y="3874883"/>
            <a:ext cx="2181885" cy="21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5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KVIZ: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8595360" cy="1727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VENE PRENOSE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F24663-3FFB-DE46-8125-6472B0FAC2D4}"/>
              </a:ext>
            </a:extLst>
          </p:cNvPr>
          <p:cNvSpPr txBox="1">
            <a:spLocks/>
          </p:cNvSpPr>
          <p:nvPr/>
        </p:nvSpPr>
        <p:spPr>
          <a:xfrm>
            <a:off x="1261872" y="2935518"/>
            <a:ext cx="8595360" cy="186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Krv bogatu O2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0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1BB53F-0CB0-8F3B-EE5C-07DF59FE499B}"/>
              </a:ext>
            </a:extLst>
          </p:cNvPr>
          <p:cNvSpPr txBox="1">
            <a:spLocks/>
          </p:cNvSpPr>
          <p:nvPr/>
        </p:nvSpPr>
        <p:spPr>
          <a:xfrm>
            <a:off x="1261872" y="3587786"/>
            <a:ext cx="8595360" cy="290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Krv bogatu CO2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016D5-6AC7-3B16-7D6F-4597D0761E27}"/>
              </a:ext>
            </a:extLst>
          </p:cNvPr>
          <p:cNvSpPr txBox="1">
            <a:spLocks/>
          </p:cNvSpPr>
          <p:nvPr/>
        </p:nvSpPr>
        <p:spPr>
          <a:xfrm>
            <a:off x="1261872" y="4316572"/>
            <a:ext cx="8595360" cy="435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Miješanu krv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4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9087"/>
            <a:ext cx="11298725" cy="133991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sr-Latn-R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006C3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770770"/>
            <a:ext cx="11298725" cy="24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SLEDE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ĆE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820F9-39EC-15AB-5624-4CBC25E2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4" y="2888054"/>
            <a:ext cx="3564802" cy="35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3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8"/>
            <a:ext cx="11280618" cy="1325562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NETA</a:t>
            </a:r>
            <a:r>
              <a:rPr lang="sr-Latn-R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5295"/>
            <a:ext cx="11280618" cy="2082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ONOVITE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4C00-E342-1DF1-C84E-54D3DA30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18" y="3874883"/>
            <a:ext cx="2181885" cy="21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2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KVIZ: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9303522" cy="1727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PREDVODNIK SRČANOG RADA NALAZI SE: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F24663-3FFB-DE46-8125-6472B0FAC2D4}"/>
              </a:ext>
            </a:extLst>
          </p:cNvPr>
          <p:cNvSpPr txBox="1">
            <a:spLocks/>
          </p:cNvSpPr>
          <p:nvPr/>
        </p:nvSpPr>
        <p:spPr>
          <a:xfrm>
            <a:off x="1261872" y="2935518"/>
            <a:ext cx="8595360" cy="186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 zidu desne pretkomore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1BB53F-0CB0-8F3B-EE5C-07DF59FE499B}"/>
              </a:ext>
            </a:extLst>
          </p:cNvPr>
          <p:cNvSpPr txBox="1">
            <a:spLocks/>
          </p:cNvSpPr>
          <p:nvPr/>
        </p:nvSpPr>
        <p:spPr>
          <a:xfrm>
            <a:off x="1261872" y="3587786"/>
            <a:ext cx="8595360" cy="290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 zidu lijeve pretkomore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016D5-6AC7-3B16-7D6F-4597D0761E27}"/>
              </a:ext>
            </a:extLst>
          </p:cNvPr>
          <p:cNvSpPr txBox="1">
            <a:spLocks/>
          </p:cNvSpPr>
          <p:nvPr/>
        </p:nvSpPr>
        <p:spPr>
          <a:xfrm>
            <a:off x="1261872" y="4316572"/>
            <a:ext cx="8595360" cy="435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 zidu desne komore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3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9087"/>
            <a:ext cx="11298725" cy="133991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sr-Latn-R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006C3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770770"/>
            <a:ext cx="11298725" cy="24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SLEDE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ĆE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820F9-39EC-15AB-5624-4CBC25E2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4" y="2888054"/>
            <a:ext cx="3564802" cy="35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5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8"/>
            <a:ext cx="11280618" cy="1325562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NETA</a:t>
            </a:r>
            <a:r>
              <a:rPr lang="sr-Latn-R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5295"/>
            <a:ext cx="11280618" cy="2082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ONOVITE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4C00-E342-1DF1-C84E-54D3DA30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18" y="3874883"/>
            <a:ext cx="2181885" cy="21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8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KVIZ: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9303522" cy="1727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MITRALNI ZALISCI SE NALAZI:</a:t>
            </a: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F24663-3FFB-DE46-8125-6472B0FAC2D4}"/>
              </a:ext>
            </a:extLst>
          </p:cNvPr>
          <p:cNvSpPr txBox="1">
            <a:spLocks/>
          </p:cNvSpPr>
          <p:nvPr/>
        </p:nvSpPr>
        <p:spPr>
          <a:xfrm>
            <a:off x="1261872" y="2935518"/>
            <a:ext cx="8595360" cy="186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Između lijeve pretkomore i komore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1BB53F-0CB0-8F3B-EE5C-07DF59FE499B}"/>
              </a:ext>
            </a:extLst>
          </p:cNvPr>
          <p:cNvSpPr txBox="1">
            <a:spLocks/>
          </p:cNvSpPr>
          <p:nvPr/>
        </p:nvSpPr>
        <p:spPr>
          <a:xfrm>
            <a:off x="1261872" y="3587786"/>
            <a:ext cx="8595360" cy="290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b) 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Između desne pretkomore i komore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sr-Latn-RS" sz="24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016D5-6AC7-3B16-7D6F-4597D0761E27}"/>
              </a:ext>
            </a:extLst>
          </p:cNvPr>
          <p:cNvSpPr txBox="1">
            <a:spLocks/>
          </p:cNvSpPr>
          <p:nvPr/>
        </p:nvSpPr>
        <p:spPr>
          <a:xfrm>
            <a:off x="1261872" y="4316572"/>
            <a:ext cx="8595360" cy="435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c)</a:t>
            </a:r>
            <a:r>
              <a:rPr lang="sr-Latn-RS" sz="2400" dirty="0">
                <a:solidFill>
                  <a:srgbClr val="005A9E"/>
                </a:solidFill>
                <a:latin typeface="Bahnschrif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Na ušću aorte</a:t>
            </a:r>
            <a:endParaRPr lang="sr-Latn-RS" sz="2400" dirty="0">
              <a:solidFill>
                <a:srgbClr val="005A9E"/>
              </a:solidFill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31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9087"/>
            <a:ext cx="11298725" cy="133991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sr-Latn-R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006C3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770770"/>
            <a:ext cx="11298725" cy="24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PONOVITE KVIZ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820F9-39EC-15AB-5624-4CBC25E2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4" y="2888054"/>
            <a:ext cx="3564802" cy="35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4061264ada1dea490795935ce7d5f42c-V">
            <a:hlinkClick r:id="" action="ppaction://media"/>
            <a:extLst>
              <a:ext uri="{FF2B5EF4-FFF2-40B4-BE49-F238E27FC236}">
                <a16:creationId xmlns:a16="http://schemas.microsoft.com/office/drawing/2014/main" id="{6F01A989-4F48-2AC0-DC3D-9B75692F0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241" y="741762"/>
            <a:ext cx="9553546" cy="5374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F6D63-554E-DFF1-D2C1-7B7E83B91B2D}"/>
              </a:ext>
            </a:extLst>
          </p:cNvPr>
          <p:cNvSpPr txBox="1"/>
          <p:nvPr/>
        </p:nvSpPr>
        <p:spPr>
          <a:xfrm>
            <a:off x="7856737" y="480152"/>
            <a:ext cx="3027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latin typeface="Bahnschrift" panose="020B0502040204020203" pitchFamily="34" charset="0"/>
              </a:rPr>
              <a:t>Video snimak 1</a:t>
            </a:r>
            <a:r>
              <a:rPr lang="en-US" sz="1100" dirty="0">
                <a:latin typeface="Bahnschrift" panose="020B0502040204020203" pitchFamily="34" charset="0"/>
              </a:rPr>
              <a:t>:</a:t>
            </a:r>
            <a:r>
              <a:rPr lang="sr-Latn-RS" sz="1100" dirty="0">
                <a:latin typeface="Bahnschrift" panose="020B0502040204020203" pitchFamily="34" charset="0"/>
              </a:rPr>
              <a:t> Srce i krvni sudovi</a:t>
            </a:r>
            <a:endParaRPr lang="en-AT" sz="11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0D7-64C9-5F9F-9D7B-FDD16418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8"/>
            <a:ext cx="11280618" cy="1325562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NETA</a:t>
            </a:r>
            <a:r>
              <a:rPr lang="sr-Latn-R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ODGOVOR!</a:t>
            </a:r>
            <a:endParaRPr lang="en-AT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C10F-402E-12E2-881E-791A9CDA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5295"/>
            <a:ext cx="11280618" cy="2082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sr-Latn-RS" sz="2800" dirty="0">
                <a:solidFill>
                  <a:srgbClr val="005A9E"/>
                </a:solidFill>
                <a:latin typeface="Bahnschrift" panose="020B0502040204020203" pitchFamily="34" charset="0"/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ONOVITE PITANJE</a:t>
            </a:r>
            <a:endParaRPr lang="en-AT" sz="2800" dirty="0">
              <a:solidFill>
                <a:srgbClr val="005A9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4C00-E342-1DF1-C84E-54D3DA30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18" y="3874883"/>
            <a:ext cx="2181885" cy="21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00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5" y="1034480"/>
            <a:ext cx="8841448" cy="4927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Nastavnik je izvršio reflekciju usmenim putem. 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Odjeljenje ima 22 učenika. </a:t>
            </a:r>
          </a:p>
          <a:p>
            <a:pPr marL="0" indent="0" algn="just">
              <a:buNone/>
            </a:pPr>
            <a:endParaRPr lang="sr-Latn-RS" dirty="0">
              <a:latin typeface="Bahnschrift" panose="020B0502040204020203" pitchFamily="34" charset="0"/>
            </a:endParaRPr>
          </a:p>
          <a:p>
            <a:pPr marL="0" indent="0" algn="just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1) Da li vam je ovakav način rada zanimljiv?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Svi učenici su izjavili: DA.</a:t>
            </a:r>
          </a:p>
          <a:p>
            <a:pPr marL="0" indent="0" algn="just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2) Da li ste zadovoljni procesom učenja i samim ishodima?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Svi učenici su izjavili: DA.</a:t>
            </a:r>
          </a:p>
          <a:p>
            <a:pPr marL="0" indent="0" algn="just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3) S kojim teškoćama se susrećete prilikom učenja ovog gradiva?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15 učenika je izjavilo da nema teškoće.</a:t>
            </a:r>
          </a:p>
          <a:p>
            <a:pPr marL="0" indent="0" algn="just">
              <a:buNone/>
            </a:pPr>
            <a:r>
              <a:rPr lang="sr-Latn-RS" dirty="0">
                <a:latin typeface="Bahnschrift" panose="020B0502040204020203" pitchFamily="34" charset="0"/>
              </a:rPr>
              <a:t>5 učenika da je gradivo preobimno, a 2 učenika da ima puno novih termina.</a:t>
            </a:r>
          </a:p>
          <a:p>
            <a:pPr marL="0" indent="0" algn="just">
              <a:buNone/>
            </a:pPr>
            <a:endParaRPr lang="sr-Latn-RS" dirty="0">
              <a:latin typeface="Bahnschrift" panose="020B0502040204020203" pitchFamily="34" charset="0"/>
            </a:endParaRPr>
          </a:p>
          <a:p>
            <a:pPr marL="0" indent="0" algn="just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algn="just"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56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LITERATURA: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8595360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1600" dirty="0">
                <a:latin typeface="Bahnschrift" panose="020B0502040204020203" pitchFamily="34" charset="0"/>
              </a:rPr>
              <a:t>- R.Konjević, G.Cvijić, J.Đorđević, N.Nedeljković.</a:t>
            </a:r>
          </a:p>
          <a:p>
            <a:pPr marL="0" indent="0">
              <a:buNone/>
            </a:pPr>
            <a:r>
              <a:rPr lang="sr-Latn-RS" sz="1600" dirty="0">
                <a:latin typeface="Bahnschrift" panose="020B0502040204020203" pitchFamily="34" charset="0"/>
              </a:rPr>
              <a:t>Biologija za III razred gimnazije prirodno-matematičkog smjera;</a:t>
            </a:r>
          </a:p>
          <a:p>
            <a:pPr marL="0" indent="0">
              <a:buNone/>
            </a:pPr>
            <a:r>
              <a:rPr lang="sr-Latn-RS" sz="1600" dirty="0">
                <a:latin typeface="Bahnschrift" panose="020B0502040204020203" pitchFamily="34" charset="0"/>
              </a:rPr>
              <a:t>Zavod za udžbenike Beograd</a:t>
            </a:r>
          </a:p>
          <a:p>
            <a:pPr marL="0" indent="0">
              <a:buNone/>
            </a:pPr>
            <a:endParaRPr lang="sr-Latn-RS" sz="16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1600" dirty="0">
                <a:latin typeface="Bahnschrift" panose="020B0502040204020203" pitchFamily="34" charset="0"/>
              </a:rPr>
              <a:t>- Bogdanović D.; Anatomija grudnog koša 2000.; VII izdanje</a:t>
            </a:r>
          </a:p>
          <a:p>
            <a:pPr marL="0" indent="0">
              <a:buNone/>
            </a:pPr>
            <a:r>
              <a:rPr lang="sr-Latn-RS" sz="1600" dirty="0">
                <a:latin typeface="Bahnschrift" panose="020B0502040204020203" pitchFamily="34" charset="0"/>
              </a:rPr>
              <a:t>Savremena administracija; Beogard</a:t>
            </a: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9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CC62-9FB6-DD9E-4F34-101767FBB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864649"/>
            <a:ext cx="8787475" cy="53687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Latn-RS" sz="2400" dirty="0">
                <a:latin typeface="Bahnschrift" panose="020B0502040204020203" pitchFamily="34" charset="0"/>
              </a:rPr>
              <a:t>IZVORI</a:t>
            </a:r>
            <a:r>
              <a:rPr lang="en-US" sz="2400" dirty="0">
                <a:latin typeface="Bahnschrift" panose="020B0502040204020203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1: https://bs.wikipedia.org/wiki/Sr%C4%8Dana_pretkomora, 15.11.2022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2:</a:t>
            </a:r>
            <a:r>
              <a:rPr lang="sr-Latn-RS" sz="1200" dirty="0">
                <a:latin typeface="Bahnschrift" panose="020B0502040204020203" pitchFamily="34" charset="0"/>
              </a:rPr>
              <a:t> https://edutorij.e-skole.hr/share/proxy/alfresco-noauth/edutorij/api/proxy-guest/3b8a4b4e-84b0-4580-aa6f-e38efe028ed9/biologija-8/m04/j01/index.html</a:t>
            </a:r>
            <a:r>
              <a:rPr lang="en-US" sz="1200" dirty="0">
                <a:latin typeface="Bahnschrift" panose="020B0502040204020203" pitchFamily="34" charset="0"/>
              </a:rPr>
              <a:t>, 15.11.2022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3:</a:t>
            </a:r>
            <a:r>
              <a:rPr lang="sr-Latn-RS" sz="1200" dirty="0">
                <a:latin typeface="Bahnschrift" panose="020B0502040204020203" pitchFamily="34" charset="0"/>
              </a:rPr>
              <a:t> https://sr.wikipedia.org/sr-el/%D0%A1%D0%B8%D0%BC%D0%BF%D0%B0%D1%82%D0%B5%D0%BA%D1%82%D0%BE%D0%BC%D0%B8%D1%98%D0%B0</a:t>
            </a:r>
            <a:r>
              <a:rPr lang="en-US" sz="1200" dirty="0">
                <a:latin typeface="Bahnschrift" panose="020B0502040204020203" pitchFamily="34" charset="0"/>
              </a:rPr>
              <a:t>, 15.11.2022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4:</a:t>
            </a:r>
            <a:r>
              <a:rPr lang="sr-Latn-RS" sz="1200" dirty="0">
                <a:latin typeface="Bahnschrift" panose="020B0502040204020203" pitchFamily="34" charset="0"/>
              </a:rPr>
              <a:t> https://edutorij.e-skole.hr/share/proxy/alfresco-noauth/edutorij/api/proxy-guest/3b8a4b4e-84b0-4580-aa6f-e38efe028ed9/biologija-8/m04/j01/index.html</a:t>
            </a:r>
            <a:r>
              <a:rPr lang="en-US" sz="1200" dirty="0">
                <a:latin typeface="Bahnschrift" panose="020B0502040204020203" pitchFamily="34" charset="0"/>
              </a:rPr>
              <a:t>, 15.11.2022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5: </a:t>
            </a:r>
            <a:r>
              <a:rPr lang="en-US" sz="1200" dirty="0">
                <a:latin typeface="Bahnschrift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https://ordinacija.vecernji.hr/zdravlje/ohr-savjetnik/zalistak-unutar-zaliska-smanjuje-rizik-operacije/</a:t>
            </a:r>
            <a:r>
              <a:rPr lang="en-US" sz="1200" dirty="0">
                <a:latin typeface="Bahnschrift" panose="020B0502040204020203" pitchFamily="34" charset="0"/>
              </a:rPr>
              <a:t>,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sr-Latn-RS" sz="1200" dirty="0">
                <a:latin typeface="Bahnschrift" panose="020B0502040204020203" pitchFamily="34" charset="0"/>
              </a:rPr>
              <a:t>6</a:t>
            </a:r>
            <a:r>
              <a:rPr lang="en-US" sz="1200" dirty="0">
                <a:latin typeface="Bahnschrift" panose="020B0502040204020203" pitchFamily="34" charset="0"/>
              </a:rPr>
              <a:t>: </a:t>
            </a:r>
            <a:r>
              <a:rPr lang="en-US" sz="12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https://kardiologija.in.rs/srcane_aritmije.htm</a:t>
            </a:r>
            <a:r>
              <a:rPr lang="en-US" sz="1200" dirty="0">
                <a:latin typeface="Bahnschrift" panose="020B0502040204020203" pitchFamily="34" charset="0"/>
              </a:rPr>
              <a:t>,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sr-Latn-RS" sz="1200" dirty="0">
                <a:latin typeface="Bahnschrift" panose="020B0502040204020203" pitchFamily="34" charset="0"/>
              </a:rPr>
              <a:t>7</a:t>
            </a:r>
            <a:r>
              <a:rPr lang="en-US" sz="1200" dirty="0">
                <a:latin typeface="Bahnschrift" panose="020B0502040204020203" pitchFamily="34" charset="0"/>
              </a:rPr>
              <a:t>: </a:t>
            </a:r>
            <a:r>
              <a:rPr lang="sr-Latn-RS" sz="1200" dirty="0">
                <a:latin typeface="Bahnschrift" panose="020B0502040204020203" pitchFamily="34" charset="0"/>
              </a:rPr>
              <a:t>https://antioksidans.com/armagedon/vi-ste-lek-od-vas-zavisi/, 11.12.2022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Slika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sr-Latn-RS" sz="1200" dirty="0">
                <a:latin typeface="Bahnschrift" panose="020B0502040204020203" pitchFamily="34" charset="0"/>
              </a:rPr>
              <a:t>8</a:t>
            </a:r>
            <a:r>
              <a:rPr lang="en-US" sz="1200" dirty="0">
                <a:latin typeface="Bahnschrift" panose="020B0502040204020203" pitchFamily="34" charset="0"/>
              </a:rPr>
              <a:t>: https://globusbosna.ba/piramida-zdrave-ishrane/, 15.11.2022</a:t>
            </a: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Animacija</a:t>
            </a:r>
            <a:r>
              <a:rPr lang="en-US" sz="1200" dirty="0">
                <a:latin typeface="Bahnschrift" panose="020B0502040204020203" pitchFamily="34" charset="0"/>
              </a:rPr>
              <a:t> 1: https://www.presentermedia.com/powerpoint-animation/doctor-listening-heart-pid-13740,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Animacija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sr-Latn-RS" sz="1200" dirty="0">
                <a:latin typeface="Bahnschrift" panose="020B0502040204020203" pitchFamily="34" charset="0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:</a:t>
            </a:r>
            <a:r>
              <a:rPr lang="sr-Latn-RS" sz="1200" dirty="0">
                <a:latin typeface="Bahnschrift" panose="020B0502040204020203" pitchFamily="34" charset="0"/>
              </a:rPr>
              <a:t> </a:t>
            </a:r>
            <a:r>
              <a:rPr lang="en-US" sz="1200" dirty="0">
                <a:latin typeface="Bahnschrif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https://sr.wikipedia.org/wiki/%D0%A1%D1%80%D1%87%D0%B0%D0%BD%D0%B8_%D0%B7%D0%B0%D0%BB%D0%B8%D1%81%D1%86%D0%B8</a:t>
            </a:r>
            <a:r>
              <a:rPr lang="en-US" sz="1200" dirty="0">
                <a:latin typeface="Bahnschrift" panose="020B0502040204020203" pitchFamily="34" charset="0"/>
              </a:rPr>
              <a:t> ,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Bahnschrift" panose="020B0502040204020203" pitchFamily="34" charset="0"/>
              </a:rPr>
              <a:t>Animacija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sr-Latn-RS" sz="1200" dirty="0">
                <a:latin typeface="Bahnschrift" panose="020B0502040204020203" pitchFamily="34" charset="0"/>
              </a:rPr>
              <a:t>3</a:t>
            </a:r>
            <a:r>
              <a:rPr lang="en-US" sz="1200" dirty="0">
                <a:latin typeface="Bahnschrift" panose="020B0502040204020203" pitchFamily="34" charset="0"/>
              </a:rPr>
              <a:t>: https://imgur.com/gallery/zmNdIpH, 1</a:t>
            </a:r>
            <a:r>
              <a:rPr lang="sr-Latn-RS" sz="1200" dirty="0">
                <a:latin typeface="Bahnschrift" panose="020B0502040204020203" pitchFamily="34" charset="0"/>
              </a:rPr>
              <a:t>1</a:t>
            </a:r>
            <a:r>
              <a:rPr lang="en-US" sz="1200" dirty="0">
                <a:latin typeface="Bahnschrift" panose="020B0502040204020203" pitchFamily="34" charset="0"/>
              </a:rPr>
              <a:t>.1</a:t>
            </a:r>
            <a:r>
              <a:rPr lang="sr-Latn-RS" sz="1200" dirty="0">
                <a:latin typeface="Bahnschrift" panose="020B0502040204020203" pitchFamily="34" charset="0"/>
              </a:rPr>
              <a:t>2</a:t>
            </a:r>
            <a:r>
              <a:rPr lang="en-US" sz="1200" dirty="0">
                <a:latin typeface="Bahnschrift" panose="020B0502040204020203" pitchFamily="34" charset="0"/>
              </a:rPr>
              <a:t>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1200" dirty="0">
                <a:latin typeface="Bahnschrift" panose="020B0502040204020203" pitchFamily="34" charset="0"/>
              </a:rPr>
              <a:t>Audio snimak 1: </a:t>
            </a:r>
            <a:r>
              <a:rPr lang="en-US" sz="1200" dirty="0">
                <a:latin typeface="Bahnschrift" panose="020B0502040204020203" pitchFamily="34" charset="0"/>
              </a:rPr>
              <a:t>https://www.youtube.com/watch?v=zpAqtHrAS18&amp;t=9s,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1200" dirty="0">
                <a:latin typeface="Bahnschrift" panose="020B0502040204020203" pitchFamily="34" charset="0"/>
              </a:rPr>
              <a:t>Video snimak 1: Srce i krvni sudovi, učenici II-4</a:t>
            </a:r>
            <a:r>
              <a:rPr lang="en-US" sz="1200" dirty="0">
                <a:latin typeface="Bahnschrift" panose="020B0502040204020203" pitchFamily="34" charset="0"/>
              </a:rPr>
              <a:t>,</a:t>
            </a:r>
            <a:r>
              <a:rPr lang="sr-Latn-RS" sz="1200" dirty="0">
                <a:latin typeface="Bahnschrift" panose="020B0502040204020203" pitchFamily="34" charset="0"/>
              </a:rPr>
              <a:t> JU Gimnazija „Filip Višnjić“ Bijeljina,</a:t>
            </a:r>
            <a:r>
              <a:rPr lang="en-US" sz="1200" dirty="0">
                <a:latin typeface="Bahnschrift" panose="020B0502040204020203" pitchFamily="34" charset="0"/>
              </a:rPr>
              <a:t> 15.11.2022</a:t>
            </a: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sr-Latn-RS" sz="12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AT" sz="12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4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ZADACI: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3"/>
            <a:ext cx="4741363" cy="43513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Latn-R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OBRAZOVNI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Objasniti građu srca, približiti isto disekcijom srca svinje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Objasniti funkciju srca, autoritmičnost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Objasniti ulogu i vrste valvula (zalistaka)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Objasniti građu i vrste krvnih sudova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Uporediti vene, arterije, objasniti veliki i mali krvotok</a:t>
            </a: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FUNKCIONALNI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- Razvijati motoričke sposobnosti učenika, zatim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  sposobnost posmatranja, uočavanja, pamćenja, 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  zaključivanja, kreativnog, kritičkog razmišljanja,</a:t>
            </a:r>
          </a:p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  sagledavanja uzročno-posljedičnih odnosa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AT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en-AT" sz="2000" dirty="0"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ACCE7-DFFB-5D00-DB21-6BDAE5615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426" y="2022800"/>
            <a:ext cx="2651942" cy="265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7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3"/>
            <a:ext cx="8595360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VASPITNI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Razvijanje zdravstvene kulture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Podsticanje radoznalosti za izučavanje ljudskog tijela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Razvijanje saradnje i komunikacije među učenicima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Podsticanje individualnosti, kreativnosti, isticanje pozitivnih kvaliteta</a:t>
            </a:r>
          </a:p>
        </p:txBody>
      </p:sp>
    </p:spTree>
    <p:extLst>
      <p:ext uri="{BB962C8B-B14F-4D97-AF65-F5344CB8AC3E}">
        <p14:creationId xmlns:p14="http://schemas.microsoft.com/office/powerpoint/2010/main" val="352586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ISHODI: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8595360" cy="3958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000" dirty="0">
                <a:latin typeface="Bahnschrift" panose="020B0502040204020203" pitchFamily="34" charset="0"/>
              </a:rPr>
              <a:t>Učenik treba da nauči</a:t>
            </a:r>
            <a:r>
              <a:rPr lang="en-US" sz="2000" dirty="0">
                <a:latin typeface="Bahnschrift" panose="020B0502040204020203" pitchFamily="34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- </a:t>
            </a:r>
            <a:r>
              <a:rPr lang="sr-Latn-RS" sz="2000" dirty="0">
                <a:latin typeface="Bahnschrift" panose="020B0502040204020203" pitchFamily="34" charset="0"/>
              </a:rPr>
              <a:t>građu srca, 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- </a:t>
            </a:r>
            <a:r>
              <a:rPr lang="sr-Latn-RS" sz="2000" dirty="0">
                <a:latin typeface="Bahnschrift" panose="020B0502040204020203" pitchFamily="34" charset="0"/>
              </a:rPr>
              <a:t>vrste zalistaka, 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- </a:t>
            </a:r>
            <a:r>
              <a:rPr lang="sr-Latn-RS" sz="2000" dirty="0">
                <a:latin typeface="Bahnschrift" panose="020B0502040204020203" pitchFamily="34" charset="0"/>
              </a:rPr>
              <a:t>građu krvnih sudova</a:t>
            </a:r>
          </a:p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- </a:t>
            </a:r>
            <a:r>
              <a:rPr lang="sr-Latn-RS" sz="2000" dirty="0">
                <a:latin typeface="Bahnschrift" panose="020B0502040204020203" pitchFamily="34" charset="0"/>
              </a:rPr>
              <a:t>veliki i mali krvotok, </a:t>
            </a: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- </a:t>
            </a:r>
            <a:r>
              <a:rPr lang="sr-Latn-RS" sz="2000" dirty="0">
                <a:latin typeface="Bahnschrift" panose="020B0502040204020203" pitchFamily="34" charset="0"/>
              </a:rPr>
              <a:t>autoritmičnost</a:t>
            </a:r>
            <a:r>
              <a:rPr lang="en-US" sz="2000" dirty="0">
                <a:latin typeface="Bahnschrift" panose="020B0502040204020203" pitchFamily="34" charset="0"/>
              </a:rPr>
              <a:t>.</a:t>
            </a:r>
            <a:endParaRPr lang="sr-Latn-RS" sz="2000" dirty="0"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434456-FBBA-2C73-7159-C7B2DC25E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75" y="1955549"/>
            <a:ext cx="5100646" cy="35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36" y="915608"/>
            <a:ext cx="8595360" cy="5192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4400" dirty="0">
                <a:latin typeface="Arial" panose="020B0604020202020204" pitchFamily="34" charset="0"/>
                <a:cs typeface="Arial" panose="020B0604020202020204" pitchFamily="34" charset="0"/>
              </a:rPr>
              <a:t>NASTAVNE METODE:</a:t>
            </a:r>
            <a:endParaRPr lang="en-US" sz="44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Usmeno izlaganje (monolog, dijalog)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Demonstrativno-ilustrativna (model srca)</a:t>
            </a:r>
          </a:p>
          <a:p>
            <a:pPr marL="0" indent="0">
              <a:buNone/>
            </a:pPr>
            <a:r>
              <a:rPr lang="en-US" dirty="0">
                <a:latin typeface="Bahnschrift" panose="020B0502040204020203" pitchFamily="34" charset="0"/>
              </a:rPr>
              <a:t>- </a:t>
            </a:r>
            <a:r>
              <a:rPr lang="sr-Latn-RS" dirty="0">
                <a:latin typeface="Bahnschrift" panose="020B0502040204020203" pitchFamily="34" charset="0"/>
              </a:rPr>
              <a:t>Metoda ogleda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4400" dirty="0">
                <a:latin typeface="Arial" panose="020B0604020202020204" pitchFamily="34" charset="0"/>
                <a:cs typeface="Arial" panose="020B0604020202020204" pitchFamily="34" charset="0"/>
              </a:rPr>
              <a:t>NASTAVN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 SREDSTVA</a:t>
            </a:r>
            <a:r>
              <a:rPr lang="sr-Latn-R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Udžbenik, prezentacija, model srca, srce svinje za disekciju, pribor za disekciju, vodeno kupatilo, plastično crijevo, baloni, crvena i plava prehrambena boja</a:t>
            </a: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7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563" y="246494"/>
            <a:ext cx="9692640" cy="1325562"/>
          </a:xfrm>
        </p:spPr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KORELACIJA: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563" y="1873363"/>
            <a:ext cx="8759952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FIZIKA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Pulsacija srca, širenje impulsa</a:t>
            </a:r>
          </a:p>
          <a:p>
            <a:pPr>
              <a:buFontTx/>
              <a:buChar char="-"/>
            </a:pPr>
            <a:endParaRPr lang="sr-Latn-R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FIZIČKO VASPITANJE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 Značaj fizičke aktivnosti, 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zdrave ishrane na zdravlje čovjeka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KNJIŽEVNOST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-Srce kao motiv ljubavi u poeziji i prozi </a:t>
            </a:r>
          </a:p>
          <a:p>
            <a:pPr marL="0" indent="0">
              <a:buNone/>
            </a:pPr>
            <a:endParaRPr lang="sr-Latn-RS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C4BD24-B5FC-9F0A-DB57-458E687F338C}"/>
              </a:ext>
            </a:extLst>
          </p:cNvPr>
          <p:cNvSpPr txBox="1">
            <a:spLocks/>
          </p:cNvSpPr>
          <p:nvPr/>
        </p:nvSpPr>
        <p:spPr>
          <a:xfrm>
            <a:off x="6336792" y="1568037"/>
            <a:ext cx="4525557" cy="435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sr-Latn-RS" i="1" dirty="0">
                <a:solidFill>
                  <a:srgbClr val="7030A0"/>
                </a:solidFill>
                <a:latin typeface="Bahnschrift" panose="020B0502040204020203" pitchFamily="34" charset="0"/>
              </a:rPr>
              <a:t>„Srce moje samohrano 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r>
              <a:rPr lang="sr-Latn-RS" i="1" dirty="0">
                <a:solidFill>
                  <a:srgbClr val="7030A0"/>
                </a:solidFill>
                <a:latin typeface="Bahnschrift" panose="020B0502040204020203" pitchFamily="34" charset="0"/>
              </a:rPr>
              <a:t>ko te dozva u moj dom? 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r>
              <a:rPr lang="sr-Latn-RS" i="1" dirty="0">
                <a:solidFill>
                  <a:srgbClr val="7030A0"/>
                </a:solidFill>
                <a:latin typeface="Bahnschrift" panose="020B0502040204020203" pitchFamily="34" charset="0"/>
              </a:rPr>
              <a:t>neumorna pletisanko, 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r>
              <a:rPr lang="sr-Latn-RS" i="1" dirty="0">
                <a:solidFill>
                  <a:srgbClr val="7030A0"/>
                </a:solidFill>
                <a:latin typeface="Bahnschrift" panose="020B0502040204020203" pitchFamily="34" charset="0"/>
              </a:rPr>
              <a:t>što pletivo pleteš tanko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r>
              <a:rPr lang="sr-Latn-RS" i="1" dirty="0">
                <a:solidFill>
                  <a:srgbClr val="7030A0"/>
                </a:solidFill>
                <a:latin typeface="Bahnschrift" panose="020B0502040204020203" pitchFamily="34" charset="0"/>
              </a:rPr>
              <a:t>među javom i međ snom...“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r>
              <a:rPr lang="sr-Latn-R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(Laza Kostić: Među javom i međ snom)</a:t>
            </a:r>
          </a:p>
          <a:p>
            <a:pPr marL="0" indent="0" algn="ctr">
              <a:spcBef>
                <a:spcPts val="600"/>
              </a:spcBef>
              <a:buFont typeface="Arial" pitchFamily="34" charset="0"/>
              <a:buNone/>
            </a:pPr>
            <a:endParaRPr lang="sr-Latn-RS" dirty="0">
              <a:latin typeface="Bahnschrift" panose="020B0502040204020203" pitchFamily="34" charset="0"/>
            </a:endParaRPr>
          </a:p>
          <a:p>
            <a:pPr algn="ctr">
              <a:buFontTx/>
              <a:buChar char="-"/>
            </a:pPr>
            <a:endParaRPr lang="sr-Latn-RS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8E4896-66BB-246D-AA45-0D38C7DC8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06" y="3905696"/>
            <a:ext cx="2624328" cy="2624328"/>
          </a:xfrm>
          <a:prstGeom prst="rect">
            <a:avLst/>
          </a:prstGeom>
        </p:spPr>
      </p:pic>
      <p:pic>
        <p:nvPicPr>
          <p:cNvPr id="12" name="Laza Kostić - Među javom i med snom">
            <a:hlinkClick r:id="" action="ppaction://media"/>
            <a:extLst>
              <a:ext uri="{FF2B5EF4-FFF2-40B4-BE49-F238E27FC236}">
                <a16:creationId xmlns:a16="http://schemas.microsoft.com/office/drawing/2014/main" id="{CA4A4046-DD83-6B98-4560-E380B9363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2276" y="2331720"/>
            <a:ext cx="561879" cy="561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F3136-1E5F-1392-63FE-A052C5937361}"/>
              </a:ext>
            </a:extLst>
          </p:cNvPr>
          <p:cNvSpPr txBox="1"/>
          <p:nvPr/>
        </p:nvSpPr>
        <p:spPr>
          <a:xfrm>
            <a:off x="7102136" y="6322431"/>
            <a:ext cx="3027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00" dirty="0">
                <a:solidFill>
                  <a:schemeClr val="bg1">
                    <a:lumMod val="65000"/>
                  </a:schemeClr>
                </a:solidFill>
                <a:latin typeface="Bahnschrift" panose="020B0502040204020203" pitchFamily="34" charset="0"/>
              </a:rPr>
              <a:t>Animacija 1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Bahnschrift" panose="020B0502040204020203" pitchFamily="34" charset="0"/>
              </a:rPr>
              <a:t>:</a:t>
            </a:r>
            <a:r>
              <a:rPr lang="sr-Latn-RS" sz="1100" dirty="0">
                <a:solidFill>
                  <a:schemeClr val="bg1">
                    <a:lumMod val="65000"/>
                  </a:schemeClr>
                </a:solidFill>
                <a:latin typeface="Bahnschrift" panose="020B0502040204020203" pitchFamily="34" charset="0"/>
              </a:rPr>
              <a:t> Srce</a:t>
            </a:r>
            <a:endParaRPr lang="en-AT" sz="1100" dirty="0">
              <a:solidFill>
                <a:schemeClr val="bg1">
                  <a:lumMod val="6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4E6-7DE9-5E6C-708B-57D127D2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TOK ČASA: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4CC81-8377-3CB2-C3FC-D67BF60B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140904"/>
            <a:ext cx="8595360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UVOD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Nastavnik postavlja motivaciona pitanja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Kada srce čovjeka počinje da radi?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Učenici se prisjećaju ranijih istraživanja i zaključuju da se to dešava oko četvrte nedelje embrionalnog života.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70C0"/>
                </a:solidFill>
                <a:latin typeface="Bahnschrift" panose="020B0502040204020203" pitchFamily="34" charset="0"/>
              </a:rPr>
              <a:t>Zašto se, kao ogledni materijal upotrebljava baš svinjsko srce?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Učenici zaključuju da je najsličnije ljudskom.</a:t>
            </a:r>
          </a:p>
          <a:p>
            <a:pPr marL="0" indent="0">
              <a:buNone/>
            </a:pPr>
            <a:r>
              <a:rPr lang="sr-Latn-RS" dirty="0">
                <a:latin typeface="Bahnschrift" panose="020B0502040204020203" pitchFamily="34" charset="0"/>
              </a:rPr>
              <a:t>Nastavnik navodi da se prisjete najnovijih medicinskih dostignuća koja se odnose na prvu transplataciju genetski modifikovanog srca svinje jednom pacijentu u Americi. Korištenje zalistaka svinje već je dugo u praksi.</a:t>
            </a:r>
          </a:p>
          <a:p>
            <a:pPr marL="0" indent="0">
              <a:buNone/>
            </a:pPr>
            <a:endParaRPr lang="sr-Latn-RS" sz="2000" dirty="0">
              <a:latin typeface="Bahnschrift" panose="020B0502040204020203" pitchFamily="34" charset="0"/>
            </a:endParaRPr>
          </a:p>
          <a:p>
            <a:pPr>
              <a:buFontTx/>
              <a:buChar char="-"/>
            </a:pPr>
            <a:endParaRPr lang="sr-Latn-R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5273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825</TotalTime>
  <Words>1668</Words>
  <Application>Microsoft Office PowerPoint</Application>
  <PresentationFormat>Widescreen</PresentationFormat>
  <Paragraphs>180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Bahnschrift</vt:lpstr>
      <vt:lpstr>Calibri</vt:lpstr>
      <vt:lpstr>Century Schoolbook</vt:lpstr>
      <vt:lpstr>Wingdings 2</vt:lpstr>
      <vt:lpstr>View</vt:lpstr>
      <vt:lpstr>PowerPoint Presentation</vt:lpstr>
      <vt:lpstr>PowerPoint Presentation</vt:lpstr>
      <vt:lpstr>PowerPoint Presentation</vt:lpstr>
      <vt:lpstr>ZADACI:</vt:lpstr>
      <vt:lpstr>PowerPoint Presentation</vt:lpstr>
      <vt:lpstr>ISHODI:</vt:lpstr>
      <vt:lpstr>PowerPoint Presentation</vt:lpstr>
      <vt:lpstr>KORELACIJA:</vt:lpstr>
      <vt:lpstr>TOK ČASA: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KVIZ:</vt:lpstr>
      <vt:lpstr>TAČAN ODGOVOR!</vt:lpstr>
      <vt:lpstr>NETAČAN ODGOVOR!</vt:lpstr>
      <vt:lpstr>KVIZ:</vt:lpstr>
      <vt:lpstr>TAČAN ODGOVOR!</vt:lpstr>
      <vt:lpstr>NETAČAN ODGOVOR!</vt:lpstr>
      <vt:lpstr>KVIZ:</vt:lpstr>
      <vt:lpstr>TAČAN ODGOVOR!</vt:lpstr>
      <vt:lpstr>NETAČAN ODGOVOR!</vt:lpstr>
      <vt:lpstr>KVIZ:</vt:lpstr>
      <vt:lpstr>TAČAN ODGOVOR!</vt:lpstr>
      <vt:lpstr>NETAČAN ODGOVOR!</vt:lpstr>
      <vt:lpstr>PowerPoint Presentation</vt:lpstr>
      <vt:lpstr>LITERATURA: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Nastavna tema: Sistem organa  za cirkulaciju</dc:title>
  <dc:creator>Aleksandra Bogdanovic</dc:creator>
  <cp:lastModifiedBy>Aleksandra Bogdanovic</cp:lastModifiedBy>
  <cp:revision>156</cp:revision>
  <dcterms:created xsi:type="dcterms:W3CDTF">2022-11-17T19:25:04Z</dcterms:created>
  <dcterms:modified xsi:type="dcterms:W3CDTF">2022-12-11T11:07:33Z</dcterms:modified>
</cp:coreProperties>
</file>