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sldIdLst>
    <p:sldId id="256" r:id="rId2"/>
    <p:sldId id="287" r:id="rId3"/>
    <p:sldId id="356" r:id="rId4"/>
    <p:sldId id="405" r:id="rId5"/>
    <p:sldId id="263" r:id="rId6"/>
    <p:sldId id="257" r:id="rId7"/>
    <p:sldId id="330" r:id="rId8"/>
    <p:sldId id="329" r:id="rId9"/>
    <p:sldId id="331" r:id="rId10"/>
    <p:sldId id="347" r:id="rId11"/>
    <p:sldId id="342" r:id="rId12"/>
    <p:sldId id="332" r:id="rId13"/>
    <p:sldId id="335" r:id="rId14"/>
    <p:sldId id="353" r:id="rId15"/>
    <p:sldId id="355" r:id="rId16"/>
    <p:sldId id="349" r:id="rId17"/>
    <p:sldId id="357" r:id="rId18"/>
    <p:sldId id="350" r:id="rId19"/>
    <p:sldId id="337" r:id="rId20"/>
    <p:sldId id="351" r:id="rId21"/>
    <p:sldId id="352" r:id="rId22"/>
    <p:sldId id="411" r:id="rId23"/>
    <p:sldId id="339" r:id="rId24"/>
    <p:sldId id="345" r:id="rId25"/>
    <p:sldId id="346" r:id="rId26"/>
    <p:sldId id="348" r:id="rId27"/>
    <p:sldId id="406" r:id="rId28"/>
    <p:sldId id="407" r:id="rId29"/>
    <p:sldId id="408" r:id="rId30"/>
    <p:sldId id="410" r:id="rId31"/>
    <p:sldId id="358" r:id="rId3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ana Popadić" initials="GP" lastIdx="1" clrIdx="0">
    <p:extLst>
      <p:ext uri="{19B8F6BF-5375-455C-9EA6-DF929625EA0E}">
        <p15:presenceInfo xmlns:p15="http://schemas.microsoft.com/office/powerpoint/2012/main" userId="S::gordana.popadic1@skolers.org::319ee882-99b8-4bd9-a9a8-7405b4a26e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8215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8215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r">
              <a:defRPr sz="1200"/>
            </a:lvl1pPr>
          </a:lstStyle>
          <a:p>
            <a:fld id="{F3258969-65E6-4263-85D8-E48893FDFFF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1" rIns="91440" bIns="457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4"/>
          </a:xfrm>
          <a:prstGeom prst="rect">
            <a:avLst/>
          </a:prstGeom>
        </p:spPr>
        <p:txBody>
          <a:bodyPr vert="horz" lIns="91440" tIns="45721" rIns="91440" bIns="457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599"/>
            <a:ext cx="2946347" cy="498214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8214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r">
              <a:defRPr sz="1200"/>
            </a:lvl1pPr>
          </a:lstStyle>
          <a:p>
            <a:fld id="{B4585D4F-C938-4C28-AA2A-C377E7C1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BC34-EA72-4869-8AA1-122577349B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9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5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AE7418E-85C7-46D0-870E-63D7EC1509E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64C6B9-3908-4974-BBB1-40C4E0AA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4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AE76-82D6-46D5-9589-9F2F2649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8497"/>
            <a:ext cx="9144000" cy="1811045"/>
          </a:xfrm>
        </p:spPr>
        <p:txBody>
          <a:bodyPr>
            <a:noAutofit/>
          </a:bodyPr>
          <a:lstStyle/>
          <a:p>
            <a: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Продужени боравак </a:t>
            </a:r>
            <a:b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као </a:t>
            </a:r>
            <a:r>
              <a:rPr lang="sr-Cyrl-R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мјесто</a:t>
            </a:r>
            <a: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живљења и учења</a:t>
            </a:r>
            <a:b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складу са м</a:t>
            </a:r>
            <a:r>
              <a:rPr lang="bs-Cyrl-B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етодологијом усмјереном на дијете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AF57C-336A-4D7C-A16F-3F284F6DF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033" y="3976547"/>
            <a:ext cx="5181832" cy="21845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F3A3D31-46B0-45EF-9652-DC5F29FB0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8421628" cy="13092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1FC7-8B02-455A-ADD8-5D63F8D0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03" y="175088"/>
            <a:ext cx="8356525" cy="1835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DA1C80-26F6-44F6-9B1A-28E594EE0F4A}"/>
              </a:ext>
            </a:extLst>
          </p:cNvPr>
          <p:cNvSpPr txBox="1"/>
          <p:nvPr/>
        </p:nvSpPr>
        <p:spPr>
          <a:xfrm>
            <a:off x="142042" y="6344358"/>
            <a:ext cx="11683015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 2022. године</a:t>
            </a:r>
            <a:r>
              <a:rPr lang="sr-Latn-C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sr-Cyrl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sr-Latn-C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C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Cyrl-B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Инспектор-просвјетни савјетник: Гордана Попадић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4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926364"/>
          </a:xfrm>
        </p:spPr>
        <p:txBody>
          <a:bodyPr>
            <a:normAutofit/>
          </a:bodyPr>
          <a:lstStyle/>
          <a:p>
            <a:pPr algn="ctr"/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065320"/>
            <a:ext cx="11329386" cy="4811697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осмишљен начин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дјеловања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поступак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усмјерен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постизање/остваривање неког циља у науци или практичној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дјелатности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Дешава се да знамо  шта желимо, али не и како да то постигнемо.</a:t>
            </a:r>
            <a:r>
              <a:rPr lang="ru-RU" sz="2000" dirty="0"/>
              <a:t> 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(Одговор на питање: Како поступати да се оствари циљ или исход учења?). </a:t>
            </a:r>
            <a:endParaRPr lang="ru-RU" sz="2000" dirty="0"/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Путеви, начини 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реализацију васпитно-образовног процеса (васпитање као практична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дјелатност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методе васпитања (уже наставне методе), а њима се баве: општа методика васпитања, дидактика и посебне методике појединих васпитних подручја  или наставних предмета.</a:t>
            </a: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Двострано значење метода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наставник/водитељ у ПБ  и ученик/дијете у ПБ.</a:t>
            </a: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рада у ПБ модификоване наставне методе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(алати, технике или процеси) … акценат на васпитним методама (повезивање рада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водитеља у ПБ)…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5F01C-A2DC-4535-A905-E6057124C61C}"/>
              </a:ext>
            </a:extLst>
          </p:cNvPr>
          <p:cNvSpPr txBox="1">
            <a:spLocks/>
          </p:cNvSpPr>
          <p:nvPr/>
        </p:nvSpPr>
        <p:spPr>
          <a:xfrm>
            <a:off x="810827" y="168676"/>
            <a:ext cx="10676878" cy="896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ОПште</a:t>
            </a:r>
            <a:r>
              <a:rPr lang="sr-Cyrl-R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методе васпитања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8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926364"/>
          </a:xfrm>
        </p:spPr>
        <p:txBody>
          <a:bodyPr>
            <a:normAutofit/>
          </a:bodyPr>
          <a:lstStyle/>
          <a:p>
            <a:pPr algn="ctr"/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754602"/>
            <a:ext cx="11329386" cy="3240349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</a:t>
            </a:r>
            <a:r>
              <a:rPr lang="sr-Cyrl-R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убјеђивања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увјеравања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(сазнавање, схватање и емоционално прихватање одређених погледа,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убјеђења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увјерења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ставова 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вриједносни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опредјељења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</a:t>
            </a:r>
            <a:r>
              <a:rPr lang="sr-Cyrl-R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вјежбања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навикавања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примјену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усвојених знања,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увјерења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умијења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навика).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подстицања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(мотивациони систем поступака).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спречавања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избјегавање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елиминисање негативних елемената у васпитном процесу).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5F01C-A2DC-4535-A905-E6057124C61C}"/>
              </a:ext>
            </a:extLst>
          </p:cNvPr>
          <p:cNvSpPr txBox="1">
            <a:spLocks/>
          </p:cNvSpPr>
          <p:nvPr/>
        </p:nvSpPr>
        <p:spPr>
          <a:xfrm>
            <a:off x="810827" y="168676"/>
            <a:ext cx="10676878" cy="896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ОПште</a:t>
            </a:r>
            <a:r>
              <a:rPr lang="sr-Cyrl-R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методе васпитања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1FEE0-97E5-472D-A1BE-186B85BF8042}"/>
              </a:ext>
            </a:extLst>
          </p:cNvPr>
          <p:cNvSpPr txBox="1"/>
          <p:nvPr/>
        </p:nvSpPr>
        <p:spPr>
          <a:xfrm>
            <a:off x="2949605" y="4142352"/>
            <a:ext cx="8999739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чега зависи избор метода за рад: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-постављених циљева рада,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-природе садржаја и активности које се реализују,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-састава групе у продуженом боравку,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-узраста дјеце/ученика.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218845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926364"/>
          </a:xfrm>
        </p:spPr>
        <p:txBody>
          <a:bodyPr>
            <a:normAutofit/>
          </a:bodyPr>
          <a:lstStyle/>
          <a:p>
            <a:pPr algn="ctr"/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754602"/>
            <a:ext cx="11329386" cy="5228948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Методе… упућивања… пружања подршке и помоћи…подстицања…подржавања креативности…стицања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рефлексије тј. промишљања/осврта на активности у продуженом боравку…</a:t>
            </a:r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… које подстичу самостално учење и добру организацију рада и слободног времена…</a:t>
            </a:r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Учење кроз игру… игра/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игролике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активности… кроз искуство… учење за живот…интегрисано учење…тимско и сарадничко учење..</a:t>
            </a:r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активности у складу са тренутном мотивацијом и интересовањима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дјетета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али и у складу са његовим афинитетима…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5F01C-A2DC-4535-A905-E6057124C61C}"/>
              </a:ext>
            </a:extLst>
          </p:cNvPr>
          <p:cNvSpPr txBox="1">
            <a:spLocks/>
          </p:cNvSpPr>
          <p:nvPr/>
        </p:nvSpPr>
        <p:spPr>
          <a:xfrm>
            <a:off x="810827" y="168676"/>
            <a:ext cx="10676878" cy="896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2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84176"/>
            <a:ext cx="10952083" cy="126053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за добар рад у продуженом боравку …</a:t>
            </a:r>
            <a:b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923278"/>
            <a:ext cx="11116322" cy="5212269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Квалитетна, смислена, функционална  припрема водитеља продуженог боравка.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Мотивација </a:t>
            </a:r>
            <a:r>
              <a:rPr lang="sr-Cyrl-R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/ученика.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улога </a:t>
            </a:r>
            <a:r>
              <a:rPr lang="sr-Cyrl-R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/ученика.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 координатор.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Адекватне/активне методе и облици рада.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Адекватна наставна средства и материјал за рад.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 дијалог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 питањима : Ко ? Зашто? Како ? 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 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  - Образложи  - Упореди  - Анализирај  -  Објасни</a:t>
            </a:r>
          </a:p>
          <a:p>
            <a:pPr marL="0" indent="0" algn="ctr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Функција ових питања је научити дјецу/ученике да мисли.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sr-Cyrl-R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ru-RU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84176"/>
            <a:ext cx="10952083" cy="1260539"/>
          </a:xfrm>
        </p:spPr>
        <p:txBody>
          <a:bodyPr>
            <a:normAutofit fontScale="90000"/>
          </a:bodyPr>
          <a:lstStyle/>
          <a:p>
            <a:pPr algn="ctr"/>
            <a:br>
              <a:rPr lang="bs-Cyrl-B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s-Cyrl-B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за квалитетну мотивацију или </a:t>
            </a:r>
            <a:b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јача мотивацију?</a:t>
            </a:r>
            <a:br>
              <a:rPr lang="bs-Cyrl-B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024796"/>
            <a:ext cx="11058245" cy="5033638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002060"/>
              </a:buClr>
              <a:buNone/>
            </a:pPr>
            <a:endParaRPr lang="sr-Cyrl-RS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Водитељ и његова улога у продуженом боравку.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Лични </a:t>
            </a:r>
            <a:r>
              <a:rPr lang="sr-Cyrl-R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примјер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водитеља.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 рада водитеља у продуженом боравку.</a:t>
            </a:r>
            <a:endParaRPr lang="sr-Cyrl-R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Планирање активности и поучавања/учења.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Водитељ који воли поучавати.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Водитељ који </a:t>
            </a:r>
            <a:r>
              <a:rPr lang="sr-Cyrl-R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примијењује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разноврсне активности/садржаје.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Повратна информација (обострано информисање).</a:t>
            </a:r>
          </a:p>
          <a:p>
            <a:pPr lvl="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sr-Cyrl-RS" sz="2600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Вјештине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и способности водитеља у продуженом боравку које могу јачати мотивацију  </a:t>
            </a:r>
            <a:r>
              <a:rPr lang="sr-Cyrl-RS" sz="2600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дјеце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: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креативност</a:t>
            </a:r>
            <a:r>
              <a:rPr lang="bs-Cyrl-BA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NewRomanPSMT" charset="-128"/>
                <a:cs typeface="Times New Roman" panose="02020603050405020304" pitchFamily="18" charset="0"/>
              </a:rPr>
              <a:t>, </a:t>
            </a:r>
            <a:r>
              <a:rPr lang="bs-Cyrl-BA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емпатија, разумијевање туђих емоција, управљање емоцијама,</a:t>
            </a:r>
            <a:r>
              <a:rPr lang="bs-Cyrl-BA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NewRomanPSMT" charset="-128"/>
                <a:cs typeface="Times New Roman" pitchFamily="18" charset="0"/>
              </a:rPr>
              <a:t> уважавање различитост,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комуникативност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организованост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,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поузданост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отвореност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флексибилност</a:t>
            </a:r>
            <a:r>
              <a:rPr lang="sr-Cyrl-RS" sz="2600" b="1" dirty="0">
                <a:solidFill>
                  <a:srgbClr val="002060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…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sr-Cyrl-R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5F4A72-C62B-4595-BA28-5B9FEAB7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1024797"/>
            <a:ext cx="4974454" cy="27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13064"/>
            <a:ext cx="10952083" cy="1331651"/>
          </a:xfrm>
        </p:spPr>
        <p:txBody>
          <a:bodyPr>
            <a:normAutofit fontScale="90000"/>
          </a:bodyPr>
          <a:lstStyle/>
          <a:p>
            <a:pPr algn="ctr"/>
            <a:br>
              <a:rPr lang="bs-Cyrl-B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s-Cyrl-B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за квалитетну мотивацију или </a:t>
            </a:r>
            <a:b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јача мотивацију?</a:t>
            </a:r>
            <a:br>
              <a:rPr lang="bs-Cyrl-B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46" y="1136342"/>
            <a:ext cx="10761215" cy="4922092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sr-Cyrl-R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Флексибилност у организацији рада/активности у продуженом боравку.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Поучавање прилагођено различитим способностима/могућностима </a:t>
            </a:r>
            <a:r>
              <a:rPr lang="sr-Cyrl-R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дјеце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Одговорност водитеља (упућивање на изворе информација, сарађивати, слушати, отвореност према свим врстама питања, мотивисан и предан раду).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Одговорност </a:t>
            </a:r>
            <a:r>
              <a:rPr lang="sr-Cyrl-R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дјеце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(сарађују са </a:t>
            </a:r>
            <a:r>
              <a:rPr lang="sr-Cyrl-R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водитељем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активно учествују, поштују водитеља, имају амбиције, показују одговорност и самосталност).</a:t>
            </a: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sr-Cyrl-R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287468D-F65E-4C97-A28E-D14B1593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96" y="4412202"/>
            <a:ext cx="5802664" cy="16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3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168677"/>
            <a:ext cx="11071933" cy="479394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методологијА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усмјеренА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дијете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870012"/>
            <a:ext cx="11416683" cy="5188421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C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Уводна активност (</a:t>
            </a:r>
            <a:r>
              <a:rPr lang="sr-Cyrl-C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вјежбе</a:t>
            </a:r>
            <a:r>
              <a:rPr lang="sr-Cyrl-C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sr-Cyrl-C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Мозгалица</a:t>
            </a:r>
            <a:r>
              <a:rPr lang="sr-Cyrl-C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C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Изношење идеја-Бура идеја-Олуја идеја </a:t>
            </a: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(„</a:t>
            </a:r>
            <a:r>
              <a:rPr lang="sr-Cyrl-C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Брејнсторминг</a:t>
            </a: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       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учесника радионице се тражи да за свако слово из </a:t>
            </a:r>
            <a:r>
              <a:rPr lang="sr-Cyrl-C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МЕТОДОЛОГИЈА УСМЈЕРЕНА НА ДИЈЕТЕ смисле и кажу по једну </a:t>
            </a:r>
            <a:r>
              <a:rPr lang="sr-Cyrl-C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ријеч</a:t>
            </a: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реченицу која се односи на ове појмове, а која почиње са појединим словом наведених </a:t>
            </a:r>
            <a:r>
              <a:rPr lang="sr-Cyrl-C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sr-Cyrl-C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примјер</a:t>
            </a: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М- методе, Е-ефикасан рад, Т-толеранција, О-обавезна игра, Д-</a:t>
            </a:r>
            <a:r>
              <a:rPr lang="sr-Cyrl-C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дјеца</a:t>
            </a:r>
            <a:r>
              <a:rPr lang="sr-Cyrl-C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 у центру збивања…</a:t>
            </a:r>
            <a:endParaRPr lang="sr-Cyrl-C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Clr>
                <a:srgbClr val="002060"/>
              </a:buClr>
              <a:buNone/>
            </a:pPr>
            <a:r>
              <a:rPr lang="sr-Cyrl-C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Асоцијација-</a:t>
            </a:r>
            <a:r>
              <a:rPr lang="sr-Cyrl-C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Нијеми</a:t>
            </a:r>
            <a:r>
              <a:rPr lang="sr-Cyrl-C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дијалог: </a:t>
            </a: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Учесници записују </a:t>
            </a:r>
            <a:r>
              <a:rPr lang="sr-Cyrl-C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</a:t>
            </a: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реченицу којом описују појам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МЕТОДОЛОГИЈА УСМЈЕРЕНА НА ДИЈЕТЕ. </a:t>
            </a:r>
            <a:r>
              <a:rPr lang="sr-Cyrl-R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Приликом записивања, чланови групе не комуницирају  (вербално) и не договарају се. Могућа само невербалн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комуникација.</a:t>
            </a:r>
            <a:endParaRPr lang="sr-Cyrl-R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пет ријечи: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Учесници имају пет минута времена да смисле пет карактеристичних ријечи/реченица којима би могли да опишу појам МЕТОДОЛОГИЈА УСМЈЕРЕНА НА ДИЈЕТЕ. Свако од учесника наводи пет ријечи. Одговори се могу записати на флип чарт.</a:t>
            </a:r>
          </a:p>
          <a:p>
            <a:pPr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13064"/>
            <a:ext cx="11071933" cy="488272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методологијА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усмјеренА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дијете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834501"/>
            <a:ext cx="11416683" cy="5122416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Индивидуални и индивидуализирани приступ. </a:t>
            </a:r>
          </a:p>
          <a:p>
            <a:pPr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је активан, доноси одлуке, има избор.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Баланс између рада у великој групи, малим групама и индивидуално.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мбиновање различитих метода (пројекти, истраживање/истраживачки задаци, експеримент, дебата, </a:t>
            </a:r>
            <a:r>
              <a:rPr lang="sr-Cyrl-C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рјешавање</a:t>
            </a: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проблема,  демонстрација…).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Стимулативно окружење прилагођено активном учењу.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Тематско планирање.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Континуирано праћење</a:t>
            </a: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вредновање</a:t>
            </a: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Балансиране активности. 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sr-Cyrl-C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артнерство са родитељима.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746062B-10CD-41F0-ACE1-7003EDC7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284738"/>
            <a:ext cx="3710867" cy="26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168676"/>
            <a:ext cx="11071933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методологијА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усмјерена</a:t>
            </a:r>
            <a:r>
              <a:rPr lang="sr-Cyrl-CS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дијете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109713"/>
            <a:ext cx="11416683" cy="4847204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Стратегије поучавања (облици, методе, технике). </a:t>
            </a:r>
          </a:p>
          <a:p>
            <a:pPr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Индивидуализација.</a:t>
            </a: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Учествовање породице (партнерство).</a:t>
            </a:r>
          </a:p>
          <a:p>
            <a:pPr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Стимулативно окружење за учење. </a:t>
            </a:r>
          </a:p>
          <a:p>
            <a:pPr marL="0" lvl="0" indent="0" algn="just">
              <a:lnSpc>
                <a:spcPct val="107000"/>
              </a:lnSpc>
              <a:buClr>
                <a:srgbClr val="002060"/>
              </a:buClr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2060"/>
              </a:buCl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Продужени боравак - ОШ Нови Београд">
            <a:extLst>
              <a:ext uri="{FF2B5EF4-FFF2-40B4-BE49-F238E27FC236}">
                <a16:creationId xmlns:a16="http://schemas.microsoft.com/office/drawing/2014/main" id="{D86BE43C-BCE2-4178-9A20-EA57C92E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3648350"/>
            <a:ext cx="3940705" cy="22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55BCDF49-1045-4498-8EC9-C42D289AE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21" y="3648350"/>
            <a:ext cx="3374496" cy="2281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51C82-87D8-4B39-83E2-E5E8A97D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420" y="1715030"/>
            <a:ext cx="4188280" cy="30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7"/>
            <a:ext cx="9784080" cy="781144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је још важно…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978AA7-6D53-4ADA-BF2A-04360A99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065321"/>
            <a:ext cx="10367041" cy="4696287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lvl="0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Истицање важности и улоге тимског, стваралачког, истраживачког и кооперативног  рада.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Уважавање дјечијих индивидуалних способности, интереса и  могућности.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Укључивање родитеља као партнера и сарадника у постизању циљева (партнерство с породицом у пракси – сарадња са сваком породицом, а у интересу </a:t>
            </a:r>
            <a:r>
              <a:rPr lang="sr-Cyrl-R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дјетета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Промовисање резултата рада.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E1D25B-A0C4-4982-910E-896AC809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66" y="3725368"/>
            <a:ext cx="2704133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84176"/>
            <a:ext cx="11364896" cy="118951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СЕМИНАРА </a:t>
            </a:r>
            <a:b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ВОДИТЕЉЕ ПРОДУЖЕНОГ БОРАВКА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171577"/>
            <a:ext cx="11257717" cy="4971359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9,00 -   9,45 часова  -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Представљање Програма семинара, упознавање и</a:t>
            </a:r>
          </a:p>
          <a:p>
            <a:pPr>
              <a:lnSpc>
                <a:spcPct val="120000"/>
              </a:lnSpc>
              <a:buNone/>
            </a:pP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представљање учесника (</a:t>
            </a:r>
            <a:r>
              <a:rPr lang="sr-Cyrl-CS" sz="8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Пружам ти руку-пружи ми руку</a:t>
            </a:r>
            <a:r>
              <a:rPr lang="sr-Cyrl-C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9,45 - 11,15 часова  -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Радионица: „</a:t>
            </a: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Продужени боравак као </a:t>
            </a:r>
            <a:r>
              <a:rPr lang="sr-Cyrl-RS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мјесто</a:t>
            </a: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живљења и учења</a:t>
            </a:r>
          </a:p>
          <a:p>
            <a:pPr>
              <a:lnSpc>
                <a:spcPct val="120000"/>
              </a:lnSpc>
              <a:buNone/>
            </a:pP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у складу са методологијом </a:t>
            </a:r>
            <a:r>
              <a:rPr lang="sr-Cyrl-RS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усмјереном</a:t>
            </a: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дијете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11,15 - 11,30 часова  -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а у з а</a:t>
            </a: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11,30 - 12,30 часова  - </a:t>
            </a: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CS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Примјери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добре праксе у продуженом боравку“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1. Презентација из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ЈУ ОШ „Свети Сава“ Модрича         </a:t>
            </a:r>
            <a:endParaRPr lang="sr-Cyrl-C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2. Презентација из 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ЈУ ОШ „Вук Караџић“ Теслић</a:t>
            </a:r>
          </a:p>
          <a:p>
            <a:pPr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12,30 – 13,00часова 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Дискусија-питања учесника</a:t>
            </a:r>
          </a:p>
          <a:p>
            <a:pPr>
              <a:buNone/>
            </a:pPr>
            <a:r>
              <a:rPr lang="sr-Cyrl-C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13,00 - 13,30 часова </a:t>
            </a:r>
            <a:r>
              <a:rPr lang="sr-Cyrl-R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Закључивање семинара</a:t>
            </a:r>
            <a:br>
              <a:rPr lang="en-GB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-  </a:t>
            </a:r>
            <a:r>
              <a:rPr lang="sr-Cyrl-C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Подјела сертификата</a:t>
            </a:r>
            <a:endParaRPr lang="en-GB" sz="9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91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7"/>
            <a:ext cx="9784080" cy="781144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је још важно…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978AA7-6D53-4ADA-BF2A-04360A99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61" y="790113"/>
            <a:ext cx="10710311" cy="5268321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None/>
            </a:pP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Ученик-центар наставног процеса/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Дијете –центар продуженог боравка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савременим моделима 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наставног рада/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продуженог боравка 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(хеуристичка, програмирана, егземпларна, проблемска, диференцирана, компјутеризована, мултимедијална…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интегрисано учење 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поучавање, мултидисциплинарни приступ,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информационо-комуникационе технологије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тимско и сарадничко учење,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истраживачки рад и задаци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искуствено учење,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пројектна настава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учење кроз игру,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праксу, факултативни програми-спортске активности, </a:t>
            </a:r>
            <a:r>
              <a:rPr lang="sr-Cyrl-R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ванучионичке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ученик/ дијете је претежно у центру…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агласак на учењу 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Cyrl-R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помјерање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 поучавања на учење, са информисања на </a:t>
            </a:r>
            <a:r>
              <a:rPr lang="sr-Cyrl-R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самоинформисање</a:t>
            </a:r>
            <a:r>
              <a:rPr lang="sr-Cyrl-R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 доминације активности наставника на ученичко стваралачко испољавање…) и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методама које активирају/мотивишу…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0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7"/>
            <a:ext cx="9784080" cy="781144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је још важно…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978AA7-6D53-4ADA-BF2A-04360A99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61" y="798991"/>
            <a:ext cx="10821281" cy="525944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наставној пракси и процесу учења  </a:t>
            </a:r>
            <a:r>
              <a:rPr lang="sr-Cyrl-R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усмјереном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дијете …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r-Cyrl-R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кола по </a:t>
            </a:r>
            <a:r>
              <a:rPr lang="sr-Cyrl-R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мјери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 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води рачуна о индивидуалним способностима и разликама, о интересима ученика…током наставе и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трајања 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продуженог боравка.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едостатак интереса“ може бити посљедица „неадекватне наставе, неадекватно организованог продуженог боравка, </a:t>
            </a:r>
            <a:r>
              <a:rPr lang="sr-Cyrl-R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нестимулативног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монотоног процеса учења, игре…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Потенцијал дјечије игре…одговор за „практичан рад ученика“.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функцијама наставника не инсистира се на „одржавању дисциплине“ већ се </a:t>
            </a:r>
            <a:r>
              <a:rPr lang="sr-Cyrl-R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његује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партнерство и равноправност.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окрет „Квалитетна школа“…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 позиција ученика…веће уважавање </a:t>
            </a:r>
            <a:r>
              <a:rPr lang="sr-Cyrl-R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осјећања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значају доживљаја </a:t>
            </a:r>
            <a:r>
              <a:rPr lang="sr-Cyrl-R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успјеха</a:t>
            </a:r>
            <a:r>
              <a:rPr lang="sr-Cyrl-R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задовољства у раду…заснован на пет основних људских потреба: опстанак, љубав и припадање, моћ, слобода, забава  ….                 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None/>
            </a:pPr>
            <a:r>
              <a:rPr lang="sr-Cyrl-R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(Перо Спасојевић)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2060"/>
              </a:buCl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3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60" y="186431"/>
            <a:ext cx="10976641" cy="878890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Примјена</a:t>
            </a:r>
            <a:r>
              <a:rPr lang="sr-Cyrl-R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активних метода рада у продуженом боравку</a:t>
            </a:r>
            <a:r>
              <a:rPr lang="sr-Cyrl-R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978AA7-6D53-4ADA-BF2A-04360A99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61" y="1145219"/>
            <a:ext cx="10821281" cy="4913215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sr-Cyrl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рад у групи</a:t>
            </a:r>
          </a:p>
          <a:p>
            <a:pPr marL="0" lvl="0" indent="0" algn="just">
              <a:lnSpc>
                <a:spcPct val="107000"/>
              </a:lnSpc>
              <a:buClr>
                <a:srgbClr val="002060"/>
              </a:buClr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Осмислити/креирати писану припрему за реализацију активности у продуженом боравку, у оквиру које могу бити планиране активности током једног дана или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дана у продуженом боравку. Свака група ће добити текст „Могуће методе/технике рада у продуженом боравку“ у којем су побројане неке од могућих метода које подстичу активност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самим тим их стављају у позицију активног учесника у васпитно-образовном процесу. У припреми планирати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примјену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неких од понуђених метода/техника из наведеног текста, а могуће је уврстити и неке друге методе за које водитељи сматрају да одражавају методологију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усмјерену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дијете. Чланови групе имају 30 минута за рад, након чега ће презентовати своју припрему.</a:t>
            </a:r>
          </a:p>
          <a:p>
            <a:pPr marL="0" lvl="0" indent="0" algn="just">
              <a:lnSpc>
                <a:spcPct val="107000"/>
              </a:lnSpc>
              <a:buClr>
                <a:srgbClr val="002060"/>
              </a:buClr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8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 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109713"/>
            <a:ext cx="11150352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Сликовна асоцијација: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неколико слика и питајте дјецу/ученике шта је заједничко за све њих. Ученици погађају, а одговор је тема о којој ће се разговарати у продуженом боравку.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слушање: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Пустите аудио запис, али не и видео запис, а уз то постављајте питања дјеци/ученицима везано за слушање датог снимка. Провјера тачности настаје када пустите видео запис.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Састављање ријечи: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Дјеци/ученицима дајте слова са задатком да саставе што дужу ријеч. Ако ученици искористе сва слова, добијају тему о којој ће бити говора.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Трка испред табле: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Подијелити дјецу у двије групе, а свака треба да направи колону испред табле. Када им саопштите тему, задатак им је да напишу ријеч која је у вези са њом. Када један ученик напише, он додаје креду оном иза себе и трчи на крај реда. Вријеме је ограничено и сваки ред се труди да напише што више ријечи. На крају се сабирају бодови, са тим да она ријеч коју други ред није написао носи више поена.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3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109713"/>
            <a:ext cx="11150352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улога: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 сагледавање проблема са становишта улоге у коју се ученик ставља (Нпр. један ученик/дијете се ставља у улогу учитеља/љекара, а други игра улогу ученика/пацијента; ученици се стављају у улогу књижевног лика и заступају њихове ставове ...).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Акваријум: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Подразумијева да се мала група ученика налази у унутрашњем кругу и разговара о некој теми користећи примјере, док остали посматрају из спољашњег круга. Када неки ученик из спољашњег круга жели да се укључи у дискусију, може да замијени мјесто са учеником из унутрашњег круга. Постоје различите варијанте ове методе.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Студија случаја: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се суочавају са случајем из праксе, разговарају о случају, траже алтернативне могућности за рјешавање, одлучују се за неку од њих, образлажу је и пореде с одлукама донијетим у реалности. Разликујемо случај описивања и случај одлучивања.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8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109713"/>
            <a:ext cx="11150352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три ријечи: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Ученици имају минут времена да смисле три карактеристичне ријечи којима би могли да изразе досадашњи утисак о раду/активности. Свако од ученика наводи три ријечи. Одговори се не коментаришу.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метода: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центру просторије се налазе цедуљице. Свако дијете/ ученик узима једну или више и исписује своју повратну информацију. Наставник сакупља цедуљице и враћа их, али да се не виде ученички одговори. Ученици извлаче цедуљице и читају оно што је написано, а аутор исказа може додатно да га прокоментарише.</a:t>
            </a: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66 (кошнице):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се дијеле у групе од 6 чланова. Групе добијају радне задатке у вези са претходно добијеном информацијом. Све групе имају 6 минута за размјену мишљења. Ученици презентују резултате или питања у одјељењу.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6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09713"/>
            <a:ext cx="11398927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Муња: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Веома брза и у свакој фази рада примјењива метода. Овом методом водитељ добија повратну информацију о стању, жељама и утисцима дјетета/ученика у форми кратких и јасних ставова. Водитељ прецизно формулише питања на која ученици треба да дају одговоре. Нпр: Како могу да примијеним оно што сам научио о ...?</a:t>
            </a:r>
          </a:p>
          <a:p>
            <a:pPr marL="0" indent="0" algn="just">
              <a:buNone/>
            </a:pPr>
            <a:r>
              <a:rPr lang="sr-Latn-RS" sz="24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sr-Latn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индивидуализованог</a:t>
            </a:r>
            <a:r>
              <a:rPr lang="sr-Latn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</a:t>
            </a:r>
            <a:r>
              <a:rPr lang="sr-Cyrl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иј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ењује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имају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потешкоћа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учењу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исказују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таленат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али је могућа </a:t>
            </a:r>
            <a:r>
              <a:rPr lang="sr-Cyrl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примјена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за све остале ученике  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прилагођен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материјал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прилагођени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постављање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другачијих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захт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осмишљавање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Писана олуја идеја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тихи рад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 уз музику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 у пару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„набацивање“/изношење идеја на задану </a:t>
            </a:r>
          </a:p>
          <a:p>
            <a:pPr marL="0" indent="0">
              <a:buNone/>
            </a:pP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 у уводном </a:t>
            </a:r>
            <a:r>
              <a:rPr lang="sr-Cyrl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дијелу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активности.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C180B-B026-4A26-8DAF-162ECCE6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9" y="4181383"/>
            <a:ext cx="4376691" cy="17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09713"/>
            <a:ext cx="11398927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Ученичка презентација: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Развија одговорно учење. Повећава самопоуздање. Након презентације могући су коментари.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Расправа: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Вођени разговор ученика који се одвија по договореним правилима. На крају ученици требају формирати своје мишљење о заданој теми. Давање аргумената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артикулација мишљења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прихватање мишљења других. Демократска култура свађања.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Дебата за и против: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Заоштрени облик расправе. Изношење аргумената и објашњења зашто је нешто добро или није добро. На крају се гласа која страна има више истомишљеника, али и више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увјерљивијих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аргумената/ чињеница (доказ, разлог, оправдање).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Latn-R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r-Cyrl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аблица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ЗНАМ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ЖЕЛИМ ЗНАТИ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НАУЧИО САМ: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Могуће је користити при обради или код синтезе нових садржаја. Ученици записују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Шта мисле да знају о теми? Шта желе знати о теми? Шта су ново научили? На почетку ученици у први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дио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табеле уписују шта знају и шта мисле да знају о теми. У други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дио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табеле уписују оно што желе знати, питања која их занимају везано за садржај. И у трећи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дио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уписују оно што су научили, а што је у вези са претходно постављеним питањима. Трећи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дио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табеле исписује се по завршетку обраде нових садржаја.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3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09713"/>
            <a:ext cx="11398927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Пројектна настава</a:t>
            </a:r>
            <a:r>
              <a:rPr lang="sr-Latn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Проналажења теме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формулисање циља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планирање-оквирно и детаљно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провођење пројекта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рефлексије о пројекту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Размисли и у пару </a:t>
            </a:r>
            <a:r>
              <a:rPr lang="sr-Cyrl-RS" sz="24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размијени</a:t>
            </a:r>
            <a:r>
              <a:rPr lang="sr-Latn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Једноставна метода сарадничког учења која се може </a:t>
            </a:r>
            <a:r>
              <a:rPr lang="sr-Cyrl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примијенити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већину садржаја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</a:t>
            </a:r>
            <a:r>
              <a:rPr lang="sr-Latn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одреди се тема и ученици имају задатак појединачно размислити о тој теми</a:t>
            </a:r>
            <a:r>
              <a:rPr lang="hr-HR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затим нађу сарадника и у пару </a:t>
            </a:r>
            <a:r>
              <a:rPr lang="sr-Cyrl-RS" sz="24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размијене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своје мишљење.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 наоколо: 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Сарадничка активност; један члан напише неку идеју на лист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папира, шаље другом и тако у круг....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Вртешка</a:t>
            </a:r>
            <a:r>
              <a:rPr lang="sr-Latn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r-Cyrl-RS" sz="24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ротирајући  преглед:</a:t>
            </a:r>
            <a:r>
              <a:rPr lang="sr-Cyrl-RS" sz="24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Знања и искуства ученика о садржајима који се уче или су учена. Сарадничка активност, рад у групи, презентације и анализа рада група и допуна садржаја.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0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09713"/>
            <a:ext cx="11398927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 коцке (</a:t>
            </a:r>
            <a:r>
              <a:rPr lang="sr-Cyrl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коцкарење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Стратегија поучавања која омогућује обраду неке теме из различитих перспектива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Ученици се служе коцком на којој су написане натукнице за мишљење и писање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упореди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повежи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рашчлани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примијени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..ученици кратко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(2-4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минуте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слободно пишу о заданој теми кроз свих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страна коцке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 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Загледајте се у предмет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можда само у мислима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опиши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боје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облик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величину... 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Упореди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Чему личи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 чега се разликује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Повежи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шта вас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подсјећа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 вам пада на ум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Рашчлани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 се производи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можеш и измислити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)?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sr-Cyrl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Примијени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 се може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употријебити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</a:t>
            </a:r>
            <a:r>
              <a:rPr lang="hr-HR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Заузмите став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служите се доказима по вољи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логичким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 и „будаластим“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....након писања ученици </a:t>
            </a:r>
            <a:r>
              <a:rPr lang="sr-Cyrl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размјењују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своје одговоре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пару или групи</a:t>
            </a:r>
            <a:r>
              <a:rPr lang="hr-HR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sr-Cyrl-R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sr-Latn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Истраживачке</a:t>
            </a:r>
            <a:r>
              <a:rPr lang="sr-Latn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методе</a:t>
            </a:r>
            <a:r>
              <a:rPr lang="sr-Cyrl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Ученик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самостално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и/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помоћ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наставника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ментора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стиче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знања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истражује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пља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информације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одваја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битно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небитног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врши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селекцију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информација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Често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реализује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кроз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групни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повезана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</a:t>
            </a:r>
            <a:r>
              <a:rPr lang="sr-Latn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пројектном</a:t>
            </a:r>
            <a:r>
              <a:rPr lang="sr-Latn-RS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20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наставом</a:t>
            </a:r>
            <a:r>
              <a:rPr lang="sr-Cyrl-RS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B02EF-3986-4FB8-B5C8-0F447D6CB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89" y="4742644"/>
            <a:ext cx="5557421" cy="1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84176"/>
            <a:ext cx="11364896" cy="118951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СЕМИНАРА </a:t>
            </a:r>
            <a:b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ВОДИТЕЉЕ ПРОДУЖЕНОГ БОРАВКА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219203"/>
            <a:ext cx="11086267" cy="4839231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sr-Cyrl-C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Упознавање и представљање учесника</a:t>
            </a:r>
          </a:p>
          <a:p>
            <a:pPr algn="ctr">
              <a:lnSpc>
                <a:spcPct val="120000"/>
              </a:lnSpc>
              <a:buNone/>
            </a:pPr>
            <a:r>
              <a:rPr lang="sr-Cyrl-R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Активност: Пружам ти руку-пружи ми руку</a:t>
            </a:r>
          </a:p>
          <a:p>
            <a:pPr algn="just">
              <a:lnSpc>
                <a:spcPct val="120000"/>
              </a:lnSpc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Листић „Рука од папира“ – на длану написати своје име, а на сваки од прстију неку своју добру особину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Палац-шта други мисле о мени?). „Руку од папира“ сваки учесник може украсити на свој начин.</a:t>
            </a:r>
          </a:p>
          <a:p>
            <a:pPr algn="just">
              <a:lnSpc>
                <a:spcPct val="120000"/>
              </a:lnSpc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Након тога, своју „руку од папира“ дати особи поред себе, а од те особе узети њену/његову „руку од папира“</a:t>
            </a:r>
          </a:p>
          <a:p>
            <a:pPr algn="just">
              <a:lnSpc>
                <a:spcPct val="120000"/>
              </a:lnSpc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Сваки учесник представља особу чију је „руку  од папира“ добио, почињући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ријечима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„Мој пријатељ … нпр. Алекса …“ и онда чита особине које је Алекса навео за себе.</a:t>
            </a:r>
          </a:p>
          <a:p>
            <a:pPr algn="just">
              <a:lnSpc>
                <a:spcPct val="120000"/>
              </a:lnSpc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Након што је представљен сваки учесник, свако ће узети своју „руку од папира“ и сачувати је до краја радионице.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Cyrl-C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Cyrl-RS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3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68676"/>
            <a:ext cx="9784080" cy="855295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Методе/технике рада у продуженом боравку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09713"/>
            <a:ext cx="11398927" cy="4847204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Диференциране</a:t>
            </a:r>
            <a:r>
              <a:rPr lang="sr-Latn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методе</a:t>
            </a:r>
            <a:r>
              <a:rPr lang="sr-Cyrl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даје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нивоа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тежине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Везује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обнављање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програмских садржаја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изабере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 и да наставник предложи)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тежине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наставног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листића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поступно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ешава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тежег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нивоа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sr-Latn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индивидуализованог</a:t>
            </a:r>
            <a:r>
              <a:rPr lang="sr-Latn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sr-Cyrl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</a:t>
            </a:r>
            <a:r>
              <a:rPr lang="sr-Cyrl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иј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ењује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имају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потешкоћа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учењу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исказују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таленат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али је могућа </a:t>
            </a:r>
            <a:r>
              <a:rPr lang="sr-Cyrl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примјена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за све остале ученике   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прилагођен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материјал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прилагођени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другачијих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захт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осмишљавање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Интерактивне</a:t>
            </a:r>
            <a:r>
              <a:rPr lang="sr-Latn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методе</a:t>
            </a:r>
            <a:r>
              <a:rPr lang="sr-Latn-RS" sz="2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</a:t>
            </a:r>
            <a:r>
              <a:rPr lang="sr-Cyrl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ставова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мишљења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продуката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сарадничко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учење</a:t>
            </a:r>
            <a:r>
              <a:rPr lang="sr-Latn-RS" sz="2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1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27" y="284176"/>
            <a:ext cx="10676878" cy="1180640"/>
          </a:xfrm>
        </p:spPr>
        <p:txBody>
          <a:bodyPr>
            <a:normAutofit/>
          </a:bodyPr>
          <a:lstStyle/>
          <a:p>
            <a:pPr algn="ctr"/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154098"/>
            <a:ext cx="11407805" cy="49888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Просјечан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/осредњи учитељ говори/каже.</a:t>
            </a:r>
            <a:b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Добар учитељ објашњава/објасни.</a:t>
            </a:r>
            <a:b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Изврстан/сјајан учитељ показује/демонстрира.</a:t>
            </a:r>
            <a:b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Врхунски/велики учитељ инспирише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надахњује.”</a:t>
            </a:r>
            <a:r>
              <a:rPr lang="sr-Latn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William Arthur Ward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Просјечан</a:t>
            </a: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/осредњи водитељ продуженог боравка говори/каже.</a:t>
            </a:r>
            <a:b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Добар водитељ у продуженом боравку објашњава/објасни.</a:t>
            </a:r>
            <a:b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Изврстан/сјајан водитељ показује/демонстрира.</a:t>
            </a:r>
          </a:p>
          <a:p>
            <a:pPr marL="0" indent="0" algn="ctr">
              <a:buNone/>
            </a:pPr>
            <a:b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Врхунски/велики водитељ продуженог боравка инспирише</a:t>
            </a: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надахњује.”</a:t>
            </a:r>
            <a:r>
              <a:rPr lang="sr-Latn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159798"/>
            <a:ext cx="11364896" cy="97490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Продужени боравак…да се </a:t>
            </a:r>
            <a:r>
              <a:rPr lang="sr-Cyrl-R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подсјетимо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843379"/>
            <a:ext cx="11086267" cy="5215055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r-Cyrl-R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Вјежба</a:t>
            </a:r>
            <a:r>
              <a:rPr lang="sr-Cyrl-R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„Вртешка</a:t>
            </a:r>
            <a:r>
              <a:rPr lang="sr-Cyrl-C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C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 знам о продуженом боравку “ </a:t>
            </a:r>
          </a:p>
          <a:p>
            <a:pPr>
              <a:lnSpc>
                <a:spcPct val="120000"/>
              </a:lnSpc>
              <a:buNone/>
            </a:pPr>
            <a:r>
              <a:rPr lang="sr-Cyrl-CS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Учесници ће радити у групама које су формиране на почетку </a:t>
            </a:r>
            <a:r>
              <a:rPr lang="sr-Cyrl-CS" sz="19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савјетовања</a:t>
            </a:r>
            <a:r>
              <a:rPr lang="sr-Cyrl-C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CS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Свака група ће добити питање/тврдњу за коју треба да напише неколико напомена, али у року 5 минута. </a:t>
            </a:r>
            <a:r>
              <a:rPr lang="sr-Cyrl-CS" sz="19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Смјена</a:t>
            </a:r>
            <a:r>
              <a:rPr lang="sr-Cyrl-CS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задатака ће се вршити истовремено (на сваких 4-5 минуте), тако што ће свака група погледати шта је претходна група написала, те додати нешто што мисле да још треба....Кад сви прођу свако питање/тврдњу групе ће представити свој рад. </a:t>
            </a: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Питања за </a:t>
            </a:r>
            <a:r>
              <a:rPr lang="sr-Cyrl-C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вјежбу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Продужени боравак је ...</a:t>
            </a: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рад у продуженом боравку планирам и припремам ...</a:t>
            </a: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Обавезни садржаји рада у продуженом боравку ... </a:t>
            </a: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Обавезе и задужења водитеља у продуженом боравку (подручја рада) ...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Моја сарадња са родитељима је у виду…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C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Као водитељ у продуженом боравку сарађујем са ….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sr-Cyrl-C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Cyrl-C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Cyrl-RS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3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866899" y="137828"/>
            <a:ext cx="7676595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да се </a:t>
            </a:r>
            <a:r>
              <a:rPr lang="sr-Cyrl-R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подсјетимо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752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8754" y="2243974"/>
            <a:ext cx="8380520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s-Cyrl-B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„Под руководством водитеља у продуженом боравку систематска и планска припрема ученика за наставу и организовано  провођење слободног времена.</a:t>
            </a:r>
            <a:r>
              <a:rPr lang="sr-Latn-C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r-Latn-C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958" y="802185"/>
            <a:ext cx="865353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блик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организованог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ученицима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завршетка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омогућава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цијелог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дијела дана у школи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8574" y="3972809"/>
            <a:ext cx="7920880" cy="8826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Проширени програм рада школе и 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посебна веза између породице и школе.</a:t>
            </a:r>
            <a:endParaRPr lang="sr-Cyrl-RS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54" y="4970897"/>
            <a:ext cx="3600400" cy="167798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FDC84E-AE07-425B-AE9B-EC0E046DF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3" y="5951978"/>
            <a:ext cx="499915" cy="621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8E4D4-F17B-496E-AF76-C084C0A66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78" y="6405449"/>
            <a:ext cx="1322947" cy="1280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5B4101-CD92-4679-86C5-86E9BA5A6D46}"/>
              </a:ext>
            </a:extLst>
          </p:cNvPr>
          <p:cNvSpPr txBox="1"/>
          <p:nvPr/>
        </p:nvSpPr>
        <p:spPr>
          <a:xfrm>
            <a:off x="990178" y="5974562"/>
            <a:ext cx="23269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AFBF4-7FAF-4956-8068-77689A8BD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63" y="2199850"/>
            <a:ext cx="3029975" cy="1597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6" y="124287"/>
            <a:ext cx="11549849" cy="590775"/>
          </a:xfrm>
        </p:spPr>
        <p:txBody>
          <a:bodyPr>
            <a:normAutofit fontScale="90000"/>
          </a:bodyPr>
          <a:lstStyle/>
          <a:p>
            <a:pPr algn="ctr"/>
            <a:b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Cyrl-BA" sz="3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седмичне и дневне организације рада у продуженом боравку</a:t>
            </a:r>
            <a:r>
              <a:rPr lang="sr-Latn-BA" sz="3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 се</a:t>
            </a:r>
            <a:r>
              <a:rPr lang="sr-Cyrl-R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3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континуирана</a:t>
            </a:r>
            <a:r>
              <a:rPr lang="bs-Cyrl-BA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3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смјена: </a:t>
            </a:r>
            <a:br>
              <a:rPr lang="bs-Cyrl-BA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138559"/>
            <a:ext cx="11069473" cy="5004379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предвиђених програмски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bs-Cyrl-B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садржаја рада</a:t>
            </a: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подршка учењу и изради домаћих задатака</a:t>
            </a:r>
            <a:r>
              <a:rPr lang="bs-Cyrl-B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bs-Cyrl-B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 активним и пасивним одмором и  </a:t>
            </a:r>
          </a:p>
          <a:p>
            <a:pPr lvl="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bs-Cyrl-B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слободним активностима, </a:t>
            </a:r>
            <a:r>
              <a:rPr lang="bs-Cyrl-B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усклађивање планираних активности са могућностима и способностима, као и дневним оптерећењем ученика. </a:t>
            </a:r>
          </a:p>
          <a:p>
            <a:pPr marL="0" indent="0" algn="ctr">
              <a:buNone/>
            </a:pPr>
            <a:r>
              <a:rPr lang="sr-Latn-R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sr-Cyrl-R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рад и учење у продуженом боравку.</a:t>
            </a:r>
            <a:endParaRPr lang="en-GB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Продужени боравак је педагошко и дидактички специфичан – повезује игру, учење и рад…</a:t>
            </a:r>
            <a:r>
              <a:rPr lang="sr-Latn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цјелокупан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развој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дјетета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/ученика…</a:t>
            </a:r>
            <a:r>
              <a:rPr lang="sr-Latn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 савладавање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самосталног учења… сврсисходно, креативно и пријатно ваннаставно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школи…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ОШ„Емилија Остојић”Пожега">
            <a:extLst>
              <a:ext uri="{FF2B5EF4-FFF2-40B4-BE49-F238E27FC236}">
                <a16:creationId xmlns:a16="http://schemas.microsoft.com/office/drawing/2014/main" id="{CBF0A0D2-D2E6-4606-8AAD-B20BE9A6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27" y="4977331"/>
            <a:ext cx="6611404" cy="15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9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8" y="284176"/>
            <a:ext cx="10761215" cy="1446970"/>
          </a:xfrm>
        </p:spPr>
        <p:txBody>
          <a:bodyPr>
            <a:normAutofit fontScale="90000"/>
          </a:bodyPr>
          <a:lstStyle/>
          <a:p>
            <a:pPr algn="ctr"/>
            <a:br>
              <a:rPr lang="sr-Latn-R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Latn-RS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подручја рада ВОДИТЕЉА у ПБ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EFAB7E-4C8C-4F1B-A40C-72EDD88C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1403350"/>
            <a:ext cx="10760075" cy="46166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Непосредан рад са ученицима – 30 сати</a:t>
            </a:r>
            <a:endParaRPr lang="sr-Latn-C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 и програмирање рада – 6 сати</a:t>
            </a:r>
            <a:endParaRPr lang="sr-Latn-C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са родитељима – 1  сат</a:t>
            </a:r>
          </a:p>
          <a:p>
            <a:pPr marL="514350" indent="-514350">
              <a:lnSpc>
                <a:spcPct val="100000"/>
              </a:lnSpc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 са стручном службом школе и учитељима одјељења из којих су ученици -1 сат</a:t>
            </a:r>
            <a:endParaRPr lang="sr-Latn-C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Стручно усавршавање –  1 сат</a:t>
            </a:r>
            <a:endParaRPr lang="sr-Latn-C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 у стручним органима школе – 0,5 сати</a:t>
            </a:r>
            <a:endParaRPr lang="sr-Latn-C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002060"/>
              </a:buClr>
              <a:buAutoNum type="arabicPeriod"/>
            </a:pPr>
            <a:r>
              <a:rPr lang="bs-Cyrl-B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Културна и јавна дјелатност – 0,5 сати</a:t>
            </a:r>
            <a:endParaRPr lang="sr-Latn-R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926364"/>
          </a:xfrm>
        </p:spPr>
        <p:txBody>
          <a:bodyPr>
            <a:normAutofit/>
          </a:bodyPr>
          <a:lstStyle/>
          <a:p>
            <a:pPr algn="ctr"/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CB38EAA-B89A-48B9-B76F-C529F22DB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55579"/>
              </p:ext>
            </p:extLst>
          </p:nvPr>
        </p:nvGraphicFramePr>
        <p:xfrm>
          <a:off x="619959" y="1393797"/>
          <a:ext cx="10761215" cy="465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1">
                  <a:extLst>
                    <a:ext uri="{9D8B030D-6E8A-4147-A177-3AD203B41FA5}">
                      <a16:colId xmlns:a16="http://schemas.microsoft.com/office/drawing/2014/main" val="4112928100"/>
                    </a:ext>
                  </a:extLst>
                </a:gridCol>
                <a:gridCol w="6521269">
                  <a:extLst>
                    <a:ext uri="{9D8B030D-6E8A-4147-A177-3AD203B41FA5}">
                      <a16:colId xmlns:a16="http://schemas.microsoft.com/office/drawing/2014/main" val="4271332984"/>
                    </a:ext>
                  </a:extLst>
                </a:gridCol>
                <a:gridCol w="3835155">
                  <a:extLst>
                    <a:ext uri="{9D8B030D-6E8A-4147-A177-3AD203B41FA5}">
                      <a16:colId xmlns:a16="http://schemas.microsoft.com/office/drawing/2014/main" val="1734504919"/>
                    </a:ext>
                  </a:extLst>
                </a:gridCol>
              </a:tblGrid>
              <a:tr h="816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ПОДРУЧЈА</a:t>
                      </a:r>
                      <a:r>
                        <a:rPr kumimoji="0" lang="sr-Cyrl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/ОБЛАСТ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АКТИВНОСТИ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АКТИВНОСТИ</a:t>
                      </a:r>
                      <a:endParaRPr kumimoji="0" lang="bs-Cyrl-B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(оријентационо вријеме у односу на  30 сати</a:t>
                      </a:r>
                      <a:r>
                        <a:rPr kumimoji="0" lang="bs-Cyrl-B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sr-Cyrl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седмично, изражено у процентима)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0314"/>
                  </a:ext>
                </a:extLst>
              </a:tr>
              <a:tr h="406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sr-Latn-BA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ЈЕЗИЧКО-КОМУНИКАЦИЈСКО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11869"/>
                  </a:ext>
                </a:extLst>
              </a:tr>
              <a:tr h="702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sr-Latn-BA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МАТЕМАТИЧКО</a:t>
                      </a:r>
                      <a:r>
                        <a:rPr kumimoji="0" lang="bs-Cyrl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ЛОГИЧКО</a:t>
                      </a:r>
                      <a:r>
                        <a:rPr kumimoji="0" lang="bs-Cyrl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</a:t>
                      </a:r>
                      <a:r>
                        <a:rPr kumimoji="0" lang="bs-Cyrl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ТЕХНОЛОШКО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8643"/>
                  </a:ext>
                </a:extLst>
              </a:tr>
              <a:tr h="75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СОЦИЈАЛИЗАЦИЈА, ОДНОС ПРЕМА СЕБИ, </a:t>
                      </a:r>
                      <a:r>
                        <a:rPr kumimoji="0" lang="sr-Latn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ЗДРАВЉУ,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КОЛИНИ И РАДНИМ</a:t>
                      </a:r>
                      <a:r>
                        <a:rPr kumimoji="0" lang="sr-Cyrl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ОБАВЕЗАМА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2373"/>
                  </a:ext>
                </a:extLst>
              </a:tr>
              <a:tr h="59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КУЛТУРНО-УМЈЕТНИЧК</a:t>
                      </a:r>
                      <a:r>
                        <a:rPr kumimoji="0" lang="bs-Cyrl-BA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28263"/>
                  </a:ext>
                </a:extLst>
              </a:tr>
              <a:tr h="5366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ИГРЕ, СПОРТ, РЕКРЕАЦИЈА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68673"/>
                  </a:ext>
                </a:extLst>
              </a:tr>
              <a:tr h="7023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ПРЕМА ИЗБОРУ ШКОЛЕ 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 складу са школским условима)</a:t>
                      </a:r>
                      <a:endParaRPr kumimoji="0" lang="sr-Latn-C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sr-Latn-C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903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23D4D-304B-48D3-B22E-EBEACC1CDE96}"/>
              </a:ext>
            </a:extLst>
          </p:cNvPr>
          <p:cNvSpPr txBox="1"/>
          <p:nvPr/>
        </p:nvSpPr>
        <p:spPr>
          <a:xfrm>
            <a:off x="619958" y="284176"/>
            <a:ext cx="10761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R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ПОДРУЧЈА/ОБЛАСТИ </a:t>
            </a:r>
            <a:r>
              <a:rPr lang="sr-Cyrl-R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 АКТИВНОСТИ </a:t>
            </a:r>
            <a:endParaRPr lang="sr-Latn-R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R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ПРОДУЖЕНОМ БОРАВКУ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1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6F0-88D4-43DA-B0CC-CC39096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27" y="284176"/>
            <a:ext cx="10676878" cy="118064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Обиљежја</a:t>
            </a:r>
            <a:r>
              <a:rPr lang="sr-Cyrl-R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организације васпитних функција продуженог боравка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F34-0181-4661-B8F1-276B7A42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8" y="1162980"/>
            <a:ext cx="10761215" cy="4979958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None/>
            </a:pPr>
            <a:r>
              <a:rPr lang="sr-Cyrl-R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КРЕИРАЊЕ РАДА ПО МЈЕРИ ДЈЕТЕТА </a:t>
            </a:r>
            <a:endParaRPr lang="sr-Cyrl-RS" sz="2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радних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хигијенских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навика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sr-Cyrl-R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културе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понашања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комуникације</a:t>
            </a:r>
            <a:r>
              <a:rPr lang="sr-Cyrl-R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способности 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управљања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емоција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ма, </a:t>
            </a:r>
            <a:endParaRPr lang="sr-Cyrl-R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просоцијалног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понашања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различита понашања која су  усмјерена на добробит заједнице, сарадњу и помагање другим људима),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осјећаја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успјешности</a:t>
            </a:r>
            <a:r>
              <a:rPr lang="sr-Cyrl-R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ношења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неуспјехом</a:t>
            </a:r>
            <a:r>
              <a:rPr lang="sr-Cyrl-R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властитих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sr-Cyrl-R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еколошки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прихватљивог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понашања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0FF7-5956-40C7-9FE8-7651F259648D}"/>
              </a:ext>
            </a:extLst>
          </p:cNvPr>
          <p:cNvSpPr/>
          <p:nvPr/>
        </p:nvSpPr>
        <p:spPr>
          <a:xfrm>
            <a:off x="619958" y="6058434"/>
            <a:ext cx="381000" cy="50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1E875-9822-4D15-B8CA-77A336937F92}"/>
              </a:ext>
            </a:extLst>
          </p:cNvPr>
          <p:cNvCxnSpPr/>
          <p:nvPr/>
        </p:nvCxnSpPr>
        <p:spPr>
          <a:xfrm>
            <a:off x="1202919" y="6566434"/>
            <a:ext cx="120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F8625-7D85-40DB-BD4F-EB064FF290FB}"/>
              </a:ext>
            </a:extLst>
          </p:cNvPr>
          <p:cNvSpPr txBox="1"/>
          <p:nvPr/>
        </p:nvSpPr>
        <p:spPr>
          <a:xfrm>
            <a:off x="1074198" y="6142937"/>
            <a:ext cx="235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МЕТОДОЛОГИЈА УСМЈЕРЕНА  НА ДИЈЕТЕ У ПБ</a:t>
            </a:r>
            <a:endParaRPr lang="en-US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26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1337</TotalTime>
  <Words>3829</Words>
  <Application>Microsoft Office PowerPoint</Application>
  <PresentationFormat>Widescreen</PresentationFormat>
  <Paragraphs>258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Corbel</vt:lpstr>
      <vt:lpstr>Times New Roman</vt:lpstr>
      <vt:lpstr>Wingdings</vt:lpstr>
      <vt:lpstr>Banded</vt:lpstr>
      <vt:lpstr>Продужени боравак  као мјесто живљења и учења у складу са методологијом усмјереном на дијете</vt:lpstr>
      <vt:lpstr>ПРОГРАМ СЕМИНАРА  ЗА ВОДИТЕЉЕ ПРОДУЖЕНОГ БОРАВКА </vt:lpstr>
      <vt:lpstr>ПРОГРАМ СЕМИНАРА  ЗА ВОДИТЕЉЕ ПРОДУЖЕНОГ БОРАВКА </vt:lpstr>
      <vt:lpstr>Продужени боравак…да се подсјетимо </vt:lpstr>
      <vt:lpstr>PowerPoint Presentation</vt:lpstr>
      <vt:lpstr>  Током седмичне и дневне организације рада у продуженом боравку планира се континуирана смјена:  </vt:lpstr>
      <vt:lpstr> ПРОДУЖЕНИ БОРАВАК - подручја рада ВОДИТЕЉА у ПБ  </vt:lpstr>
      <vt:lpstr> </vt:lpstr>
      <vt:lpstr>Обиљежја добре организације васпитних функција продуженог боравка </vt:lpstr>
      <vt:lpstr> </vt:lpstr>
      <vt:lpstr> </vt:lpstr>
      <vt:lpstr> </vt:lpstr>
      <vt:lpstr>Рецепт за добар рад у продуженом боравку …  </vt:lpstr>
      <vt:lpstr>  рецепт за квалитетну мотивацију или  Шта јача мотивацију?   </vt:lpstr>
      <vt:lpstr>  рецепт за квалитетну мотивацију или  Шта јача мотивацију?   </vt:lpstr>
      <vt:lpstr>   методологијА усмјеренА на дијете  </vt:lpstr>
      <vt:lpstr>   методологијА усмјеренА на дијете  </vt:lpstr>
      <vt:lpstr>   методологијА усмјерена на дијете  </vt:lpstr>
      <vt:lpstr> Шта је још важно…  </vt:lpstr>
      <vt:lpstr> Шта је још важно…  </vt:lpstr>
      <vt:lpstr> Шта је још важно…  </vt:lpstr>
      <vt:lpstr>  Примјена активних метода рада у продуженом боравку…  </vt:lpstr>
      <vt:lpstr>  могуће Методе/технике рада у продуженом боравку  </vt:lpstr>
      <vt:lpstr> могуће Методе/технике рада у продуженом боравку </vt:lpstr>
      <vt:lpstr> могуће Методе/технике рада у продуженом боравку </vt:lpstr>
      <vt:lpstr> могуће Методе/технике рада у продуженом боравку </vt:lpstr>
      <vt:lpstr> могуће Методе/технике рада у продуженом боравку </vt:lpstr>
      <vt:lpstr> могуће Методе/технике рада у продуженом боравку </vt:lpstr>
      <vt:lpstr> могуће Методе/технике рада у продуженом боравку </vt:lpstr>
      <vt:lpstr> могуће Методе/технике рада у продуженом боравку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Продужени боравак  као мјесто учења и живљења  у складу са методологијом усмјереном на дијете</dc:title>
  <dc:creator>Gordana Popadić</dc:creator>
  <cp:lastModifiedBy>Gordana Popadić</cp:lastModifiedBy>
  <cp:revision>132</cp:revision>
  <cp:lastPrinted>2022-03-11T09:43:14Z</cp:lastPrinted>
  <dcterms:created xsi:type="dcterms:W3CDTF">2022-02-09T10:55:31Z</dcterms:created>
  <dcterms:modified xsi:type="dcterms:W3CDTF">2022-03-21T12:50:31Z</dcterms:modified>
</cp:coreProperties>
</file>