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6" r:id="rId22"/>
  </p:sldIdLst>
  <p:sldSz cx="9144000" cy="6858000" type="screen4x3"/>
  <p:notesSz cx="6784975" cy="99187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9999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Број ученика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</c:spPr>
          </c:dPt>
          <c:dPt>
            <c:idx val="1"/>
            <c:bubble3D val="0"/>
            <c:spPr>
              <a:solidFill>
                <a:srgbClr val="3366FF"/>
              </a:solidFill>
            </c:spPr>
          </c:dPt>
          <c:dPt>
            <c:idx val="2"/>
            <c:bubble3D val="0"/>
            <c:spPr>
              <a:solidFill>
                <a:srgbClr val="9999FF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mbria" pitchFamily="18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Ученици првог разреда</c:v>
                </c:pt>
                <c:pt idx="1">
                  <c:v>Ученици другог разреда</c:v>
                </c:pt>
                <c:pt idx="2">
                  <c:v>Ученици трећег разреда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50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904495764453829"/>
          <c:y val="0.27137423265534388"/>
          <c:w val="0.37543830179328697"/>
          <c:h val="0.507053177088732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1B86-61DC-4F6F-B82D-D86FC59C5069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11383"/>
            <a:ext cx="542798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21044"/>
            <a:ext cx="2940156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69D05-1455-456B-80C8-21B0334E8B9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210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9D05-1455-456B-80C8-21B0334E8B90}" type="slidenum">
              <a:rPr lang="bs-Latn-BA" smtClean="0"/>
              <a:pPr/>
              <a:t>13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78216" y="-4929246"/>
            <a:ext cx="12108198" cy="1614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AC565E-C1B1-4D45-AC73-4BA71D380A46}" type="datetimeFigureOut">
              <a:rPr lang="sr-Latn-CS" smtClean="0"/>
              <a:pPr/>
              <a:t>20.10.2017</a:t>
            </a:fld>
            <a:endParaRPr lang="bs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904BD6-F15A-4B3E-BA52-710745D0F1CD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3240" y="1785926"/>
            <a:ext cx="37862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900" b="1" dirty="0" smtClean="0">
                <a:solidFill>
                  <a:schemeClr val="accent3">
                    <a:lumMod val="75000"/>
                  </a:schemeClr>
                </a:solidFill>
              </a:rPr>
              <a:t>ПРОДУЖЕНИ БОРАВАК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4744" y="3071810"/>
            <a:ext cx="323627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900" b="1" dirty="0" smtClean="0">
                <a:solidFill>
                  <a:schemeClr val="accent3">
                    <a:lumMod val="75000"/>
                  </a:schemeClr>
                </a:solidFill>
              </a:rPr>
              <a:t>ОШ “</a:t>
            </a:r>
            <a:r>
              <a:rPr lang="sr-Cyrl-BA" sz="19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19</a:t>
            </a:r>
            <a:r>
              <a:rPr lang="sr-Cyrl-BA" sz="1900" b="1" dirty="0" smtClean="0">
                <a:solidFill>
                  <a:schemeClr val="accent3">
                    <a:lumMod val="75000"/>
                  </a:schemeClr>
                </a:solidFill>
              </a:rPr>
              <a:t>. април” Дервента</a:t>
            </a:r>
            <a:endParaRPr lang="bs-Latn-BA" sz="19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64305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АО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(активан одмор) – активности су усмјерене на друштвене и такмичарске игре, као и спортске активности;</a:t>
            </a:r>
          </a:p>
        </p:txBody>
      </p:sp>
      <p:pic>
        <p:nvPicPr>
          <p:cNvPr id="7170" name="Picture 2" descr="C:\Users\Viki\Desktop\Produzeni boravak\IMG-774872f190eb149db49f3c0329c55783-V.jpg"/>
          <p:cNvPicPr>
            <a:picLocks noChangeAspect="1" noChangeArrowheads="1"/>
          </p:cNvPicPr>
          <p:nvPr/>
        </p:nvPicPr>
        <p:blipFill>
          <a:blip r:embed="rId2"/>
          <a:srcRect b="21818"/>
          <a:stretch>
            <a:fillRect/>
          </a:stretch>
        </p:blipFill>
        <p:spPr bwMode="auto">
          <a:xfrm>
            <a:off x="5429256" y="3000372"/>
            <a:ext cx="3143272" cy="327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11620" r="5985" b="18310"/>
          <a:stretch>
            <a:fillRect/>
          </a:stretch>
        </p:blipFill>
        <p:spPr bwMode="auto">
          <a:xfrm>
            <a:off x="571472" y="3000372"/>
            <a:ext cx="4429156" cy="329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3050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(пасиван одмор) </a:t>
            </a:r>
            <a:r>
              <a:rPr lang="sr-Latn-RS" sz="24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активности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везане за пасивно провођење времена: сједење, гледање дјечијих емисија и цртаних филмова, слушање дјечије музике;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10" r="10689"/>
          <a:stretch>
            <a:fillRect/>
          </a:stretch>
        </p:blipFill>
        <p:spPr bwMode="auto">
          <a:xfrm>
            <a:off x="3714744" y="1928802"/>
            <a:ext cx="5214974" cy="338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64305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Latn-RS" sz="240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sr-Cyrl-BA" sz="2400" smtClean="0">
                <a:solidFill>
                  <a:schemeClr val="accent4">
                    <a:lumMod val="50000"/>
                  </a:schemeClr>
                </a:solidFill>
              </a:rPr>
              <a:t>Оброк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– хигијенска припрема и оброк (доручак и ручак);</a:t>
            </a:r>
          </a:p>
        </p:txBody>
      </p:sp>
      <p:pic>
        <p:nvPicPr>
          <p:cNvPr id="8194" name="Picture 2" descr="C:\Users\Viki\Desktop\Produzeni boravak\IMG-9dabf9c1f77a7802a6a6c842eab5f59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3643320" cy="485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Дневне припреме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434246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338632" cy="41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5353050"/>
            <a:ext cx="3929089" cy="13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Проблеми/потешкоће у раду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815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Потешкоће у раду продуженог боравка су: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Немогућност организовања континуираног рада са хомогеним групама, због распореда смјена редовне наставе;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Долазак дјеце у ПБ и одлазак кући у различитим терминима. </a:t>
            </a:r>
          </a:p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Потешкоће превазилазимо: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Флексибилним радом водитеља и максималном организацијом рада са хомогеним групама у току смјене;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Завршавањем важнијих активности наредног дана;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Благовременом сарадњом и договором са родитељима.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Добре стране рада 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Добре стране рада продуженог боравка су: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Бољи успјех ученика у настави;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Учешће у културним манифестацијама школе;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Објављивање дјечијих радова у дјечијим часописима;</a:t>
            </a:r>
            <a:r>
              <a:rPr lang="sr-Latn-BA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BA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sr-Cyrl-B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545" t="5260" r="20857" b="4009"/>
          <a:stretch>
            <a:fillRect/>
          </a:stretch>
        </p:blipFill>
        <p:spPr bwMode="auto">
          <a:xfrm>
            <a:off x="857224" y="3500438"/>
            <a:ext cx="3143272" cy="315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6594" r="3890" b="5805"/>
          <a:stretch>
            <a:fillRect/>
          </a:stretch>
        </p:blipFill>
        <p:spPr bwMode="auto">
          <a:xfrm rot="16200000">
            <a:off x="4679159" y="3178967"/>
            <a:ext cx="3143271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Добре стране рада 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Учествовање у хуманитарним активностима;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Обиљежавање свих значајних датума кроз одговарајуће активности;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199" t="-826" r="9012"/>
          <a:stretch>
            <a:fillRect/>
          </a:stretch>
        </p:blipFill>
        <p:spPr bwMode="auto">
          <a:xfrm>
            <a:off x="357158" y="3286124"/>
            <a:ext cx="416523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1094" t="18750" r="11523" b="17968"/>
          <a:stretch>
            <a:fillRect/>
          </a:stretch>
        </p:blipFill>
        <p:spPr bwMode="auto">
          <a:xfrm>
            <a:off x="4857752" y="3286124"/>
            <a:ext cx="395554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6215082"/>
            <a:ext cx="284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Међународни дан дјетета</a:t>
            </a:r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6215082"/>
            <a:ext cx="182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Дјечија недјеља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Добре стране рада 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Успостављање добре сарадње са родитељима.</a:t>
            </a:r>
          </a:p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Као индикатор добре организације и сарадње са родитељима долази до континуираног повећања броја дјеце сваке године.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Слабе стране рада 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Слабе стране рада продуженог боравка су: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Неприлагођеност намјештаја ученицима старијих разреда;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Неправилна исхрана појединих ученика.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Креативни кутак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774" r="5101" b="326"/>
          <a:stretch>
            <a:fillRect/>
          </a:stretch>
        </p:blipFill>
        <p:spPr bwMode="auto">
          <a:xfrm rot="621892">
            <a:off x="555804" y="1608418"/>
            <a:ext cx="3817333" cy="2554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3786214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4286280" cy="2491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4474">
            <a:off x="4786314" y="4214818"/>
            <a:ext cx="4048143" cy="2277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8649" t="734" r="24010"/>
          <a:stretch>
            <a:fillRect/>
          </a:stretch>
        </p:blipFill>
        <p:spPr bwMode="auto">
          <a:xfrm rot="6155853">
            <a:off x="3575706" y="3380410"/>
            <a:ext cx="2357454" cy="2335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Организација рада продуженог боравка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824426"/>
          </a:xfrm>
        </p:spPr>
        <p:txBody>
          <a:bodyPr/>
          <a:lstStyle/>
          <a:p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Простор за рад: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Двије учионице опремљене потребним материјалима;</a:t>
            </a:r>
            <a:endParaRPr lang="bs-Latn-B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Viki\Desktop\Produzeni boravak\20171004_173444.jpg"/>
          <p:cNvPicPr>
            <a:picLocks noChangeAspect="1" noChangeArrowheads="1"/>
          </p:cNvPicPr>
          <p:nvPr/>
        </p:nvPicPr>
        <p:blipFill>
          <a:blip r:embed="rId2" cstate="print"/>
          <a:srcRect r="7438"/>
          <a:stretch>
            <a:fillRect/>
          </a:stretch>
        </p:blipFill>
        <p:spPr bwMode="auto">
          <a:xfrm>
            <a:off x="357158" y="4572008"/>
            <a:ext cx="857256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Viki\Desktop\Produzeni boravak\20171004_173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857256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Креативни кутак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1943"/>
          <a:stretch>
            <a:fillRect/>
          </a:stretch>
        </p:blipFill>
        <p:spPr bwMode="auto">
          <a:xfrm rot="5075678">
            <a:off x="-684863" y="2546084"/>
            <a:ext cx="492063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851"/>
          <a:stretch>
            <a:fillRect/>
          </a:stretch>
        </p:blipFill>
        <p:spPr bwMode="auto">
          <a:xfrm rot="6105392">
            <a:off x="4983019" y="2143770"/>
            <a:ext cx="5285951" cy="353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5322">
            <a:off x="2767431" y="4063786"/>
            <a:ext cx="3859717" cy="2171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Viki\Desktop\Produzeni boravak\image-0-02-05-02f9d889506929db2233f01d9d396e2682923a9873e337edcfb0835dd63f807d-V.jpg"/>
          <p:cNvPicPr>
            <a:picLocks noChangeAspect="1" noChangeArrowheads="1"/>
          </p:cNvPicPr>
          <p:nvPr/>
        </p:nvPicPr>
        <p:blipFill>
          <a:blip r:embed="rId5"/>
          <a:srcRect r="7919"/>
          <a:stretch>
            <a:fillRect/>
          </a:stretch>
        </p:blipFill>
        <p:spPr bwMode="auto">
          <a:xfrm rot="21198359">
            <a:off x="2902530" y="1372762"/>
            <a:ext cx="3617930" cy="2210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786058"/>
            <a:ext cx="4614866" cy="857256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solidFill>
                  <a:schemeClr val="accent4">
                    <a:lumMod val="50000"/>
                  </a:schemeClr>
                </a:solidFill>
              </a:rPr>
              <a:t>Хвала на пажњи.</a:t>
            </a:r>
            <a:endParaRPr lang="bs-Latn-B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Организација рада продуженог боравка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610112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Трпезарија опремљена столовима и столицама;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Санитарни чвор;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Школско игралиште.</a:t>
            </a:r>
            <a:endParaRPr lang="bs-Latn-B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Viki\Desktop\Produzeni boravak\IMG-6516d331d2fe80d39c4b55afb74d6c4c-V.jpg"/>
          <p:cNvPicPr>
            <a:picLocks noChangeAspect="1" noChangeArrowheads="1"/>
          </p:cNvPicPr>
          <p:nvPr/>
        </p:nvPicPr>
        <p:blipFill>
          <a:blip r:embed="rId2"/>
          <a:srcRect t="10502" b="23744"/>
          <a:stretch>
            <a:fillRect/>
          </a:stretch>
        </p:blipFill>
        <p:spPr bwMode="auto">
          <a:xfrm>
            <a:off x="285719" y="3500438"/>
            <a:ext cx="460632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13833"/>
            <a:ext cx="3900422" cy="219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Организација рада продуженог боравка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81550"/>
          </a:xfrm>
        </p:spPr>
        <p:txBody>
          <a:bodyPr/>
          <a:lstStyle/>
          <a:p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Радно вријеме: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Радно вријеме продуженог боравка је од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6:30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17:30;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Рад се одвија у двије смјене:</a:t>
            </a:r>
          </a:p>
          <a:p>
            <a:pPr lvl="2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смјена од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6:30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12:30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4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водитеља, од којих су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по пола норме),</a:t>
            </a:r>
          </a:p>
          <a:p>
            <a:pPr lvl="2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смјена од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11:30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17:30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водитеља);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У периоду од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11:30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12:30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у продуженом боравку су присутни сви водитељи (у одвојеним учионицама).</a:t>
            </a:r>
          </a:p>
          <a:p>
            <a:pPr lvl="1">
              <a:buFont typeface="Wingdings" pitchFamily="2" charset="2"/>
              <a:buChar char="Ø"/>
            </a:pPr>
            <a:endParaRPr lang="sr-Cyrl-BA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Организација рада продуженог боравка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81550"/>
          </a:xfrm>
        </p:spPr>
        <p:txBody>
          <a:bodyPr/>
          <a:lstStyle/>
          <a:p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Број дјеце/група: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У продуженом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боравку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тренутно је уписано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140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ученика прве тријаде, од којих су:</a:t>
            </a:r>
          </a:p>
          <a:p>
            <a:pPr lvl="2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57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ученика првог разреда,</a:t>
            </a:r>
          </a:p>
          <a:p>
            <a:pPr lvl="2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50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ученика другог разреда,</a:t>
            </a:r>
          </a:p>
          <a:p>
            <a:pPr lvl="2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33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 ученика трећег разреда.</a:t>
            </a:r>
          </a:p>
          <a:p>
            <a:pPr lvl="2">
              <a:buFont typeface="Wingdings" pitchFamily="2" charset="2"/>
              <a:buChar char="Ø"/>
            </a:pPr>
            <a:endParaRPr lang="sr-Cyrl-BA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sr-Cyrl-BA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-357222" y="3786166"/>
          <a:ext cx="81439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Организација рада продуженог боравка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815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Рад се организује по смјенама (прва и друга) са групама хетерогеног састава (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.,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и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разред).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Дјеца у продуженом боравку имају могућност да бораве двократно (прије и послије наставе). 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Од укупног броја дјеце, њих око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60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% борави двократно.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Водитељи у смјени дио активности реализују заједнички са свим ученицима, а дио појединачно са групом коју чине ученици истог разреда.</a:t>
            </a:r>
          </a:p>
          <a:p>
            <a:pPr lvl="1">
              <a:buFont typeface="Wingdings" pitchFamily="2" charset="2"/>
              <a:buChar char="Ø"/>
            </a:pPr>
            <a:endParaRPr lang="sr-Cyrl-BA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sr-Cyrl-BA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815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На основу Годишњег програма рада и мјесечних планова професора разредне наставе водитељи продуженог боравка заједнички израђују: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Мјесечне планове рада за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.,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и 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. разред уз навођење образовних, спортских и креативних активности;</a:t>
            </a:r>
          </a:p>
          <a:p>
            <a:pPr lvl="1">
              <a:buFont typeface="Wingdings" pitchFamily="2" charset="2"/>
              <a:buChar char="Ø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Дневне писмене припреме са наведеним: облицима, методама, наставним средствима и материјалима, циљевима, задацима и исходима рада на седмичном нивоу, те редослиједом планираних активности на дневном нивоу.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1428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Водитељи по смјенама заједнички планирају активности (на основу мјесечних планова) које разрађују кроз обавезне садржаје (ПУУ, СА, АО, ПО):</a:t>
            </a:r>
          </a:p>
        </p:txBody>
      </p:sp>
      <p:pic>
        <p:nvPicPr>
          <p:cNvPr id="5122" name="Picture 2" descr="C:\Users\Viki\Desktop\Produzeni boravak\IMG-281b12a32d9fa0f4b35eff66cf34e1c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495"/>
            <a:ext cx="3071834" cy="390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28596" y="3034255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ПУУ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(помоћ у учењу) – активности везане за усвајање образовних наставних садржаја и израду домаће задаће;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accent4">
                    <a:lumMod val="50000"/>
                  </a:schemeClr>
                </a:solidFill>
              </a:rPr>
              <a:t>Планирање и припремање водитеља</a:t>
            </a:r>
            <a:endParaRPr lang="bs-Latn-B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64305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r-Latn-R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СА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(слободне активности) – активности се односе на игре ријечима, асоцијације, боравак на свјежем ваздуху, креативне</a:t>
            </a:r>
            <a:r>
              <a:rPr lang="sr-Latn-BA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радове, илустрације, рецитације, </a:t>
            </a:r>
            <a:b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разговоре на тему, причање прича;</a:t>
            </a:r>
          </a:p>
        </p:txBody>
      </p:sp>
      <p:pic>
        <p:nvPicPr>
          <p:cNvPr id="1026" name="Picture 2" descr="C:\Users\Viki\Desktop\Produzeni boravak\IMG-fb0b5fdb9140877fd776ef9f4eece45e-V.jpg"/>
          <p:cNvPicPr>
            <a:picLocks noChangeAspect="1" noChangeArrowheads="1"/>
          </p:cNvPicPr>
          <p:nvPr/>
        </p:nvPicPr>
        <p:blipFill>
          <a:blip r:embed="rId2"/>
          <a:srcRect t="26041" b="16667"/>
          <a:stretch>
            <a:fillRect/>
          </a:stretch>
        </p:blipFill>
        <p:spPr bwMode="auto">
          <a:xfrm>
            <a:off x="357158" y="3214686"/>
            <a:ext cx="4468119" cy="3413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Viki\Desktop\Produzeni boravak\IMG-220ed7f9bda95ffb01b15a4aa9f0ba9e-V.jpg"/>
          <p:cNvPicPr>
            <a:picLocks noChangeAspect="1" noChangeArrowheads="1"/>
          </p:cNvPicPr>
          <p:nvPr/>
        </p:nvPicPr>
        <p:blipFill>
          <a:blip r:embed="rId3"/>
          <a:srcRect t="6000" b="25000"/>
          <a:stretch>
            <a:fillRect/>
          </a:stretch>
        </p:blipFill>
        <p:spPr bwMode="auto">
          <a:xfrm>
            <a:off x="5143504" y="3214686"/>
            <a:ext cx="3727181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2378"/>
      </a:accent1>
      <a:accent2>
        <a:srgbClr val="542378"/>
      </a:accent2>
      <a:accent3>
        <a:srgbClr val="3F1A5A"/>
      </a:accent3>
      <a:accent4>
        <a:srgbClr val="3F1A5A"/>
      </a:accent4>
      <a:accent5>
        <a:srgbClr val="3F1A5A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628</Words>
  <Application>Microsoft Office PowerPoint</Application>
  <PresentationFormat>Projekcija na ekranu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Flow</vt:lpstr>
      <vt:lpstr>PowerPoint prezentacija</vt:lpstr>
      <vt:lpstr>Организација рада продуженог боравка</vt:lpstr>
      <vt:lpstr>Организација рада продуженог боравка</vt:lpstr>
      <vt:lpstr>Организација рада продуженог боравка</vt:lpstr>
      <vt:lpstr>Организација рада продуженог боравка</vt:lpstr>
      <vt:lpstr>Организација рада продуженог боравка</vt:lpstr>
      <vt:lpstr>Планирање и припремање водитеља</vt:lpstr>
      <vt:lpstr>Планирање и припремање водитеља</vt:lpstr>
      <vt:lpstr>Планирање и припремање водитеља</vt:lpstr>
      <vt:lpstr>Планирање и припремање водитеља</vt:lpstr>
      <vt:lpstr>Планирање и припремање водитеља</vt:lpstr>
      <vt:lpstr>Планирање и припремање водитеља</vt:lpstr>
      <vt:lpstr>Дневне припреме</vt:lpstr>
      <vt:lpstr>Проблеми/потешкоће у раду</vt:lpstr>
      <vt:lpstr>Добре стране рада </vt:lpstr>
      <vt:lpstr>Добре стране рада </vt:lpstr>
      <vt:lpstr>Добре стране рада </vt:lpstr>
      <vt:lpstr>Слабе стране рада </vt:lpstr>
      <vt:lpstr>Креативни кутак</vt:lpstr>
      <vt:lpstr>Креативни кутак</vt:lpstr>
      <vt:lpstr>Хвала на пажњи.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Viki</dc:creator>
  <cp:lastModifiedBy>PC-Admin</cp:lastModifiedBy>
  <cp:revision>40</cp:revision>
  <dcterms:created xsi:type="dcterms:W3CDTF">2017-10-07T19:48:17Z</dcterms:created>
  <dcterms:modified xsi:type="dcterms:W3CDTF">2017-10-20T20:08:49Z</dcterms:modified>
</cp:coreProperties>
</file>