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86" r:id="rId14"/>
    <p:sldId id="268" r:id="rId15"/>
    <p:sldId id="269" r:id="rId16"/>
    <p:sldId id="270" r:id="rId17"/>
    <p:sldId id="271" r:id="rId18"/>
    <p:sldId id="272" r:id="rId19"/>
    <p:sldId id="273" r:id="rId20"/>
    <p:sldId id="278" r:id="rId21"/>
    <p:sldId id="280" r:id="rId22"/>
    <p:sldId id="281" r:id="rId23"/>
    <p:sldId id="274" r:id="rId24"/>
    <p:sldId id="275" r:id="rId25"/>
    <p:sldId id="276" r:id="rId26"/>
    <p:sldId id="277" r:id="rId27"/>
    <p:sldId id="283" r:id="rId28"/>
    <p:sldId id="282" r:id="rId29"/>
    <p:sldId id="285" r:id="rId3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 smtClean="0">
                <a:solidFill>
                  <a:schemeClr val="tx1"/>
                </a:solidFill>
              </a:rPr>
              <a:t>Укупан број</a:t>
            </a:r>
            <a:r>
              <a:rPr lang="sr-Cyrl-RS" b="1" baseline="0" dirty="0" smtClean="0">
                <a:solidFill>
                  <a:schemeClr val="tx1"/>
                </a:solidFill>
              </a:rPr>
              <a:t> уписаних ученика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1959373357120554"/>
          <c:y val="1.8369687797271939E-2"/>
        </c:manualLayout>
      </c:layout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2012/13.</c:v>
                </c:pt>
                <c:pt idx="1">
                  <c:v>2013/14.</c:v>
                </c:pt>
                <c:pt idx="2">
                  <c:v>2014/15. </c:v>
                </c:pt>
                <c:pt idx="3">
                  <c:v>2015/16.</c:v>
                </c:pt>
                <c:pt idx="4">
                  <c:v>2016/17.</c:v>
                </c:pt>
                <c:pt idx="5">
                  <c:v>2017/18.</c:v>
                </c:pt>
                <c:pt idx="6">
                  <c:v>2018/19.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33</c:v>
                </c:pt>
                <c:pt idx="1">
                  <c:v>42</c:v>
                </c:pt>
                <c:pt idx="2">
                  <c:v>42</c:v>
                </c:pt>
                <c:pt idx="3">
                  <c:v>42</c:v>
                </c:pt>
                <c:pt idx="4">
                  <c:v>98</c:v>
                </c:pt>
                <c:pt idx="5">
                  <c:v>153</c:v>
                </c:pt>
                <c:pt idx="6">
                  <c:v>154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Sheet1!$A$2:$A$8</c:f>
              <c:strCache>
                <c:ptCount val="7"/>
                <c:pt idx="0">
                  <c:v>2012/13.</c:v>
                </c:pt>
                <c:pt idx="1">
                  <c:v>2013/14.</c:v>
                </c:pt>
                <c:pt idx="2">
                  <c:v>2014/15. </c:v>
                </c:pt>
                <c:pt idx="3">
                  <c:v>2015/16.</c:v>
                </c:pt>
                <c:pt idx="4">
                  <c:v>2016/17.</c:v>
                </c:pt>
                <c:pt idx="5">
                  <c:v>2017/18.</c:v>
                </c:pt>
                <c:pt idx="6">
                  <c:v>2018/19.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gapWidth val="219"/>
        <c:overlap val="-27"/>
        <c:axId val="128836736"/>
        <c:axId val="128838272"/>
      </c:barChart>
      <c:lineChart>
        <c:grouping val="standard"/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Sheet1!$A$2:$A$8</c:f>
              <c:strCache>
                <c:ptCount val="7"/>
                <c:pt idx="0">
                  <c:v>2012/13.</c:v>
                </c:pt>
                <c:pt idx="1">
                  <c:v>2013/14.</c:v>
                </c:pt>
                <c:pt idx="2">
                  <c:v>2014/15. </c:v>
                </c:pt>
                <c:pt idx="3">
                  <c:v>2015/16.</c:v>
                </c:pt>
                <c:pt idx="4">
                  <c:v>2016/17.</c:v>
                </c:pt>
                <c:pt idx="5">
                  <c:v>2017/18.</c:v>
                </c:pt>
                <c:pt idx="6">
                  <c:v>2018/19.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/>
        <c:marker val="1"/>
        <c:axId val="128836736"/>
        <c:axId val="128838272"/>
      </c:lineChart>
      <c:catAx>
        <c:axId val="12883673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8272"/>
        <c:crosses val="autoZero"/>
        <c:auto val="1"/>
        <c:lblAlgn val="ctr"/>
        <c:lblOffset val="100"/>
      </c:catAx>
      <c:valAx>
        <c:axId val="12883827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836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r-Cyrl-RS" b="1" dirty="0" smtClean="0">
                <a:solidFill>
                  <a:schemeClr val="tx1"/>
                </a:solidFill>
              </a:rPr>
              <a:t>Број</a:t>
            </a:r>
            <a:r>
              <a:rPr lang="sr-Cyrl-RS" b="1" baseline="0" dirty="0" smtClean="0">
                <a:solidFill>
                  <a:schemeClr val="tx1"/>
                </a:solidFill>
              </a:rPr>
              <a:t> уписаних ученика по разредима</a:t>
            </a:r>
            <a:endParaRPr lang="en-US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7281747533976521"/>
          <c:y val="2.229156074274778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6.5772000817145737E-2"/>
          <c:y val="0.12860572820951166"/>
          <c:w val="0.91681566677274529"/>
          <c:h val="0.7200304787848899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1. разред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3"/>
                <c:pt idx="0">
                  <c:v>2016/17.</c:v>
                </c:pt>
                <c:pt idx="1">
                  <c:v>2017/18.</c:v>
                </c:pt>
                <c:pt idx="2">
                  <c:v>2018/19.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54</c:v>
                </c:pt>
                <c:pt idx="1">
                  <c:v>51</c:v>
                </c:pt>
                <c:pt idx="2">
                  <c:v>54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2. разред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Sheet1!$A$2:$A$5</c:f>
              <c:strCache>
                <c:ptCount val="3"/>
                <c:pt idx="0">
                  <c:v>2016/17.</c:v>
                </c:pt>
                <c:pt idx="1">
                  <c:v>2017/18.</c:v>
                </c:pt>
                <c:pt idx="2">
                  <c:v>2018/19.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</c:v>
                </c:pt>
                <c:pt idx="1">
                  <c:v>60</c:v>
                </c:pt>
                <c:pt idx="2">
                  <c:v>56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3. разред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cat>
            <c:strRef>
              <c:f>Sheet1!$A$2:$A$5</c:f>
              <c:strCache>
                <c:ptCount val="3"/>
                <c:pt idx="0">
                  <c:v>2016/17.</c:v>
                </c:pt>
                <c:pt idx="1">
                  <c:v>2017/18.</c:v>
                </c:pt>
                <c:pt idx="2">
                  <c:v>2018/19.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4</c:v>
                </c:pt>
                <c:pt idx="1">
                  <c:v>37</c:v>
                </c:pt>
                <c:pt idx="2">
                  <c:v>44</c:v>
                </c:pt>
              </c:numCache>
            </c:numRef>
          </c:val>
        </c:ser>
        <c:dLbls/>
        <c:gapWidth val="219"/>
        <c:axId val="73182208"/>
        <c:axId val="73192192"/>
      </c:barChart>
      <c:catAx>
        <c:axId val="7318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92192"/>
        <c:crosses val="autoZero"/>
        <c:auto val="1"/>
        <c:lblAlgn val="ctr"/>
        <c:lblOffset val="100"/>
      </c:catAx>
      <c:valAx>
        <c:axId val="731921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8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91382296974586"/>
          <c:y val="0.91055009141141152"/>
          <c:w val="0.47817235406050868"/>
          <c:h val="5.942010449168052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44008" y="3779101"/>
            <a:ext cx="44999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</a:t>
            </a:r>
            <a:endParaRPr kumimoji="0" lang="en-US" altLang="ko-KR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309427" y="1772816"/>
            <a:ext cx="446893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sr-Cyrl-RS" altLang="ko-KR" sz="36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ПРИМЈЕРИ ДОБРЕ ПРАКСЕ – МОТИВАЦИЈА ДЈЕЦЕ У ПРОДУЖЕНОМ БОРАВКУ</a:t>
            </a:r>
            <a:endParaRPr lang="en-US" altLang="ko-KR" sz="3600" b="1" dirty="0" smtClean="0"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6597932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00279" y="188640"/>
            <a:ext cx="6563072" cy="460648"/>
          </a:xfrm>
        </p:spPr>
        <p:txBody>
          <a:bodyPr/>
          <a:lstStyle/>
          <a:p>
            <a:pPr algn="ctr"/>
            <a:r>
              <a:rPr lang="sr-Cyrl-RS" b="1" dirty="0" smtClean="0"/>
              <a:t>ОПРЕМЉЕНОСТ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00279" y="764704"/>
            <a:ext cx="6563072" cy="5904656"/>
          </a:xfrm>
        </p:spPr>
        <p:txBody>
          <a:bodyPr/>
          <a:lstStyle/>
          <a:p>
            <a:r>
              <a:rPr lang="sr-Cyrl-RS" sz="2000" b="1" dirty="0" smtClean="0">
                <a:solidFill>
                  <a:schemeClr val="tx1"/>
                </a:solidFill>
              </a:rPr>
              <a:t>Просторија за 1.разред опремљена је са:</a:t>
            </a:r>
          </a:p>
          <a:p>
            <a:endParaRPr lang="sr-Cyrl-RS" sz="1050" b="1" dirty="0" smtClean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с</a:t>
            </a:r>
            <a:r>
              <a:rPr lang="sr-Cyrl-RS" sz="2000" dirty="0" smtClean="0">
                <a:solidFill>
                  <a:schemeClr val="tx1"/>
                </a:solidFill>
              </a:rPr>
              <a:t>толовима,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с</a:t>
            </a:r>
            <a:r>
              <a:rPr lang="sr-Cyrl-RS" sz="2000" dirty="0" smtClean="0">
                <a:solidFill>
                  <a:schemeClr val="tx1"/>
                </a:solidFill>
              </a:rPr>
              <a:t>толицама,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у</a:t>
            </a:r>
            <a:r>
              <a:rPr lang="sr-Cyrl-RS" sz="2000" dirty="0" smtClean="0">
                <a:solidFill>
                  <a:schemeClr val="tx1"/>
                </a:solidFill>
              </a:rPr>
              <a:t>гаоном гарнитуром,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к</a:t>
            </a:r>
            <a:r>
              <a:rPr lang="sr-Cyrl-RS" sz="2000" dirty="0" smtClean="0">
                <a:solidFill>
                  <a:schemeClr val="tx1"/>
                </a:solidFill>
              </a:rPr>
              <a:t>луб столом,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о</a:t>
            </a:r>
            <a:r>
              <a:rPr lang="sr-Cyrl-RS" sz="2000" dirty="0" smtClean="0">
                <a:solidFill>
                  <a:schemeClr val="tx1"/>
                </a:solidFill>
              </a:rPr>
              <a:t>рмаром,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к</a:t>
            </a:r>
            <a:r>
              <a:rPr lang="sr-Cyrl-RS" sz="2000" dirty="0" smtClean="0">
                <a:solidFill>
                  <a:schemeClr val="tx1"/>
                </a:solidFill>
              </a:rPr>
              <a:t>омодом,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п</a:t>
            </a:r>
            <a:r>
              <a:rPr lang="sr-Cyrl-RS" sz="2000" dirty="0" smtClean="0">
                <a:solidFill>
                  <a:schemeClr val="tx1"/>
                </a:solidFill>
              </a:rPr>
              <a:t>олицама,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ТВ-ом,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ДВД-ом,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к</a:t>
            </a:r>
            <a:r>
              <a:rPr lang="sr-Cyrl-RS" sz="2000" dirty="0" smtClean="0">
                <a:solidFill>
                  <a:schemeClr val="tx1"/>
                </a:solidFill>
              </a:rPr>
              <a:t>омодом за ТВ,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п</a:t>
            </a:r>
            <a:r>
              <a:rPr lang="sr-Cyrl-RS" sz="2000" dirty="0" smtClean="0">
                <a:solidFill>
                  <a:schemeClr val="tx1"/>
                </a:solidFill>
              </a:rPr>
              <a:t>аноима за излагање радова 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п</a:t>
            </a:r>
            <a:r>
              <a:rPr lang="sr-Cyrl-RS" sz="2000" dirty="0" smtClean="0">
                <a:solidFill>
                  <a:schemeClr val="tx1"/>
                </a:solidFill>
              </a:rPr>
              <a:t>олице за папе.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203053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979712" y="476672"/>
            <a:ext cx="6563072" cy="5400600"/>
          </a:xfrm>
        </p:spPr>
        <p:txBody>
          <a:bodyPr/>
          <a:lstStyle/>
          <a:p>
            <a:pPr lvl="0"/>
            <a:r>
              <a:rPr lang="sr-Cyrl-RS" sz="2000" b="1" dirty="0">
                <a:solidFill>
                  <a:schemeClr val="tx1"/>
                </a:solidFill>
              </a:rPr>
              <a:t>Просторија за </a:t>
            </a:r>
            <a:r>
              <a:rPr lang="sr-Cyrl-RS" sz="2000" b="1" dirty="0" smtClean="0">
                <a:solidFill>
                  <a:schemeClr val="tx1"/>
                </a:solidFill>
              </a:rPr>
              <a:t>2. и 3. </a:t>
            </a:r>
            <a:r>
              <a:rPr lang="sr-Cyrl-RS" sz="2000" b="1" dirty="0">
                <a:solidFill>
                  <a:schemeClr val="tx1"/>
                </a:solidFill>
              </a:rPr>
              <a:t>разред опремљена је са</a:t>
            </a:r>
            <a:r>
              <a:rPr lang="sr-Cyrl-RS" sz="2000" b="1" dirty="0" smtClean="0">
                <a:solidFill>
                  <a:schemeClr val="tx1"/>
                </a:solidFill>
              </a:rPr>
              <a:t>:</a:t>
            </a:r>
          </a:p>
          <a:p>
            <a:pPr lvl="0"/>
            <a:endParaRPr lang="sr-Cyrl-RS" sz="1050" b="1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с</a:t>
            </a:r>
            <a:r>
              <a:rPr lang="sr-Cyrl-RS" sz="2000" dirty="0" smtClean="0">
                <a:solidFill>
                  <a:schemeClr val="tx1"/>
                </a:solidFill>
              </a:rPr>
              <a:t>толовима,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столицама,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2 лежаја,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2 клуб стола,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2 комоде,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ТВ-ом,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ДВД-ом,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комодом </a:t>
            </a:r>
            <a:r>
              <a:rPr lang="sr-Cyrl-RS" sz="2000" dirty="0">
                <a:solidFill>
                  <a:schemeClr val="tx1"/>
                </a:solidFill>
              </a:rPr>
              <a:t>за </a:t>
            </a:r>
            <a:r>
              <a:rPr lang="sr-Cyrl-RS" sz="2000" dirty="0" smtClean="0">
                <a:solidFill>
                  <a:schemeClr val="tx1"/>
                </a:solidFill>
              </a:rPr>
              <a:t>ТВ,</a:t>
            </a:r>
            <a:endParaRPr lang="sr-Cyrl-RS" sz="2000" dirty="0">
              <a:solidFill>
                <a:schemeClr val="tx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паноима </a:t>
            </a:r>
            <a:r>
              <a:rPr lang="sr-Cyrl-RS" sz="2000" dirty="0">
                <a:solidFill>
                  <a:schemeClr val="tx1"/>
                </a:solidFill>
              </a:rPr>
              <a:t>за </a:t>
            </a:r>
            <a:r>
              <a:rPr lang="sr-Cyrl-RS" sz="2000" dirty="0" smtClean="0">
                <a:solidFill>
                  <a:schemeClr val="tx1"/>
                </a:solidFill>
              </a:rPr>
              <a:t>излагање радова,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 smtClean="0">
                <a:solidFill>
                  <a:schemeClr val="tx1"/>
                </a:solidFill>
              </a:rPr>
              <a:t>полицама за торбе и</a:t>
            </a: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sr-Cyrl-RS" sz="2000" dirty="0">
                <a:solidFill>
                  <a:schemeClr val="tx1"/>
                </a:solidFill>
              </a:rPr>
              <a:t>п</a:t>
            </a:r>
            <a:r>
              <a:rPr lang="sr-Cyrl-RS" sz="2000" dirty="0" smtClean="0">
                <a:solidFill>
                  <a:schemeClr val="tx1"/>
                </a:solidFill>
              </a:rPr>
              <a:t>олице за папе.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15269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7524328" cy="548680"/>
          </a:xfrm>
        </p:spPr>
        <p:txBody>
          <a:bodyPr/>
          <a:lstStyle/>
          <a:p>
            <a:pPr lvl="0" algn="ctr" latinLnBrk="0">
              <a:spcBef>
                <a:spcPct val="20000"/>
              </a:spcBef>
            </a:pPr>
            <a:r>
              <a:rPr lang="sr-Cyrl-R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>РАСПОРЕД АКТИВНОСТИ</a:t>
            </a:r>
            <a:r>
              <a: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  <a:t/>
            </a:r>
            <a:br>
              <a:rPr lang="en-US" sz="2700" dirty="0">
                <a:solidFill>
                  <a:prstClr val="black">
                    <a:lumMod val="95000"/>
                    <a:lumOff val="5000"/>
                  </a:prstClr>
                </a:solidFill>
                <a:latin typeface="Calibri"/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00300" y="995494"/>
            <a:ext cx="6563072" cy="4147865"/>
          </a:xfrm>
        </p:spPr>
        <p:txBody>
          <a:bodyPr/>
          <a:lstStyle/>
          <a:p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Општи подаци у припреми</a:t>
            </a:r>
          </a:p>
          <a:p>
            <a:pPr>
              <a:buFont typeface="Arial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Датум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Разред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Смјена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Број водитеља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 водитеља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Методе 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Облици рада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Васпитно-образовни циљеви и задаци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502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31640" y="260648"/>
            <a:ext cx="7385005" cy="460375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РАСПОРЕД АКТИВНОСТИ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07504" y="836712"/>
            <a:ext cx="10369152" cy="6624638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2000" b="1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Временска </a:t>
            </a:r>
            <a:r>
              <a:rPr lang="sr-Cyrl-BA" sz="2000" b="1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динамика активности за 1. разред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n-US" sz="100" b="1" dirty="0"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6:30 – 7:00 -  Пријем, евиденција ученика уз слушање музике „Врапчићи“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7:00 – 7:10 -  Гимнастика мозга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7:10 – 7:30 -  Јутарња гимнастика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7:30 – 8:00 -  Хигијена руку и доручак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8:00 – 8:50 – Линије, врсте линија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8:50 – 9:00 – Спремање и одлазак ученика на </a:t>
            </a:r>
            <a:r>
              <a:rPr lang="sr-Cyrl-BA" sz="18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наставу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 прву смјену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9:00 – 9:30 -   Друштвене игре: „ Мемори“,  „Мица“,  „Шах“...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9:30 – 10:00- Ходање уз правилно држање тијела ( Ношење пернице на 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глави ) 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10:00 – 10:30 – Игра: „ Између једне ватре“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10:30 – 11:00 – Цртамо и бојимо ( слободан избор 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ученика )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11:00 – 11:30 – 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Графомоторичке </a:t>
            </a: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вјежбе 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( свеска )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11:30 – 12:00 – Анимирани филм</a:t>
            </a:r>
            <a:r>
              <a:rPr lang="sr-Latn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:</a:t>
            </a: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„ Трактор Том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“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93227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547664" y="620688"/>
            <a:ext cx="7596336" cy="4147865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12:00 – 12:15 – Повратак ученика са наставе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12:15 – 12:45 – Хигијена руку и ужина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12:45 – 13:00 – Одлазак ученика на настави у другу 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смјену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13:00 </a:t>
            </a: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– 14:00 – Прича: „ Изгубљени кликери“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14:00 – 14:30 – Разговор о причи, илустрација приче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14:30 – 15:00 – Линије, врсте линија 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15:00 – 15:30 – Рад на наставном листићу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15:30 -16:00 – Друштвена игра : „ Кликери“ , „Мини куглана“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16:00 –16:15 – Долазак ученика са наставе из друге смјене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16:15 – 17:00 – Довршавање радова, игра по избору ученика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,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</a:t>
            </a: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                            </a:t>
            </a:r>
            <a:r>
              <a:rPr lang="sr-Cyrl-BA" sz="1800" dirty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поспремање простора и одлазак кући</a:t>
            </a:r>
            <a:endParaRPr lang="en-US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/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10066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35696" y="116632"/>
            <a:ext cx="7056784" cy="6552728"/>
          </a:xfrm>
        </p:spPr>
        <p:txBody>
          <a:bodyPr/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sr-Cyrl-BA" sz="1800" b="1" dirty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Временска динамика активности за </a:t>
            </a:r>
            <a:r>
              <a:rPr lang="sr-Cyrl-BA" sz="18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2. и 3. разред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06:30 – 07:15 –пријем ученика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07:15 – 07:25 – гимнастика мозга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07:25 – 07:40 – јутарња гимнастика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07:40 – 07:50 – слободне активности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07:50 – 08:00 – спремање ученика и одлазак на наставу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08:00 – 08:30 – ужина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08:30 – 09:15 – скупови 2. раз. / именице 3. раз.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09:15 – 09:45 – игра „Школица“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09:45 – 10:30 – јесење дрво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10:30 – 11:00 – плешемо уз музику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11:00 – 11:30 – слободне активности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11:30 – 12:00 – долазак ученика са наставе и ужина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12:00 – 12:50 – Хигијена руку – радионица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sr-Cyrl-BA" sz="1800" dirty="0" smtClean="0">
                <a:solidFill>
                  <a:schemeClr val="tx1"/>
                </a:solidFill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12:50 – 13:00 – спремање ученика и одлазак на наставу</a:t>
            </a:r>
            <a:endParaRPr lang="sr-Cyrl-BA" sz="1800" dirty="0">
              <a:solidFill>
                <a:schemeClr val="tx1"/>
              </a:solidFill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876205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051720" y="620688"/>
            <a:ext cx="6563072" cy="244827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13:00 – 13:30 – ужина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13:30 – 14:00 – игре у школском дворишту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14:00 – 15:00 – израда домаће задаће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15:00 – 15:30 – музичке столице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15:30 – 16:00 – пронађи разлике  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16:00 – 16:40 – слободне активности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16:40 – 16:55 – долазак ученика са наставе и одмор</a:t>
            </a:r>
          </a:p>
          <a:p>
            <a:pPr>
              <a:lnSpc>
                <a:spcPct val="150000"/>
              </a:lnSpc>
            </a:pPr>
            <a:r>
              <a:rPr lang="sr-Cyrl-RS" sz="1800" kern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16:55 – 17:00 – Спремање ученика и одлазак кући.</a:t>
            </a:r>
            <a:endParaRPr lang="en-US" sz="1800" kern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00046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7544" y="404664"/>
            <a:ext cx="8280920" cy="57015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/>
              <a:t>Начини припремања:</a:t>
            </a:r>
          </a:p>
          <a:p>
            <a:endParaRPr lang="sr-Cyrl-RS" sz="2400" b="1" dirty="0"/>
          </a:p>
          <a:p>
            <a:endParaRPr lang="sr-Cyrl-RS" sz="2400" b="1" dirty="0" smtClean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sr-Cyrl-RS" sz="105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Праћење годишњих планова рада прве тријаде</a:t>
            </a:r>
          </a:p>
          <a:p>
            <a:endParaRPr lang="sr-Cyrl-R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Праћење мјесечних планова рада прве тријаде</a:t>
            </a:r>
          </a:p>
          <a:p>
            <a:endParaRPr lang="sr-Cyrl-R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Годишњи планови ПБ</a:t>
            </a:r>
          </a:p>
          <a:p>
            <a:endParaRPr lang="sr-Cyrl-R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Мјесечни планови рада ПБ</a:t>
            </a:r>
          </a:p>
          <a:p>
            <a:endParaRPr lang="sr-Cyrl-RS" sz="1200" dirty="0" smtClean="0">
              <a:solidFill>
                <a:schemeClr val="bg2">
                  <a:lumMod val="1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Дневне припреме ПБ</a:t>
            </a:r>
          </a:p>
          <a:p>
            <a:endParaRPr lang="sr-Cyrl-RS" sz="2400" dirty="0" smtClean="0">
              <a:solidFill>
                <a:schemeClr val="bg2">
                  <a:lumMod val="10000"/>
                </a:schemeClr>
              </a:solidFill>
            </a:endParaRPr>
          </a:p>
          <a:p>
            <a:endParaRPr lang="sr-Cyrl-RS" sz="1400" dirty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Распоред заједничких активности за сва три разреда </a:t>
            </a:r>
          </a:p>
          <a:p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договарамо на </a:t>
            </a:r>
            <a:r>
              <a:rPr lang="sr-Cyrl-RS" sz="2400" b="1" dirty="0" smtClean="0">
                <a:solidFill>
                  <a:schemeClr val="bg2">
                    <a:lumMod val="10000"/>
                  </a:schemeClr>
                </a:solidFill>
              </a:rPr>
              <a:t>састанцима актива </a:t>
            </a:r>
            <a:r>
              <a:rPr lang="sr-Cyrl-RS" sz="2400" b="1" dirty="0" smtClean="0"/>
              <a:t>водитеља ПБ</a:t>
            </a:r>
            <a:r>
              <a:rPr lang="sr-Cyrl-RS" sz="2400" dirty="0" smtClean="0">
                <a:solidFill>
                  <a:schemeClr val="bg2">
                    <a:lumMod val="10000"/>
                  </a:schemeClr>
                </a:solidFill>
              </a:rPr>
              <a:t>, који се одржавају </a:t>
            </a:r>
            <a:r>
              <a:rPr lang="sr-Cyrl-RS" sz="2400" u="sng" dirty="0" smtClean="0">
                <a:solidFill>
                  <a:schemeClr val="bg2">
                    <a:lumMod val="10000"/>
                  </a:schemeClr>
                </a:solidFill>
              </a:rPr>
              <a:t>једном мјесечно.</a:t>
            </a:r>
            <a:endParaRPr lang="en-US" sz="2400" u="sng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021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МОТИВАЦИЈА</a:t>
            </a:r>
            <a:endParaRPr lang="en-US" u="sng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017" y="1370781"/>
            <a:ext cx="8229600" cy="460648"/>
          </a:xfrm>
        </p:spPr>
        <p:txBody>
          <a:bodyPr/>
          <a:lstStyle/>
          <a:p>
            <a:r>
              <a:rPr lang="sr-Cyrl-RS" sz="2400" dirty="0" smtClean="0"/>
              <a:t>Активности и садржаји: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5008" y="1988840"/>
            <a:ext cx="5797152" cy="1152128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r-Cyrl-RS" sz="2400" dirty="0" smtClean="0">
                <a:solidFill>
                  <a:schemeClr val="tx1"/>
                </a:solidFill>
              </a:rPr>
              <a:t>Игра</a:t>
            </a:r>
          </a:p>
          <a:p>
            <a:pPr marL="285750" indent="-285750">
              <a:buFontTx/>
              <a:buChar char="-"/>
            </a:pPr>
            <a:r>
              <a:rPr lang="sr-Cyrl-RS" sz="2400" dirty="0" smtClean="0">
                <a:solidFill>
                  <a:schemeClr val="tx1"/>
                </a:solidFill>
              </a:rPr>
              <a:t>Креативне радионице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40968"/>
            <a:ext cx="3686928" cy="2765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s://scontent.fbnx1-1.fna.fbcdn.net/v/t1.15752-9/43624182_364513307623898_5038021231190736896_n.jpg?_nc_cat=102&amp;oh=dea8cc04f7fe66dc33b34d46b5cec9e9&amp;oe=5C4D19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26166"/>
            <a:ext cx="3855077" cy="2679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628078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320155" y="1700808"/>
            <a:ext cx="8229600" cy="93610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sr-Cyrl-RS" sz="2400" dirty="0">
                <a:solidFill>
                  <a:prstClr val="black"/>
                </a:solidFill>
              </a:rPr>
              <a:t>Изложбе радова</a:t>
            </a:r>
          </a:p>
          <a:p>
            <a:pPr marL="285750" lvl="0" indent="-285750">
              <a:buFontTx/>
              <a:buChar char="-"/>
            </a:pPr>
            <a:r>
              <a:rPr lang="sr-Cyrl-RS" sz="2400" dirty="0" smtClean="0">
                <a:solidFill>
                  <a:prstClr val="black"/>
                </a:solidFill>
              </a:rPr>
              <a:t>Воћна салата</a:t>
            </a:r>
          </a:p>
          <a:p>
            <a:pPr lvl="0"/>
            <a:endParaRPr lang="sr-Cyrl-R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21725"/>
            <a:ext cx="4205623" cy="2930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 descr="https://scontent.fbnx1-1.fna.fbcdn.net/v/t1.15752-9/43788180_311969872965217_3305647817321611264_n.jpg?_nc_cat=100&amp;oh=28248d8714fdff1f2cc6d21ca0e8fff6&amp;oe=5C15ACC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652" y="3250339"/>
            <a:ext cx="3755103" cy="267285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46554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RS" altLang="ko-KR" sz="2800" dirty="0" smtClean="0">
                <a:solidFill>
                  <a:schemeClr val="tx1"/>
                </a:solidFill>
              </a:rPr>
              <a:t>ОШ „НИКОЛА ТЕСЛА“ ДЕРВЕНТА</a:t>
            </a:r>
            <a:endParaRPr lang="ko-KR" alt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454994" y="1124744"/>
            <a:ext cx="8229600" cy="2232248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altLang="ko-KR" sz="2000" dirty="0" smtClean="0">
                <a:solidFill>
                  <a:schemeClr val="tx1"/>
                </a:solidFill>
              </a:rPr>
              <a:t>ОШ </a:t>
            </a:r>
            <a:r>
              <a:rPr lang="sr-Latn-RS" altLang="ko-KR" sz="2000" dirty="0" smtClean="0">
                <a:solidFill>
                  <a:schemeClr val="tx1"/>
                </a:solidFill>
              </a:rPr>
              <a:t>„</a:t>
            </a:r>
            <a:r>
              <a:rPr lang="sr-Cyrl-RS" altLang="ko-KR" sz="2000" dirty="0" smtClean="0">
                <a:solidFill>
                  <a:schemeClr val="tx1"/>
                </a:solidFill>
              </a:rPr>
              <a:t>Никола Тесла“ основана је 1879. године и та година узима се као почетак основног школства у Дервенти.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altLang="ko-KR" sz="2000" dirty="0" smtClean="0">
                <a:solidFill>
                  <a:schemeClr val="tx1"/>
                </a:solidFill>
              </a:rPr>
              <a:t>Школа запошљава 119 радника.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altLang="ko-KR" sz="2000" dirty="0" smtClean="0">
                <a:solidFill>
                  <a:schemeClr val="tx1"/>
                </a:solidFill>
              </a:rPr>
              <a:t>Редовну наставу похађа 942, као и 139 ученика музичке.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Cyrl-RS" altLang="ko-KR" sz="2000" dirty="0" smtClean="0">
                <a:solidFill>
                  <a:schemeClr val="tx1"/>
                </a:solidFill>
              </a:rPr>
              <a:t>Продужени боравак похађа </a:t>
            </a:r>
            <a:r>
              <a:rPr lang="sr-Latn-RS" altLang="ko-KR" sz="2000" dirty="0" smtClean="0">
                <a:solidFill>
                  <a:schemeClr val="tx1"/>
                </a:solidFill>
              </a:rPr>
              <a:t>157</a:t>
            </a:r>
            <a:r>
              <a:rPr lang="sr-Cyrl-RS" altLang="ko-KR" sz="2000" dirty="0" smtClean="0">
                <a:solidFill>
                  <a:schemeClr val="tx1"/>
                </a:solidFill>
              </a:rPr>
              <a:t> ученика, што је </a:t>
            </a:r>
            <a:r>
              <a:rPr lang="sr-Latn-RS" altLang="ko-KR" sz="2000" dirty="0" smtClean="0">
                <a:solidFill>
                  <a:schemeClr val="tx1"/>
                </a:solidFill>
              </a:rPr>
              <a:t>16,67</a:t>
            </a:r>
            <a:r>
              <a:rPr lang="sr-Cyrl-RS" altLang="ko-KR" sz="2000" dirty="0" smtClean="0">
                <a:solidFill>
                  <a:schemeClr val="tx1"/>
                </a:solidFill>
              </a:rPr>
              <a:t>% ученика у односу на укупан број. </a:t>
            </a:r>
          </a:p>
          <a:p>
            <a:pPr marL="285750" indent="-285750">
              <a:buFont typeface="Arial" pitchFamily="34" charset="0"/>
              <a:buChar char="•"/>
            </a:pPr>
            <a:endParaRPr lang="ko-KR" altLang="en-US" sz="20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994" y="3501008"/>
            <a:ext cx="3713989" cy="27854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1517" y="3501008"/>
            <a:ext cx="4192880" cy="27619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0" y="1412776"/>
            <a:ext cx="8650907" cy="1728192"/>
          </a:xfrm>
        </p:spPr>
        <p:txBody>
          <a:bodyPr/>
          <a:lstStyle/>
          <a:p>
            <a:pPr marL="285750" lvl="0" indent="-285750">
              <a:buFontTx/>
              <a:buChar char="-"/>
            </a:pPr>
            <a:r>
              <a:rPr lang="sr-Cyrl-RS" sz="2400" dirty="0">
                <a:solidFill>
                  <a:prstClr val="black"/>
                </a:solidFill>
              </a:rPr>
              <a:t>Секције (плесна и шаховска)</a:t>
            </a:r>
          </a:p>
          <a:p>
            <a:pPr marL="285750" lvl="0" indent="-285750">
              <a:buFontTx/>
              <a:buChar char="-"/>
            </a:pPr>
            <a:r>
              <a:rPr lang="sr-Cyrl-RS" sz="2400" dirty="0">
                <a:solidFill>
                  <a:prstClr val="black"/>
                </a:solidFill>
              </a:rPr>
              <a:t>Занимљиви задаци ( </a:t>
            </a:r>
            <a:r>
              <a:rPr lang="sr-Cyrl-RS" sz="2400" dirty="0" smtClean="0">
                <a:solidFill>
                  <a:prstClr val="black"/>
                </a:solidFill>
              </a:rPr>
              <a:t>пронађи </a:t>
            </a:r>
            <a:r>
              <a:rPr lang="sr-Cyrl-RS" sz="2400" dirty="0">
                <a:solidFill>
                  <a:prstClr val="black"/>
                </a:solidFill>
              </a:rPr>
              <a:t>разлике, </a:t>
            </a:r>
            <a:r>
              <a:rPr lang="sr-Cyrl-RS" sz="2400" dirty="0" smtClean="0">
                <a:solidFill>
                  <a:prstClr val="black"/>
                </a:solidFill>
              </a:rPr>
              <a:t>укрштенице...)</a:t>
            </a:r>
          </a:p>
          <a:p>
            <a:pPr marL="285750" lvl="0" indent="-285750">
              <a:buFontTx/>
              <a:buChar char="-"/>
            </a:pPr>
            <a:r>
              <a:rPr lang="sr-Cyrl-RS" sz="2400" dirty="0" smtClean="0">
                <a:solidFill>
                  <a:prstClr val="black"/>
                </a:solidFill>
              </a:rPr>
              <a:t>Мотивација </a:t>
            </a:r>
            <a:r>
              <a:rPr lang="sr-Cyrl-RS" sz="2400" dirty="0">
                <a:solidFill>
                  <a:prstClr val="black"/>
                </a:solidFill>
              </a:rPr>
              <a:t>говором ( </a:t>
            </a:r>
            <a:r>
              <a:rPr lang="sr-Cyrl-RS" sz="2400" dirty="0" smtClean="0">
                <a:solidFill>
                  <a:prstClr val="black"/>
                </a:solidFill>
              </a:rPr>
              <a:t>браво, одлично, фантастично...)</a:t>
            </a:r>
            <a:endParaRPr lang="sr-Cyrl-RS" sz="2400" dirty="0">
              <a:solidFill>
                <a:prstClr val="black"/>
              </a:solidFill>
            </a:endParaRPr>
          </a:p>
          <a:p>
            <a:pPr lvl="0"/>
            <a:endParaRPr lang="sr-Cyrl-RS" sz="2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516826" cy="264553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 descr="https://www.derventacafe.com/wp-content/uploads/2018/03/sah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3527376" cy="2645532"/>
          </a:xfrm>
          <a:prstGeom prst="rect">
            <a:avLst/>
          </a:prstGeom>
          <a:noFill/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00015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67544" y="1556792"/>
            <a:ext cx="8229600" cy="1656184"/>
          </a:xfrm>
        </p:spPr>
        <p:txBody>
          <a:bodyPr/>
          <a:lstStyle/>
          <a:p>
            <a:pPr lvl="0"/>
            <a:r>
              <a:rPr lang="sr-Cyrl-RS" sz="2400" dirty="0">
                <a:solidFill>
                  <a:prstClr val="black"/>
                </a:solidFill>
              </a:rPr>
              <a:t>Мотивација за образовне активности:</a:t>
            </a:r>
          </a:p>
          <a:p>
            <a:pPr marL="342900" lvl="0" indent="-342900">
              <a:buFontTx/>
              <a:buChar char="-"/>
            </a:pPr>
            <a:r>
              <a:rPr lang="sr-Cyrl-RS" sz="2400" dirty="0">
                <a:solidFill>
                  <a:prstClr val="black"/>
                </a:solidFill>
              </a:rPr>
              <a:t>Ријечима </a:t>
            </a:r>
            <a:r>
              <a:rPr lang="sr-Cyrl-RS" sz="2400" dirty="0" smtClean="0">
                <a:solidFill>
                  <a:prstClr val="black"/>
                </a:solidFill>
              </a:rPr>
              <a:t>(бодрење, мотивисање, похвале...)</a:t>
            </a:r>
            <a:endParaRPr lang="sr-Cyrl-RS" sz="2400" dirty="0">
              <a:solidFill>
                <a:prstClr val="black"/>
              </a:solidFill>
            </a:endParaRPr>
          </a:p>
          <a:p>
            <a:pPr marL="342900" lvl="0" indent="-342900">
              <a:buFontTx/>
              <a:buChar char="-"/>
            </a:pPr>
            <a:r>
              <a:rPr lang="sr-Cyrl-RS" sz="2400" dirty="0">
                <a:solidFill>
                  <a:prstClr val="black"/>
                </a:solidFill>
              </a:rPr>
              <a:t>Игра као награда</a:t>
            </a:r>
            <a:endParaRPr lang="en-US" sz="24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235963" cy="31769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103658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0"/>
            <a:ext cx="9144000" cy="1069514"/>
          </a:xfrm>
        </p:spPr>
        <p:txBody>
          <a:bodyPr/>
          <a:lstStyle/>
          <a:p>
            <a:pPr algn="ctr"/>
            <a:r>
              <a:rPr lang="sr-Cyrl-R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ДОБРЕ И СЛАБЕ СТРАНЕ РАДА ПБ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56792"/>
            <a:ext cx="7416824" cy="4968552"/>
          </a:xfrm>
          <a:noFill/>
          <a:effectLst>
            <a:reflection blurRad="6350" stA="50000" endA="300" endPos="38500" dist="50800" dir="5400000" sy="-100000" algn="bl" rotWithShape="0"/>
          </a:effectLst>
        </p:spPr>
        <p:txBody>
          <a:bodyPr/>
          <a:lstStyle/>
          <a:p>
            <a:r>
              <a:rPr lang="sr-Cyrl-RS" sz="2400" dirty="0" smtClean="0">
                <a:solidFill>
                  <a:schemeClr val="tx1"/>
                </a:solidFill>
              </a:rPr>
              <a:t>Добре стране рада ПБ:</a:t>
            </a:r>
          </a:p>
          <a:p>
            <a:endParaRPr lang="sr-Cyrl-RS" sz="1050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Помоћ родитељима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Развој дјетета као социјалног бића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Правилан физички развој дјетета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Развијање креативности и маштовитости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Развијање радних навика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Развијање навике здравог живота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Усвајање и примјена стечених знања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400" dirty="0" smtClean="0">
                <a:solidFill>
                  <a:schemeClr val="tx1"/>
                </a:solidFill>
              </a:rPr>
              <a:t>Развијање културно-умјетничких подручја</a:t>
            </a:r>
          </a:p>
          <a:p>
            <a:pPr marL="342900" indent="-342900">
              <a:buFontTx/>
              <a:buChar char="-"/>
            </a:pPr>
            <a:endParaRPr lang="sr-Cyrl-R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8630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15" y="1340768"/>
            <a:ext cx="8964488" cy="5301208"/>
          </a:xfrm>
        </p:spPr>
        <p:txBody>
          <a:bodyPr/>
          <a:lstStyle/>
          <a:p>
            <a:r>
              <a:rPr lang="sr-Cyrl-RS" sz="2200" dirty="0" smtClean="0">
                <a:solidFill>
                  <a:schemeClr val="tx1"/>
                </a:solidFill>
              </a:rPr>
              <a:t>Слабе стране рада ПБ:</a:t>
            </a:r>
          </a:p>
          <a:p>
            <a:endParaRPr lang="sr-Cyrl-RS" sz="1200" dirty="0" smtClean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200" dirty="0" smtClean="0">
                <a:solidFill>
                  <a:schemeClr val="tx1"/>
                </a:solidFill>
              </a:rPr>
              <a:t>Дужина времена проведеног у Продуженом боравку (ученик)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200" dirty="0" smtClean="0">
                <a:solidFill>
                  <a:schemeClr val="tx1"/>
                </a:solidFill>
              </a:rPr>
              <a:t>Недостатак дидактичког материјала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200" dirty="0" smtClean="0">
                <a:solidFill>
                  <a:schemeClr val="tx1"/>
                </a:solidFill>
              </a:rPr>
              <a:t>Недостатак просторија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sr-Cyrl-RS" sz="2200" dirty="0" smtClean="0">
                <a:solidFill>
                  <a:schemeClr val="tx1"/>
                </a:solidFill>
              </a:rPr>
              <a:t>Слаба сарадња родитеља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sr-Cyrl-RS" sz="2200" dirty="0">
              <a:solidFill>
                <a:schemeClr val="tx1"/>
              </a:solidFill>
            </a:endParaRPr>
          </a:p>
          <a:p>
            <a:endParaRPr lang="sr-Cyrl-RS" sz="2200" dirty="0" smtClean="0">
              <a:solidFill>
                <a:schemeClr val="tx1"/>
              </a:solidFill>
            </a:endParaRPr>
          </a:p>
          <a:p>
            <a:r>
              <a:rPr lang="sr-Cyrl-RS" sz="2200" dirty="0" smtClean="0">
                <a:solidFill>
                  <a:srgbClr val="00B050"/>
                </a:solidFill>
              </a:rPr>
              <a:t>                </a:t>
            </a:r>
            <a:r>
              <a:rPr lang="sr-Cyrl-RS" sz="4000" dirty="0" smtClean="0">
                <a:solidFill>
                  <a:srgbClr val="00B050"/>
                </a:solidFill>
              </a:rPr>
              <a:t> </a:t>
            </a:r>
            <a:r>
              <a:rPr lang="sr-Cyrl-RS" sz="5400" dirty="0" smtClean="0">
                <a:solidFill>
                  <a:srgbClr val="00B050"/>
                </a:solidFill>
              </a:rPr>
              <a:t>ДОБРЕ</a:t>
            </a:r>
            <a:r>
              <a:rPr lang="sr-Cyrl-RS" sz="4000" dirty="0" smtClean="0">
                <a:solidFill>
                  <a:srgbClr val="00B050"/>
                </a:solidFill>
              </a:rPr>
              <a:t> </a:t>
            </a:r>
            <a:r>
              <a:rPr lang="sr-Cyrl-RS" sz="4000" dirty="0" smtClean="0">
                <a:solidFill>
                  <a:schemeClr val="tx1"/>
                </a:solidFill>
              </a:rPr>
              <a:t>   </a:t>
            </a:r>
            <a:r>
              <a:rPr lang="sr-Cyrl-RS" sz="4800" dirty="0" smtClean="0">
                <a:solidFill>
                  <a:schemeClr val="tx1"/>
                </a:solidFill>
              </a:rPr>
              <a:t> </a:t>
            </a:r>
            <a:r>
              <a:rPr lang="sr-Cyrl-RS" sz="4800" b="1" dirty="0">
                <a:solidFill>
                  <a:schemeClr val="tx1"/>
                </a:solidFill>
              </a:rPr>
              <a:t>&gt;</a:t>
            </a:r>
            <a:r>
              <a:rPr lang="sr-Cyrl-RS" sz="4800" dirty="0" smtClean="0">
                <a:solidFill>
                  <a:schemeClr val="tx1"/>
                </a:solidFill>
              </a:rPr>
              <a:t>    </a:t>
            </a:r>
            <a:r>
              <a:rPr lang="sr-Cyrl-RS" sz="3200" dirty="0" smtClean="0">
                <a:solidFill>
                  <a:srgbClr val="FF0000"/>
                </a:solidFill>
              </a:rPr>
              <a:t>СЛАБЕ</a:t>
            </a:r>
            <a:endParaRPr lang="sr-Cyrl-RS" sz="3200" dirty="0">
              <a:solidFill>
                <a:srgbClr val="FF0000"/>
              </a:solidFill>
            </a:endParaRPr>
          </a:p>
          <a:p>
            <a:endParaRPr lang="sr-Cyrl-R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935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32656"/>
            <a:ext cx="8229600" cy="460648"/>
          </a:xfrm>
        </p:spPr>
        <p:txBody>
          <a:bodyPr/>
          <a:lstStyle/>
          <a:p>
            <a:pPr algn="ctr"/>
            <a:r>
              <a:rPr lang="sr-Cyrl-R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ПРОБЛЕМИ И ПОТЕШКОЋЕ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91105"/>
            <a:ext cx="2952328" cy="221807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32215" y="1340768"/>
            <a:ext cx="8964488" cy="530120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v"/>
            </a:pPr>
            <a:endParaRPr lang="sr-Cyrl-RS" sz="2200" dirty="0" smtClean="0">
              <a:solidFill>
                <a:schemeClr val="tx1"/>
              </a:solidFill>
            </a:endParaRPr>
          </a:p>
          <a:p>
            <a:endParaRPr lang="sr-Cyrl-RS" sz="2200" dirty="0" smtClean="0">
              <a:solidFill>
                <a:schemeClr val="tx1"/>
              </a:solidFill>
            </a:endParaRPr>
          </a:p>
          <a:p>
            <a:r>
              <a:rPr lang="sr-Cyrl-RS" sz="2200" dirty="0" smtClean="0">
                <a:solidFill>
                  <a:srgbClr val="00B050"/>
                </a:solidFill>
              </a:rPr>
              <a:t>                </a:t>
            </a:r>
            <a:r>
              <a:rPr lang="sr-Cyrl-RS" sz="4000" dirty="0" smtClean="0">
                <a:solidFill>
                  <a:srgbClr val="00B050"/>
                </a:solidFill>
              </a:rPr>
              <a:t> </a:t>
            </a:r>
            <a:endParaRPr lang="sr-Cyrl-R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7086" y="1988840"/>
            <a:ext cx="7311721" cy="2736875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itchFamily="2" charset="2"/>
              <a:buChar char="ü"/>
            </a:pPr>
            <a:r>
              <a:rPr lang="sr-Cyrl-RS" sz="2400" dirty="0" smtClean="0">
                <a:solidFill>
                  <a:schemeClr val="tx1"/>
                </a:solidFill>
              </a:rPr>
              <a:t>Неодговорност родитеља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 smtClean="0">
                <a:solidFill>
                  <a:schemeClr val="tx1"/>
                </a:solidFill>
              </a:rPr>
              <a:t>Велик број дјеце у међу смјени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 smtClean="0">
                <a:solidFill>
                  <a:schemeClr val="tx1"/>
                </a:solidFill>
              </a:rPr>
              <a:t>Полице за торбе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 smtClean="0">
                <a:solidFill>
                  <a:schemeClr val="tx1"/>
                </a:solidFill>
              </a:rPr>
              <a:t>Полице за папе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>
                <a:solidFill>
                  <a:schemeClr val="tx1"/>
                </a:solidFill>
              </a:rPr>
              <a:t>Изложбени </a:t>
            </a:r>
            <a:r>
              <a:rPr lang="sr-Cyrl-RS" sz="2400" dirty="0" smtClean="0">
                <a:solidFill>
                  <a:schemeClr val="tx1"/>
                </a:solidFill>
              </a:rPr>
              <a:t>простор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sr-Cyrl-RS" sz="2400" dirty="0" smtClean="0">
                <a:solidFill>
                  <a:schemeClr val="tx1"/>
                </a:solidFill>
              </a:rPr>
              <a:t>Огласна табла</a:t>
            </a:r>
            <a:endParaRPr lang="sr-Cyrl-RS" sz="2400" dirty="0">
              <a:solidFill>
                <a:schemeClr val="tx1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endParaRPr lang="sr-Cyrl-RS" sz="2200" dirty="0" smtClean="0">
              <a:solidFill>
                <a:schemeClr val="tx1"/>
              </a:solidFill>
            </a:endParaRPr>
          </a:p>
          <a:p>
            <a:endParaRPr lang="sr-Cyrl-RS" sz="2200" dirty="0" smtClean="0">
              <a:solidFill>
                <a:schemeClr val="tx1"/>
              </a:solidFill>
            </a:endParaRPr>
          </a:p>
          <a:p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437683"/>
            <a:ext cx="2895323" cy="217149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6753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6920"/>
            <a:ext cx="3132348" cy="4176467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006334" cy="400844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8652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672408" cy="275572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3950566" cy="296292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8722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52536" y="0"/>
            <a:ext cx="9144000" cy="1069514"/>
          </a:xfrm>
        </p:spPr>
        <p:txBody>
          <a:bodyPr/>
          <a:lstStyle/>
          <a:p>
            <a:pPr algn="ctr"/>
            <a:r>
              <a:rPr lang="sr-Cyrl-R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СПЕЦИФИЧНОСТИ РАДА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637112"/>
          </a:xfrm>
        </p:spPr>
        <p:txBody>
          <a:bodyPr/>
          <a:lstStyle/>
          <a:p>
            <a:pPr marL="342900" indent="-342900">
              <a:buFont typeface="Arial" pitchFamily="34" charset="0"/>
              <a:buChar char="☺"/>
            </a:pPr>
            <a:r>
              <a:rPr lang="sr-Cyrl-RS" sz="2400" b="1" dirty="0" smtClean="0">
                <a:solidFill>
                  <a:schemeClr val="tx1"/>
                </a:solidFill>
              </a:rPr>
              <a:t> ГИМНАСТИКА МОЗГА</a:t>
            </a:r>
            <a:r>
              <a:rPr lang="sr-Latn-RS" sz="2400" b="1" dirty="0" smtClean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су вјежбе које активирају мозак, 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    унапређују учење и помажу контролисање стреса и 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    треме код дјеце и одраслих.</a:t>
            </a:r>
          </a:p>
          <a:p>
            <a:pPr marL="342900" indent="-342900">
              <a:buFont typeface="Arial" panose="020B0604020202020204" pitchFamily="34" charset="0"/>
              <a:buChar char="☺"/>
            </a:pPr>
            <a:r>
              <a:rPr lang="sr-Cyrl-RS" sz="2400" b="1" dirty="0" smtClean="0">
                <a:solidFill>
                  <a:schemeClr val="tx1"/>
                </a:solidFill>
              </a:rPr>
              <a:t> </a:t>
            </a:r>
            <a:r>
              <a:rPr lang="sr-Cyrl-RS" sz="2400" u="sng" dirty="0" smtClean="0">
                <a:solidFill>
                  <a:schemeClr val="tx1"/>
                </a:solidFill>
              </a:rPr>
              <a:t>Двадесет шест </a:t>
            </a:r>
            <a:r>
              <a:rPr lang="sr-Cyrl-RS" sz="2400" dirty="0" smtClean="0">
                <a:solidFill>
                  <a:schemeClr val="tx1"/>
                </a:solidFill>
              </a:rPr>
              <a:t>активност Бреин Гима подржавају развој кључних сензорно-моторних способности које олакшавају учење и чине га угоднијим.</a:t>
            </a:r>
            <a:endParaRPr lang="sr-Latn-RS" sz="2400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☺"/>
            </a:pPr>
            <a:r>
              <a:rPr lang="sr-Cyrl-RS" sz="2400" dirty="0" smtClean="0">
                <a:solidFill>
                  <a:schemeClr val="tx1"/>
                </a:solidFill>
              </a:rPr>
              <a:t>Најефектније их је примјењивати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   ујутро прије свих активности у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   школи, почетку часа или прије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   неке </a:t>
            </a:r>
            <a:r>
              <a:rPr lang="sr-Cyrl-RS" sz="2400" dirty="0" smtClean="0">
                <a:solidFill>
                  <a:schemeClr val="tx1"/>
                </a:solidFill>
              </a:rPr>
              <a:t>активности </a:t>
            </a:r>
            <a:r>
              <a:rPr lang="sr-Cyrl-RS" sz="2400" dirty="0" smtClean="0">
                <a:solidFill>
                  <a:schemeClr val="tx1"/>
                </a:solidFill>
              </a:rPr>
              <a:t>коју желимо</a:t>
            </a:r>
          </a:p>
          <a:p>
            <a:r>
              <a:rPr lang="sr-Cyrl-RS" sz="2400" dirty="0">
                <a:solidFill>
                  <a:schemeClr val="tx1"/>
                </a:solidFill>
              </a:rPr>
              <a:t> </a:t>
            </a:r>
            <a:r>
              <a:rPr lang="sr-Cyrl-RS" sz="2400" dirty="0" smtClean="0">
                <a:solidFill>
                  <a:schemeClr val="tx1"/>
                </a:solidFill>
              </a:rPr>
              <a:t>   побољшати.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60099" y="3928533"/>
            <a:ext cx="3504389" cy="2628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83006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3068960"/>
            <a:ext cx="8229600" cy="1224136"/>
          </a:xfrm>
        </p:spPr>
        <p:txBody>
          <a:bodyPr/>
          <a:lstStyle/>
          <a:p>
            <a:r>
              <a:rPr lang="sr-Cyrl-RS" sz="5400" b="1" dirty="0"/>
              <a:t>ХВАЛА НА ПАЖЊИ!</a:t>
            </a:r>
            <a:endParaRPr lang="en-US" sz="5400" b="1" dirty="0"/>
          </a:p>
          <a:p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xmlns="" val="177554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dirty="0" smtClean="0"/>
              <a:t> </a:t>
            </a:r>
            <a:r>
              <a:rPr lang="sr-Cyrl-RS" altLang="ko-KR" sz="2800" dirty="0" smtClean="0">
                <a:solidFill>
                  <a:schemeClr val="tx1"/>
                </a:solidFill>
              </a:rPr>
              <a:t>Организација рада продуженог боравка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91680" y="980728"/>
            <a:ext cx="6624736" cy="3672408"/>
          </a:xfrm>
        </p:spPr>
        <p:txBody>
          <a:bodyPr/>
          <a:lstStyle/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r-Cyrl-R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Продужени боравак је почео са радом школске </a:t>
            </a:r>
            <a:r>
              <a:rPr lang="sr-Cyrl-RS" altLang="ko-K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2012/2013. </a:t>
            </a:r>
            <a:r>
              <a:rPr lang="sr-Cyrl-R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године и био је намијењен само за ученике </a:t>
            </a:r>
            <a:r>
              <a:rPr lang="sr-Cyrl-RS" altLang="ko-K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разреда.</a:t>
            </a:r>
          </a:p>
          <a:p>
            <a:pPr marL="285750" indent="-2857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sr-Cyrl-R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Због великог интересовања ученика за кориштење продуженог боравка, адаптацијом постојећих просторија, боравак је </a:t>
            </a:r>
            <a:r>
              <a:rPr lang="sr-Cyrl-RS" altLang="ko-K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проширен</a:t>
            </a:r>
            <a:r>
              <a:rPr lang="sr-Cyrl-RS" altLang="ko-KR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 ученике </a:t>
            </a:r>
            <a:r>
              <a:rPr lang="sr-Cyrl-RS" altLang="ko-KR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и 3. разреда школске 2016/2017. године.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640665"/>
            <a:ext cx="2664295" cy="199822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9832" y="332656"/>
            <a:ext cx="4176464" cy="432048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ПРОСТОР И ОПРЕМЉЕНОСТ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19672" y="836712"/>
            <a:ext cx="6660740" cy="1728192"/>
          </a:xfrm>
        </p:spPr>
        <p:txBody>
          <a:bodyPr/>
          <a:lstStyle/>
          <a:p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Просторија за 1. разред се састоји од:</a:t>
            </a:r>
          </a:p>
          <a:p>
            <a:endParaRPr lang="sr-Cyrl-RS" sz="9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радног простора, </a:t>
            </a:r>
          </a:p>
          <a:p>
            <a:pPr marL="285750" indent="-285750">
              <a:buFontTx/>
              <a:buChar char="-"/>
            </a:pP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трпезарије и </a:t>
            </a:r>
          </a:p>
          <a:p>
            <a:pPr marL="285750" indent="-285750">
              <a:buFontTx/>
              <a:buChar char="-"/>
            </a:pP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просторије за одмор.</a:t>
            </a:r>
          </a:p>
          <a:p>
            <a:endParaRPr lang="sr-Cyrl-RS" sz="1800" dirty="0"/>
          </a:p>
          <a:p>
            <a:endParaRPr lang="sr-Cyrl-RS" sz="1800" dirty="0" smtClean="0"/>
          </a:p>
          <a:p>
            <a:endParaRPr lang="sr-Cyrl-RS" sz="1800" dirty="0"/>
          </a:p>
          <a:p>
            <a:endParaRPr lang="sr-Cyrl-RS" sz="1800" dirty="0" smtClean="0"/>
          </a:p>
          <a:p>
            <a:endParaRPr lang="sr-Cyrl-RS" sz="1800" dirty="0"/>
          </a:p>
          <a:p>
            <a:endParaRPr lang="sr-Cyrl-RS" sz="1800" dirty="0" smtClean="0"/>
          </a:p>
          <a:p>
            <a:endParaRPr lang="sr-Cyrl-RS" sz="1800" dirty="0"/>
          </a:p>
          <a:p>
            <a:endParaRPr lang="sr-Cyrl-RS" sz="1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4216" y="4005064"/>
            <a:ext cx="3635896" cy="2726922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4381443"/>
            <a:ext cx="3131840" cy="2348880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1080" y="1707731"/>
            <a:ext cx="2865967" cy="2149475"/>
          </a:xfrm>
          <a:prstGeom prst="rect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365658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131733" y="332656"/>
            <a:ext cx="6563072" cy="4147865"/>
          </a:xfrm>
        </p:spPr>
        <p:txBody>
          <a:bodyPr/>
          <a:lstStyle/>
          <a:p>
            <a:pPr lvl="0"/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Просторија за 2. и 3. разред се састоји </a:t>
            </a: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од:</a:t>
            </a:r>
          </a:p>
          <a:p>
            <a:pPr marL="285750" lvl="0" indent="-285750">
              <a:buFontTx/>
              <a:buChar char="-"/>
            </a:pP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радног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простора </a:t>
            </a:r>
            <a:endParaRPr lang="sr-Cyrl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трпезарије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 </a:t>
            </a:r>
            <a:endParaRPr lang="sr-Cyrl-RS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Tx/>
              <a:buChar char="-"/>
            </a:pPr>
            <a:r>
              <a:rPr lang="sr-Cyrl-R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 мања простора </a:t>
            </a:r>
            <a:r>
              <a:rPr lang="sr-Cyrl-R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одмор.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4510" y="4653136"/>
            <a:ext cx="2622037" cy="196652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2537" y="4653136"/>
            <a:ext cx="2651786" cy="1988840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276872"/>
            <a:ext cx="2592288" cy="194421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77566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140547" y="383380"/>
            <a:ext cx="8136904" cy="1368152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</a:rPr>
              <a:t>Имамо одвојен мокри чвор само за ученике ПБ.</a:t>
            </a:r>
          </a:p>
          <a:p>
            <a:endParaRPr lang="sr-Cyrl-RS" sz="1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Cyrl-RS" sz="2000" dirty="0" smtClean="0">
                <a:solidFill>
                  <a:schemeClr val="tx1"/>
                </a:solidFill>
              </a:rPr>
              <a:t>За игре и рекреацију имамо на располагању школски хол, фискултурну салу и школско двориште. 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r>
              <a:rPr lang="sr-Cyrl-RS" sz="1600" dirty="0" smtClean="0">
                <a:solidFill>
                  <a:schemeClr val="tx1"/>
                </a:solidFill>
              </a:rPr>
              <a:t>        Школски хол 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sr-Cyrl-RS" sz="1600" dirty="0">
              <a:solidFill>
                <a:schemeClr val="tx1"/>
              </a:solidFill>
            </a:endParaRPr>
          </a:p>
          <a:p>
            <a:r>
              <a:rPr lang="sr-Cyrl-RS" sz="1600" dirty="0" smtClean="0">
                <a:solidFill>
                  <a:schemeClr val="tx1"/>
                </a:solidFill>
              </a:rPr>
              <a:t>                                                                      Школско двориште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8999" y="1751532"/>
            <a:ext cx="3499064" cy="209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968639" y="4123140"/>
            <a:ext cx="3240360" cy="2430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3755201" y="2801251"/>
            <a:ext cx="600775" cy="382223"/>
          </a:xfrm>
          <a:prstGeom prst="righ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96136" y="5118406"/>
            <a:ext cx="633413" cy="43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43031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88640"/>
            <a:ext cx="6696744" cy="1800200"/>
          </a:xfrm>
        </p:spPr>
        <p:txBody>
          <a:bodyPr/>
          <a:lstStyle/>
          <a:p>
            <a:pPr algn="ctr"/>
            <a:endParaRPr lang="sr-Cyrl-RS" b="1" dirty="0" smtClean="0">
              <a:solidFill>
                <a:schemeClr val="tx1"/>
              </a:solidFill>
            </a:endParaRPr>
          </a:p>
          <a:p>
            <a:pPr algn="ctr"/>
            <a:endParaRPr lang="sr-Cyrl-RS" b="1" dirty="0" smtClean="0">
              <a:solidFill>
                <a:schemeClr val="tx1"/>
              </a:solidFill>
            </a:endParaRPr>
          </a:p>
          <a:p>
            <a:pPr algn="ctr"/>
            <a:r>
              <a:rPr lang="sr-Cyrl-RS" b="1" dirty="0" smtClean="0">
                <a:solidFill>
                  <a:schemeClr val="tx1"/>
                </a:solidFill>
              </a:rPr>
              <a:t>БРОЈ УЧЕНИКА</a:t>
            </a:r>
          </a:p>
          <a:p>
            <a:pPr algn="ctr"/>
            <a:r>
              <a:rPr lang="sr-Cyrl-RS" sz="2400" b="1" dirty="0" smtClean="0">
                <a:solidFill>
                  <a:schemeClr val="tx1"/>
                </a:solidFill>
              </a:rPr>
              <a:t>Хомогену</a:t>
            </a:r>
            <a:r>
              <a:rPr lang="sr-Cyrl-RS" sz="2400" dirty="0" smtClean="0">
                <a:solidFill>
                  <a:schemeClr val="tx1"/>
                </a:solidFill>
              </a:rPr>
              <a:t> групу ученика у ПБ чине ученици </a:t>
            </a:r>
          </a:p>
          <a:p>
            <a:pPr marL="457200" indent="-457200" algn="ctr"/>
            <a:r>
              <a:rPr lang="sr-Cyrl-RS" sz="2400" b="1" dirty="0" smtClean="0">
                <a:solidFill>
                  <a:schemeClr val="tx1"/>
                </a:solidFill>
              </a:rPr>
              <a:t>1.разреда</a:t>
            </a:r>
            <a:r>
              <a:rPr lang="sr-Cyrl-RS" sz="2400" dirty="0" smtClean="0">
                <a:solidFill>
                  <a:schemeClr val="tx1"/>
                </a:solidFill>
              </a:rPr>
              <a:t>, док је </a:t>
            </a:r>
            <a:r>
              <a:rPr lang="sr-Cyrl-RS" sz="2400" b="1" dirty="0" smtClean="0">
                <a:solidFill>
                  <a:schemeClr val="tx1"/>
                </a:solidFill>
              </a:rPr>
              <a:t>хетерогена </a:t>
            </a:r>
            <a:r>
              <a:rPr lang="sr-Cyrl-RS" sz="2400" dirty="0" smtClean="0">
                <a:solidFill>
                  <a:schemeClr val="tx1"/>
                </a:solidFill>
              </a:rPr>
              <a:t>група у ПБ </a:t>
            </a:r>
          </a:p>
          <a:p>
            <a:pPr marL="457200" indent="-457200" algn="ctr"/>
            <a:r>
              <a:rPr lang="sr-Cyrl-RS" sz="2400" dirty="0" smtClean="0">
                <a:solidFill>
                  <a:schemeClr val="tx1"/>
                </a:solidFill>
              </a:rPr>
              <a:t>састављена од ученика </a:t>
            </a:r>
            <a:r>
              <a:rPr lang="sr-Cyrl-RS" sz="2400" b="1" dirty="0" smtClean="0">
                <a:solidFill>
                  <a:schemeClr val="tx1"/>
                </a:solidFill>
              </a:rPr>
              <a:t>2. и 3. разреда.</a:t>
            </a:r>
          </a:p>
          <a:p>
            <a:pPr algn="ctr"/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1377336902"/>
              </p:ext>
            </p:extLst>
          </p:nvPr>
        </p:nvGraphicFramePr>
        <p:xfrm>
          <a:off x="1835696" y="2132856"/>
          <a:ext cx="6564313" cy="4148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474786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xmlns="" val="3400451931"/>
              </p:ext>
            </p:extLst>
          </p:nvPr>
        </p:nvGraphicFramePr>
        <p:xfrm>
          <a:off x="2195736" y="1052736"/>
          <a:ext cx="6564313" cy="512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203272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134072" y="116632"/>
            <a:ext cx="6563072" cy="460648"/>
          </a:xfrm>
        </p:spPr>
        <p:txBody>
          <a:bodyPr/>
          <a:lstStyle/>
          <a:p>
            <a:pPr algn="ctr"/>
            <a:r>
              <a:rPr lang="sr-Cyrl-R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РАДНО ВРИЈЕМЕ И БРОЈ ВОДИТЕЉА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0"/>
          </p:nvPr>
        </p:nvSpPr>
        <p:spPr>
          <a:xfrm>
            <a:off x="2051720" y="764704"/>
            <a:ext cx="6563072" cy="4147865"/>
          </a:xfrm>
        </p:spPr>
        <p:txBody>
          <a:bodyPr/>
          <a:lstStyle/>
          <a:p>
            <a:r>
              <a:rPr lang="sr-Cyrl-RS" sz="1800" b="1" dirty="0" smtClean="0">
                <a:solidFill>
                  <a:schemeClr val="tx1"/>
                </a:solidFill>
              </a:rPr>
              <a:t>Радно вријеме </a:t>
            </a:r>
            <a:r>
              <a:rPr lang="sr-Cyrl-RS" sz="1800" dirty="0" smtClean="0">
                <a:solidFill>
                  <a:schemeClr val="tx1"/>
                </a:solidFill>
              </a:rPr>
              <a:t>боравка је од 6.30 до 17.00 часова.</a:t>
            </a:r>
            <a:endParaRPr lang="sr-Latn-RS" sz="1800" dirty="0" smtClean="0">
              <a:solidFill>
                <a:schemeClr val="tx1"/>
              </a:solidFill>
            </a:endParaRPr>
          </a:p>
          <a:p>
            <a:endParaRPr lang="sr-Cyrl-RS" sz="500" dirty="0" smtClean="0">
              <a:solidFill>
                <a:schemeClr val="tx1"/>
              </a:solidFill>
            </a:endParaRPr>
          </a:p>
          <a:p>
            <a:r>
              <a:rPr lang="sr-Cyrl-RS" sz="1800" b="1" u="sng" dirty="0" smtClean="0">
                <a:solidFill>
                  <a:schemeClr val="tx1"/>
                </a:solidFill>
              </a:rPr>
              <a:t>Прва</a:t>
            </a:r>
            <a:r>
              <a:rPr lang="sr-Cyrl-RS" sz="1800" dirty="0" smtClean="0">
                <a:solidFill>
                  <a:schemeClr val="tx1"/>
                </a:solidFill>
              </a:rPr>
              <a:t> смјена ради од 06.30 до 13.00 часова.</a:t>
            </a:r>
            <a:endParaRPr lang="sr-Latn-RS" sz="1800" dirty="0" smtClean="0">
              <a:solidFill>
                <a:schemeClr val="tx1"/>
              </a:solidFill>
            </a:endParaRPr>
          </a:p>
          <a:p>
            <a:endParaRPr lang="sr-Cyrl-RS" sz="400" dirty="0" smtClean="0">
              <a:solidFill>
                <a:schemeClr val="tx1"/>
              </a:solidFill>
            </a:endParaRPr>
          </a:p>
          <a:p>
            <a:r>
              <a:rPr lang="sr-Cyrl-RS" sz="1800" b="1" u="sng" dirty="0" smtClean="0">
                <a:solidFill>
                  <a:schemeClr val="tx1"/>
                </a:solidFill>
              </a:rPr>
              <a:t>Друга</a:t>
            </a:r>
            <a:r>
              <a:rPr lang="sr-Cyrl-RS" sz="1800" dirty="0" smtClean="0">
                <a:solidFill>
                  <a:schemeClr val="tx1"/>
                </a:solidFill>
              </a:rPr>
              <a:t> смјена ради од 11.00 до 17.00 часова.</a:t>
            </a:r>
            <a:endParaRPr lang="sr-Latn-RS" sz="1800" dirty="0" smtClean="0">
              <a:solidFill>
                <a:schemeClr val="tx1"/>
              </a:solidFill>
            </a:endParaRPr>
          </a:p>
          <a:p>
            <a:endParaRPr lang="sr-Cyrl-RS" sz="500" dirty="0" smtClean="0">
              <a:solidFill>
                <a:schemeClr val="tx1"/>
              </a:solidFill>
            </a:endParaRPr>
          </a:p>
          <a:p>
            <a:r>
              <a:rPr lang="sr-Cyrl-RS" sz="1800" b="1" u="sng" dirty="0" smtClean="0">
                <a:solidFill>
                  <a:schemeClr val="tx1"/>
                </a:solidFill>
              </a:rPr>
              <a:t>Преклапање</a:t>
            </a:r>
            <a:r>
              <a:rPr lang="sr-Cyrl-RS" sz="1800" dirty="0" smtClean="0">
                <a:solidFill>
                  <a:schemeClr val="tx1"/>
                </a:solidFill>
              </a:rPr>
              <a:t> смјена је од 11.00 до 13.00 часова.</a:t>
            </a:r>
          </a:p>
          <a:p>
            <a:endParaRPr lang="sr-Cyrl-RS" sz="1800" dirty="0">
              <a:solidFill>
                <a:schemeClr val="tx1"/>
              </a:solidFill>
            </a:endParaRPr>
          </a:p>
          <a:p>
            <a:r>
              <a:rPr lang="sr-Cyrl-RS" sz="1800" dirty="0" smtClean="0">
                <a:solidFill>
                  <a:schemeClr val="tx1"/>
                </a:solidFill>
              </a:rPr>
              <a:t>Укупно имамо </a:t>
            </a:r>
            <a:r>
              <a:rPr lang="sr-Cyrl-RS" sz="1800" b="1" dirty="0" smtClean="0">
                <a:solidFill>
                  <a:schemeClr val="tx1"/>
                </a:solidFill>
              </a:rPr>
              <a:t>6 водитеља</a:t>
            </a:r>
            <a:r>
              <a:rPr lang="sr-Cyrl-RS" sz="1800" dirty="0" smtClean="0">
                <a:solidFill>
                  <a:schemeClr val="tx1"/>
                </a:solidFill>
              </a:rPr>
              <a:t>.</a:t>
            </a:r>
          </a:p>
          <a:p>
            <a:endParaRPr lang="sr-Cyrl-RS" sz="600" dirty="0" smtClean="0">
              <a:solidFill>
                <a:schemeClr val="tx1"/>
              </a:solidFill>
            </a:endParaRPr>
          </a:p>
          <a:p>
            <a:r>
              <a:rPr lang="sr-Cyrl-RS" sz="1800" dirty="0" smtClean="0">
                <a:solidFill>
                  <a:schemeClr val="tx1"/>
                </a:solidFill>
              </a:rPr>
              <a:t>У смјени се налазе увијек 3 водитеља, за сваки разред по један.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00222"/>
            <a:ext cx="3312368" cy="2484276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820137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1096</Words>
  <Application>Microsoft Office PowerPoint</Application>
  <PresentationFormat>On-screen Show (4:3)</PresentationFormat>
  <Paragraphs>222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Custom Design</vt:lpstr>
      <vt:lpstr>Slide 1</vt:lpstr>
      <vt:lpstr>ОШ „НИКОЛА ТЕСЛА“ ДЕРВЕНТА</vt:lpstr>
      <vt:lpstr> Организација рада продуженог боравка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РАСПОРЕД АКТИВНОСТИ </vt:lpstr>
      <vt:lpstr>Slide 13</vt:lpstr>
      <vt:lpstr>Slide 14</vt:lpstr>
      <vt:lpstr>Slide 15</vt:lpstr>
      <vt:lpstr>Slide 16</vt:lpstr>
      <vt:lpstr>Slide 17</vt:lpstr>
      <vt:lpstr>МОТИВАЦИЈА</vt:lpstr>
      <vt:lpstr>Slide 19</vt:lpstr>
      <vt:lpstr>Slide 20</vt:lpstr>
      <vt:lpstr>Slide 21</vt:lpstr>
      <vt:lpstr>ДОБРЕ И СЛАБЕ СТРАНЕ РАДА ПБ </vt:lpstr>
      <vt:lpstr>Slide 23</vt:lpstr>
      <vt:lpstr>Slide 24</vt:lpstr>
      <vt:lpstr>Slide 25</vt:lpstr>
      <vt:lpstr>Slide 26</vt:lpstr>
      <vt:lpstr>СПЕЦИФИЧНОСТИ РАДА</vt:lpstr>
      <vt:lpstr>Slide 28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Gordana Popadic</cp:lastModifiedBy>
  <cp:revision>136</cp:revision>
  <dcterms:created xsi:type="dcterms:W3CDTF">2014-04-01T16:35:38Z</dcterms:created>
  <dcterms:modified xsi:type="dcterms:W3CDTF">2018-11-30T09:55:49Z</dcterms:modified>
</cp:coreProperties>
</file>