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0" r:id="rId3"/>
    <p:sldId id="257" r:id="rId4"/>
    <p:sldId id="322" r:id="rId5"/>
    <p:sldId id="310" r:id="rId6"/>
    <p:sldId id="274" r:id="rId7"/>
    <p:sldId id="332" r:id="rId8"/>
    <p:sldId id="333" r:id="rId9"/>
    <p:sldId id="311" r:id="rId10"/>
    <p:sldId id="313" r:id="rId11"/>
    <p:sldId id="323" r:id="rId12"/>
    <p:sldId id="339" r:id="rId13"/>
    <p:sldId id="312" r:id="rId14"/>
    <p:sldId id="334" r:id="rId15"/>
    <p:sldId id="324" r:id="rId16"/>
    <p:sldId id="335" r:id="rId17"/>
    <p:sldId id="336" r:id="rId18"/>
    <p:sldId id="341" r:id="rId19"/>
    <p:sldId id="329" r:id="rId20"/>
    <p:sldId id="331" r:id="rId21"/>
    <p:sldId id="330" r:id="rId22"/>
    <p:sldId id="342" r:id="rId23"/>
    <p:sldId id="326" r:id="rId24"/>
    <p:sldId id="343" r:id="rId25"/>
    <p:sldId id="328" r:id="rId26"/>
    <p:sldId id="268" r:id="rId27"/>
    <p:sldId id="307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54AB80"/>
    <a:srgbClr val="339966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057" autoAdjust="0"/>
  </p:normalViewPr>
  <p:slideViewPr>
    <p:cSldViewPr>
      <p:cViewPr>
        <p:scale>
          <a:sx n="100" d="100"/>
          <a:sy n="100" d="100"/>
        </p:scale>
        <p:origin x="-51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0261-2432-4B54-8BDC-23702E7A893A}" type="datetimeFigureOut">
              <a:rPr lang="en-GB" smtClean="0"/>
              <a:pPr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8D2E-AE23-4D7B-BA04-F0B8F1FFAB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D07918-DD8D-42D6-8478-9BA0F36474ED}" type="datetimeFigureOut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2243BB-0879-43A3-A7F0-741F563D8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67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F6D68-0124-4582-B625-BC4812210777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F284F-477E-4DB2-9C67-373B32CA6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05A79-F399-4AD3-B779-A652B2354780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FCC19-51EC-4044-BAE3-D8D417E042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983"/>
            <a:ext cx="27432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3"/>
            <a:ext cx="80772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9B586-D2F1-4EAF-B60D-44539F79A0E1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49D5-A495-43AD-B3DC-75904C748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AFBA6-5434-4A7E-8186-BA2673F35C0C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5F97F-5187-483D-A19D-9110C340FB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CEE20-5ECA-4467-9DC4-DFA6CFF24AF2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A2EE-986F-4233-9CE9-8149EDE886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4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253CD-6089-4B1A-9280-4263AE613472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83BC-F5A6-4F29-BE93-550386E52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1E68-5ECF-43AC-82B5-5DBF09E952F3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C9486-F4C9-4B51-BBA5-2A2D81554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25A4C-7E03-46A6-B52D-668893FD735F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B9A3C-7E11-4F4E-85F0-ABF510DD1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95C66-9269-439B-BA1E-AFF7B87727C8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AE8A2-1FD3-4B40-9200-D74DDEC65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CEBC8-B939-4153-8AA8-9B641CA323BE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F4297-F63B-4E87-9E6F-D380A2B793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96E55-95F4-4557-BC19-006B5A3B3D72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3CCA5-6A9D-47CF-B4DC-8889D24E6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5AD0B2-F2C7-4AE8-9A15-E37985BBB803}" type="datetimeFigureOut">
              <a:rPr lang="en-US" smtClean="0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591D7F-892A-4987-A4F3-1CE8862EE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43350"/>
            <a:ext cx="9144000" cy="120015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9050" y="2495550"/>
            <a:ext cx="148590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" y="2495550"/>
            <a:ext cx="88392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КОМПЕТЕНЦИЈЕ ВОДИТЕЉА </a:t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И СПЕЦИФИЧНОСТИ РАДА У </a:t>
            </a: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ПРОДУЖЕН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 БОРАВК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665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Октобар, 2017. године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s-Cyrl-BA" sz="1400" dirty="0" smtClean="0">
                <a:latin typeface="Times New Roman" pitchFamily="18" charset="0"/>
                <a:cs typeface="Times New Roman" pitchFamily="18" charset="0"/>
              </a:rPr>
              <a:t>Инспектор-просвјетни савјетник: Гордана Попадић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dajana.gluvic\Desktop\DSC_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5105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milica.titelski\Desktop\slika_722558260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3350"/>
            <a:ext cx="3581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КОМПЕТЕНЦИЈЕ  НАСТАВНИКА ЗА КОМУНИКАЦИЈУ И САРАДЊУ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152400" y="819151"/>
            <a:ext cx="8991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Разумије важност комуникације и посједује информације о ресурсима који могу подржати васпитно-образовни рад тј. рад у продуженом боравку.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Познаје облике и садржаје сарадње са различитим партнерима значајним за ПБ.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Посједује знања о техникама успјешне комуникације.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Планира комуникацију и сарадњу, као и различите облике мотивисања за сарадњу.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Осмишљава ситуације и активности у којима се пружа могућност за примјену комуникацијских вјештина.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Гради атмосферу међусобног повјерења, активно и са идејама учествује у раду школе.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Кроз сарадњу подстиче развој социјалних компетенција.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Обучава се и активно учествује у раду тимова.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Вреднује сарадњу са партнерима на основу анализе постигнутих ефеката.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Усавршава се у области сарадње и комуникацијских вјештина.</a:t>
            </a:r>
          </a:p>
          <a:p>
            <a:pPr marL="342900" indent="-342900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СОЦИЈАЛНЕ КОМПЕТЕНЦИЈЕ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Компетенције наставника као водитеља продуженог боравка првенствено требају бити усмјерене на развој СОЦИЈАЛНИХ компетенција.</a:t>
            </a:r>
          </a:p>
          <a:p>
            <a:pPr algn="just"/>
            <a:endParaRPr lang="bs-Cyrl-B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Предуслов квалитетног продуженог боравка су првенствено сљедећи елементи социјалне компетенције:</a:t>
            </a:r>
          </a:p>
          <a:p>
            <a:pPr algn="just"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ПОЗИТИВНО ОКРУЖЕЊЕ</a:t>
            </a:r>
          </a:p>
          <a:p>
            <a:pPr algn="just"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ФЛЕКСИБИЛНОСТ  (94 %)</a:t>
            </a:r>
          </a:p>
          <a:p>
            <a:pPr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ЕМПАТИЧНОСТ  (79 %)</a:t>
            </a:r>
          </a:p>
          <a:p>
            <a:pPr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СМИСАО ЗА ХУМОР И ОПТИМИЗАМ  (63 %)</a:t>
            </a:r>
          </a:p>
          <a:p>
            <a:pPr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ОТВОРЕНО КОМУНИЦИРАЊЕ  (66 %)</a:t>
            </a:r>
          </a:p>
          <a:p>
            <a:pPr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СТИЛОВИ ВОЂЕЊА (ОДАБИР, НАЈДЈЕЛОТВОРНИЈИ-ДЕМОКРАТСКИ )</a:t>
            </a:r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СОЦИЈАЛНЕ КОМПЕТЕНЦИЈЕ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0"/>
            <a:ext cx="464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Комуникација је вјештина која се УЧИ.</a:t>
            </a:r>
          </a:p>
          <a:p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“Оно што је речено, још не значи да је чуо онај коме је то речено-ако је чуо, не значи да је то разумео-ако је разумео, то још не значи да га је усвојио-ако га је и усвоји, то још не значи да то што је усвојио, може да употреби и примени.” </a:t>
            </a:r>
          </a:p>
          <a:p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(Ивић и други)</a:t>
            </a:r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895350"/>
            <a:ext cx="3962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Водитељ ПБ треба да </a:t>
            </a:r>
            <a:r>
              <a:rPr lang="en-US" sz="2000" dirty="0" err="1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посједује</a:t>
            </a:r>
            <a:r>
              <a:rPr lang="en-U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сљедеће</a:t>
            </a:r>
            <a:r>
              <a:rPr lang="en-U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способности</a:t>
            </a:r>
            <a:r>
              <a:rPr lang="en-U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вјештине</a:t>
            </a:r>
            <a:r>
              <a:rPr lang="en-U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КОМУНИКАТИВНОСТ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СПРЕМНОСТ ЗА ТИМСКИ РАД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КРЕАТИВНОСТ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ОРГАНИЗОВАНОСТ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ПОУЗДАНОСТ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ОТВОРЕНОСТ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ФЛЕКСИБИЛНОСТ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12" name="Picture 2" descr="C:\Users\milica.titelski\Desktop\hv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2952750"/>
            <a:ext cx="2971800" cy="1676400"/>
          </a:xfrm>
          <a:prstGeom prst="rect">
            <a:avLst/>
          </a:prstGeom>
          <a:solidFill>
            <a:schemeClr val="bg1">
              <a:alpha val="41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СОЦИЈАЛНЕ КОМПЕТЕНЦИЈЕ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Социјална компетенција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обухвата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 на који се користе социјалне вјештине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односу с другима. (примјерена употреба/кориштење усвојених социјалних вјештина, познавање социјалних знања-норме и правила друштва...однос према себи и својим осјећањима, те однос према другима, њиховим осјећањима потребама...)</a:t>
            </a:r>
          </a:p>
          <a:p>
            <a:pPr algn="just"/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Социјалне вјештине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 специфична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понашања која доприносе изградњи односа с другим људима и самим собом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могу се научити, неопходно и могуће их је развијати (ненасилно рјешавање конфликта/сукоба, толерантност, асертивност...).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изградње доброг односа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(емпатија, саосјећање, разумијевање туђих емоција, управљање емоцијама).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сарадње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(усклађивање циљева и приоритета, властитих и групе...).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управљања сукобима и њихово рјешавање.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СОЦИЈАЛНЕ КОМПЕТЕНЦИЈЕ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0"/>
            <a:ext cx="822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Социјална компетенција се подстиче васпитањем који садржи комбинацију топлине и надзора, храбрења и комуникације, максималну подршку и поштовање уз постављање јасних граница (ауторитативан став) што води високом нивоу самопоуздања и социјалне компетенције код дјеце, али и код одраслих.</a:t>
            </a:r>
          </a:p>
          <a:p>
            <a:pPr algn="just"/>
            <a:r>
              <a:rPr lang="bs-Cyrl-B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Подршка, подстицање, прихваћање и хваљење </a:t>
            </a:r>
            <a:r>
              <a:rPr lang="bs-Cyrl-B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породици/школи утиче на изградњу позитивног односа дјеце са родитељима/водитељима ПБ који резултира позитивном сликом о себи, просоцијалним понашањем (помагање, сарадња, дијељење...) и подстиче позитивно социјално функционисање.</a:t>
            </a:r>
          </a:p>
          <a:p>
            <a:pPr algn="just"/>
            <a:r>
              <a:rPr lang="bs-Cyrl-B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 контроле </a:t>
            </a:r>
            <a:r>
              <a:rPr lang="bs-Cyrl-B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егоцентричног, импулсивног  и </a:t>
            </a:r>
            <a:r>
              <a:rPr lang="bs-Cyrl-B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непримјереног понашања такође је одраз усвојених социјалних вјештина.</a:t>
            </a: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СОЦИЈАЛНЕ КОМПЕТЕНЦИЈЕ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895350"/>
            <a:ext cx="419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Асертивност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- понашање – самоувјерена комуникација – сопствена, и права и вриједности других.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Карактеристике асертивних људи: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поштују себе, своје вријеме и енергију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знају да санирају стрес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имају повјерење у себе и у друге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отворени су за сарадњу и нова рјешења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чешће од других добијају оно што желе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895350"/>
            <a:ext cx="4572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Карактеристике асертивног понашања: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 слушање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поштовање другога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јасно и конкретно изражавање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прихватање одговорности за своје ријечи и дјела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спремност да се извини и да похвали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упућивање критике уз уважавање личности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прилагођена невербална комуникација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толеранција непријатности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МОЖЕ ПОМОЋИ РАЗВОЈУ СОЦИЈАЛНЕ КОМПЕТЕНЦИЈЕ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0"/>
            <a:ext cx="8305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Васпитање проткано 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топлином и подржавањем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чање  самопоуздања 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(Самопоуздана особа је активна, зна шта жели, има бољу интеракцију с другима, а тиме унапређује социјалну компетенцију.).</a:t>
            </a:r>
          </a:p>
          <a:p>
            <a:pPr algn="just">
              <a:buFont typeface="Wingdings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Учење социјалних вјештина (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комуникацијске вјештине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вјештине 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ненасилног рјешавања конфликта/сукоба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вјештине доношења одлука и рјешавања проблема).</a:t>
            </a:r>
          </a:p>
          <a:p>
            <a:pPr algn="just">
              <a:buFont typeface="Wingdings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Дружење са вршњацима/одраслим (потреба за интеракцијом, због 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опонашања, испробавања и увјежбавања социјалних вјештина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3350"/>
            <a:ext cx="9144000" cy="5334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133351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МОЖЕ ПОМОЋИ  РАЗВОЈУ СОЦИЈАЛНЕ КОМПЕТЕНЦИЈЕ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90550"/>
            <a:ext cx="8839200" cy="450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Играње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(учење социјалних вјештина кроз игру/комуникацију са другом дјецом/одраслим).</a:t>
            </a:r>
          </a:p>
          <a:p>
            <a:pPr algn="just">
              <a:buFont typeface="Wingdings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Уважавање 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различитости и толеранције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 о социјалним односима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вриједностима и емоција других (“Шта мислиш како се он/она осјећа?” ... ”Како би се ти осјећао/ла да се то теби догоди?”-учити о емпатији).</a:t>
            </a:r>
          </a:p>
          <a:p>
            <a:pPr algn="just">
              <a:buFont typeface="Wingdings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Указивање да 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свако понашање има посљедице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 тако и </a:t>
            </a: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емоције имају узроке 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(Веза понашања и исхода помаже у развоју емпатије. Понашања према другима доводи до њихових реакција, а тако и понашање других према нама доводи до реакција (емоција) нас самих.)</a:t>
            </a:r>
          </a:p>
          <a:p>
            <a:pPr algn="just">
              <a:buFont typeface="Wingdings" pitchFamily="2" charset="2"/>
              <a:buChar char="q"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3350"/>
            <a:ext cx="9144000" cy="5334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133351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РАДИОНИЦА 1 : “СМЕТЊЕ У КОМУНИКАЦИЈИ”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742950"/>
            <a:ext cx="815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Групе ће бити формиране према посебним критеријима (искуство/неискуство рада у продуженом боравку, школа у којој ради).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Свака група ће добити различит задатак, а који се односи на сметње у комуникацији са којима се сусрећу водитељи продуженог боравка.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Сачинити листу ТРИ до ПЕТ кључних сметњи у комуникацији (идентификација или навођење примјера) на релацији водитељ продуженог боравка и дјеца/ученици, наставници разредне наставе, родитељи.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Идентификовати/навести до ПЕТ кључних сметњи у комуникацији водитеља продуженог боравка са дјецом, родитељима и наставницима разредне наставе, а које потичу од водитеља продуженог боравка, родитеља и наставника разредне наставе.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52950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0" y="36195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СМЕТЊЕ/ПРЕПРЕКЕ У КОМУНИКАЦИЈИ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1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895351"/>
            <a:ext cx="8686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Пасивно слушање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 незаинтересованост, одсутност, нервоза, </a:t>
            </a:r>
          </a:p>
          <a:p>
            <a:pPr algn="just"/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чести прекиди излагања. </a:t>
            </a:r>
          </a:p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Неразумљиве или непотпуне поруке </a:t>
            </a:r>
          </a:p>
          <a:p>
            <a:pPr algn="just"/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(изражавање мисли, осјећања, искривљене поруке).</a:t>
            </a:r>
          </a:p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Низак ниво културе говорне комуникације и одсуство такта </a:t>
            </a:r>
          </a:p>
          <a:p>
            <a:pPr algn="just"/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(незадовољство, мрзовоља, нервоза, неодмејерен тон, пренемагање, слаба процјена шта, коме, како и када нешто рећи).</a:t>
            </a:r>
          </a:p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Ауторитаран однос у комуникацији </a:t>
            </a:r>
          </a:p>
          <a:p>
            <a:pPr algn="just"/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(налози, наредбе, хладан однос, не уважава се иницијатива и мишљење).</a:t>
            </a:r>
          </a:p>
          <a:p>
            <a:pPr algn="just"/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Антагонизам у комуникацији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(супротстављање на неприхватљив начин, претјерана борбеност, агресивност и намјера да се повриједи-омаловажи” саговорник).</a:t>
            </a:r>
          </a:p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Неискреност у комуникацији.</a:t>
            </a:r>
          </a:p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Сувише монолога.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9050" y="2495550"/>
            <a:ext cx="148590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" y="514350"/>
            <a:ext cx="8839200" cy="4191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13,00 - 13,30 часова - 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Активност 1: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Представљање Програма семинара/савјетовања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Активност 2: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Упознавање и представљање учесника  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(Вјежба:”Заједнички цртеж без комуникације”)                        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13,30 -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15,00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часова –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Активност 3: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„Ком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етенције водитеља и специфичности рада у продуженом  боравку“, 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Радионица 1: “Сметње у комуникацији”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Радионица 2: “Позитивна комуникација-показатељи квалитетне комуникације”   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(Вјежба:”Игра ПУТ” и Вјежба:”Показатељи позитивне комуникације”)    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15,00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- 15,30 часова - П а у з </a:t>
            </a:r>
            <a:r>
              <a:rPr lang="sr-Cyrl-CS" sz="160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Cyrl-C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15,30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17,00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часова -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Активност 4: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“Примјери добре праксе”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презентација водитеља продуженог боравка из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ЈУ Основне школе „Свети Сава“ Брод     (Зора Чивчић, Бојана Шкрбић)                                    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Активност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5: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“Примјери добре праксе”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презентације водитеља продуженог боравка из: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ЈУ Основне школе „Свети  Сава“ Добој  (Данијела Петровић, Адана Васиљевић) и 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ЈУ Основне школе „19.април“ Дервента (Јована Дувњак, Виолета Живковић)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Дискусија-питања учесника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17,00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17,30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часова -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Активност 6: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Евалуација семинара/савјетовања и додјела сертификата учесницима 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sr-Cyrl-CS" sz="3200" dirty="0" smtClean="0"/>
              <a:t> 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665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19. октобар, 2017. године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s-Cyrl-BA" sz="1400" dirty="0" smtClean="0">
                <a:latin typeface="Times New Roman" pitchFamily="18" charset="0"/>
                <a:cs typeface="Times New Roman" pitchFamily="18" charset="0"/>
              </a:rPr>
              <a:t>Инспектор-просвјетни савјетник: Гордана Попадић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20774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3350"/>
            <a:ext cx="8763000" cy="304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ПРОГРАМ СЕМИНАРА/САВЈЕТОВАЊА ЗА ВОДИТЕЉЕ ПРОДУЖЕНОГ БОРАВКА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52950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СМЕТЊЕ/ПРЕПРЕКЕ У КОМУНИКАЦИЈИ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1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971551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Лоша емотивна атмосфера због непримјерених реакција и особина личности:</a:t>
            </a:r>
          </a:p>
          <a:p>
            <a:pPr algn="just"/>
            <a:endParaRPr lang="sr-Cyrl-R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Активни облици </a:t>
            </a:r>
          </a:p>
          <a:p>
            <a:pPr marL="342900" indent="-342900" algn="just"/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-претјерана наметљивост, агресивност,</a:t>
            </a:r>
          </a:p>
          <a:p>
            <a:pPr marL="342900" indent="-34290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импулсивност, грубост, неосјећајност,</a:t>
            </a:r>
          </a:p>
          <a:p>
            <a:pPr marL="342900" indent="-34290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мрзовољност, егоцентричност</a:t>
            </a:r>
            <a:endParaRPr lang="sr-Cyrl-RS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algn="just"/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2. </a:t>
            </a:r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Пасивни облици </a:t>
            </a:r>
          </a:p>
          <a:p>
            <a:pPr algn="just"/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-преосјетљивост, крутост, затвореност, 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претјерана услужност, некритичко  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усаглашавање, подилажење, уздржавање од искреног изношења мишљења</a:t>
            </a:r>
          </a:p>
          <a:p>
            <a:endParaRPr lang="sr-Cyrl-R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endParaRPr lang="sr-Cyrl-R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endParaRPr lang="sr-Cyrl-R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13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1150"/>
            <a:ext cx="3377201" cy="2236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СМЕТЊЕ/ПРЕПРЕКЕ У КОМУНИКАЦИЈИ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1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971551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Наређивање, командовање   -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 Ти стварно мораш ...”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Пријетња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                                  -    “Боље би ти било, иначе ...”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                                                    -   “Ако то не урадиш онда ћу ...”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Проповиједање, моралисање - 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“Требао си ...”, “Могао си...”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Предавање  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                               - “ Ево зашто ниси у праву ...”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Претпоставке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- “ Урадио си то зато ... “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                          - “ То што си мислио било је ... “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Налажење одговора                                  - 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 Оно што бих ја урадио/ла је ... “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                                                        -  “ Било би најбоље да си ...”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Осуђивање, окривљивање     -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 Ти си лош ...”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                                        - “ Ниси у праву ... “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Радозналост, испитивање                        - 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 Зашто? ... Шта? ... Како?”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Дијагностификовање 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           - “ Ти само покушаваш привући пажњу...”</a:t>
            </a:r>
          </a:p>
          <a:p>
            <a:endParaRPr lang="sr-Cyrl-RS" b="1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endParaRPr lang="sr-Cyrl-R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3350"/>
            <a:ext cx="9144000" cy="4572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1333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РАДИОНИЦА 2: “ПОКАЗАТЕЉИ  ПОЗИТИВНЕ КОМУНИКАЦИЈЕ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1"/>
            <a:ext cx="8686800" cy="320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66750"/>
            <a:ext cx="8839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600" b="1" u="sng" dirty="0" smtClean="0">
                <a:latin typeface="Times New Roman" pitchFamily="18" charset="0"/>
                <a:cs typeface="Times New Roman" pitchFamily="18" charset="0"/>
              </a:rPr>
              <a:t>Вјежба: „Игра ПУТ“ (10 минута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CS" sz="1600" smtClean="0">
                <a:latin typeface="Times New Roman" pitchFamily="18" charset="0"/>
                <a:cs typeface="Times New Roman" pitchFamily="18" charset="0"/>
              </a:rPr>
              <a:t>учесника радионице (индивидуално или у пару)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се тражи да за свако слово из ријечи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ПУТ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смисле и кажу по једну ријеч или реченицу која се односи/има везе са правилима позитивне комуникације, а која почиње са појединим словом из ријечи ПУТ, на примјер: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П-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позитиван почетак и крај...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У-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учтивост...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тактичност...</a:t>
            </a:r>
          </a:p>
          <a:p>
            <a:pPr algn="just"/>
            <a:r>
              <a:rPr lang="sr-Cyrl-CS" sz="1600" b="1" u="sng" dirty="0" smtClean="0">
                <a:latin typeface="Times New Roman" pitchFamily="18" charset="0"/>
                <a:cs typeface="Times New Roman" pitchFamily="18" charset="0"/>
              </a:rPr>
              <a:t>Вјежба: Показатељи позитивне комуникације  (30 минута)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Сачинити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листу до ПЕТ показатеља/примјера позитивне комуникације коју водитељи ПБ најчешће користе у комуникацији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са  дјецом/ученицима, родитељима и наставницима разредне наставе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. Покушати усагласити ставове чланова групе о примјеру позитивне комуникације који треба да је најдоминантнији/најприсутнији када је у питању комуникација са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дјецом/ученицима, родитељима и наставницима разредне наставе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Cyrl-CS" sz="1600" b="1" u="sng" dirty="0" smtClean="0">
                <a:latin typeface="Times New Roman" pitchFamily="18" charset="0"/>
                <a:cs typeface="Times New Roman" pitchFamily="18" charset="0"/>
              </a:rPr>
              <a:t>Завршна активност (20 минута)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Презентација представника група уз могућност коментара чланова осталих група и инспектора-просвјетног савјетника.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На чарт папиру направити листу показатеља позитивне/пожељне комуникације водитеља ПБ са дјецом/ученицима, родитељима и наставницима разредне наставе која је настала као резултат рада свих учесника семинара/савјетовања.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b="1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endParaRPr lang="sr-Cyrl-R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529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3350"/>
            <a:ext cx="9144000" cy="5334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209551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ПОЗИТИВНА КОМУНИКАЦИЈА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66750"/>
            <a:ext cx="89916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Слободна и отворена комуникација али без конфликта ...</a:t>
            </a:r>
          </a:p>
          <a:p>
            <a:pPr marL="342900" indent="-342900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2.  Сарадња  и подршка, радују се успјеху ...</a:t>
            </a:r>
          </a:p>
          <a:p>
            <a:pPr marL="342900" indent="-342900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3.  Развијени –кооперативност, сигурност ...</a:t>
            </a:r>
          </a:p>
          <a:p>
            <a:pPr marL="342900" indent="-342900">
              <a:buAutoNum type="arabicPeriod" startAt="4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Разумијевање, повјерење, наклоност, добронамјерност ...</a:t>
            </a:r>
          </a:p>
          <a:p>
            <a:pPr marL="342900" indent="-342900">
              <a:buAutoNum type="arabicPeriod" startAt="4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Самокритичност ....</a:t>
            </a:r>
          </a:p>
          <a:p>
            <a:pPr marL="342900" indent="-342900">
              <a:buAutoNum type="arabicPeriod" startAt="6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Разумљиве поруке, јасно изражавање мисли, жеља и осјећања ...</a:t>
            </a:r>
          </a:p>
          <a:p>
            <a:pPr marL="342900" indent="-342900">
              <a:buAutoNum type="arabicPeriod" startAt="7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Култура говорне комуникације- пристојно обраћање и слушање..</a:t>
            </a:r>
          </a:p>
          <a:p>
            <a:pPr marL="342900" indent="-342900">
              <a:buAutoNum type="arabicPeriod" startAt="8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Срдачност ...</a:t>
            </a:r>
          </a:p>
          <a:p>
            <a:pPr marL="342900" indent="-342900">
              <a:buAutoNum type="arabicPeriod" startAt="9"/>
            </a:pP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Уочавају се заслуге, иницијативе и другачија мишљења ...</a:t>
            </a:r>
          </a:p>
          <a:p>
            <a:pPr marL="342900" indent="-342900"/>
            <a:r>
              <a:rPr lang="sr-Cyrl-RS" sz="240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10.Искреност  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у комуникацији ...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529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ПОЗИТИВНА КОМУНИКАЦИЈА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895350"/>
            <a:ext cx="8229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1. Дајте им позитивне инструкције</a:t>
            </a:r>
            <a:r>
              <a:rPr lang="sr-Latn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</a:t>
            </a:r>
          </a:p>
          <a:p>
            <a:r>
              <a:rPr lang="sr-Latn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</a:t>
            </a:r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Користите “УРАДИ”  умјесто “НЕМОЈ”.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-”Молим вас да кроз ходник идете полако и тихо.” (Умјесто “Не трчите”.)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2.Јасно кажите шта хоћете.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-”Потребно је да поспремиш своју клупу да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бисмо прешли на нову активност.”</a:t>
            </a:r>
          </a:p>
          <a:p>
            <a:endParaRPr lang="sr-Cyrl-RS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3.Користите конструктивну критику.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-”Знам да твој рукопис може бити пуно бољи.”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4.Охрабрите их на позитиван начин.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“Све си задатке од 1-8. урадио тачно, сад још само заврши остале до 10.”</a:t>
            </a:r>
          </a:p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5.Похвалите конкретан рад или поступак.</a:t>
            </a:r>
          </a:p>
          <a:p>
            <a:r>
              <a:rPr lang="sr-Cyrl-RS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-”Боје које користиш у радовима заиста утичу да се твоја слика чини живом.”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09750"/>
            <a:ext cx="3822843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ПОЗИТИВНА КОМУНИКАЦИЈА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71551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971551"/>
            <a:ext cx="8610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Ријечи  ПОХВАЛЕ  и ОХРАБРЕЊА</a:t>
            </a:r>
          </a:p>
          <a:p>
            <a:endParaRPr lang="sr-Cyrl-RS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Дивно ... Добро ... Фино ... Одлично... Супер ... 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Тачно ... Исправно ... Ауу... Изврсно ... Врло лијепо ...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Добро за тебе... Много  боље ...Тако треба ... 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Боље ти иде ... Добра идеја ... То је то ...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Свиђа ми се како ... Настави тако... Како паметно... 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Ти си сјајан/а ... Добро урађено ... То је изврсно...</a:t>
            </a:r>
          </a:p>
          <a:p>
            <a:pPr algn="just"/>
            <a:endParaRPr lang="sr-Cyrl-RS" sz="2000" b="1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algn="just"/>
            <a:r>
              <a:rPr lang="sr-Cyrl-RS" sz="20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Показати  шта  осјећате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Осмјехнути се... Климнути главом... Дотаћи по рамену... Потапшати по леђима... Дати им знак/гестикулацијом показати одобравање ....</a:t>
            </a:r>
          </a:p>
        </p:txBody>
      </p:sp>
      <p:pic>
        <p:nvPicPr>
          <p:cNvPr id="12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95350"/>
            <a:ext cx="2971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152400" y="382588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27655" name="Title 7"/>
          <p:cNvSpPr>
            <a:spLocks noGrp="1"/>
          </p:cNvSpPr>
          <p:nvPr>
            <p:ph type="ctrTitle"/>
          </p:nvPr>
        </p:nvSpPr>
        <p:spPr>
          <a:xfrm>
            <a:off x="228600" y="1123950"/>
            <a:ext cx="8610600" cy="3200400"/>
          </a:xfrm>
        </p:spPr>
        <p:txBody>
          <a:bodyPr>
            <a:normAutofit fontScale="90000"/>
          </a:bodyPr>
          <a:lstStyle/>
          <a:p>
            <a:pPr marL="173037" algn="l"/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RS" sz="1400" dirty="0" err="1" smtClean="0">
                <a:latin typeface="Times New Roman" pitchFamily="18" charset="0"/>
                <a:cs typeface="Times New Roman" pitchFamily="18" charset="0"/>
              </a:rPr>
              <a:t>Шевкушић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, С. и Максић, С. (2002)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Један програм за рад у продуженом боравку.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Београд Институт 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за педагошка истраживања, УДК 371.83-053.5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2. Јарић,И. (2014) Родитељство и институције у Србији: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Студија случаја услуге дневног боравка у </a:t>
            </a:r>
            <a:b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    основној школ.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Београд, Филозофски факултет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3. Martičević</a:t>
            </a:r>
            <a:r>
              <a:rPr lang="sr-Latn-B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J. (2010).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Uticaj socijalne kompetencije učitelja na provođenje cjelodnevnog boravka u školi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Zagreb</a:t>
            </a:r>
            <a:r>
              <a:rPr lang="sr-Latn-B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Časopis Odgojne znanosti Učiteljski fakultet 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4. Matijević,  M.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Alternativne pedagogije Boravak učenika u školi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Zagreb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Sveučilište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  </a:t>
            </a:r>
            <a:r>
              <a:rPr lang="sr-Latn-BA" sz="1400" dirty="0" smtClean="0">
                <a:latin typeface="Times New Roman" pitchFamily="18" charset="0"/>
                <a:cs typeface="Times New Roman" pitchFamily="18" charset="0"/>
              </a:rPr>
              <a:t>Zagrebu,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Učiteljski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fakultet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Zagrebu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5. Мићановић, С. „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Раду продуженом боравку са аспекта наставника”.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Zbornik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radova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Fakultet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tehničkih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nauka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Čačak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(2013):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RPPO13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Miler B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. (2001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. „ </a:t>
            </a:r>
            <a:r>
              <a:rPr lang="sr-Latn-RS" sz="1400" i="1" dirty="0" smtClean="0">
                <a:latin typeface="Times New Roman" pitchFamily="18" charset="0"/>
                <a:cs typeface="Times New Roman" pitchFamily="18" charset="0"/>
              </a:rPr>
              <a:t>Kako ostvariti uspješan kontakt sa učenicima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Latn-RS" sz="1400" i="1" dirty="0" smtClean="0">
                <a:latin typeface="Times New Roman" pitchFamily="18" charset="0"/>
                <a:cs typeface="Times New Roman" pitchFamily="18" charset="0"/>
              </a:rPr>
              <a:t>. Priručnik za nastavnike.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Sarajevo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sr-Cyrl-RS" sz="1400" dirty="0" err="1" smtClean="0">
                <a:latin typeface="Times New Roman" pitchFamily="18" charset="0"/>
                <a:cs typeface="Times New Roman" pitchFamily="18" charset="0"/>
              </a:rPr>
              <a:t>Смјернице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за организацију продуженог боравка у школи. Министарство просвјете и културе Републике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Српске</a:t>
            </a:r>
            <a:br>
              <a:rPr lang="sr-Cyrl-R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8. Станојловић С.(2003). „ </a:t>
            </a:r>
            <a:r>
              <a:rPr lang="sr-Cyrl-RS" sz="1400" i="1" dirty="0" smtClean="0">
                <a:latin typeface="Times New Roman" pitchFamily="18" charset="0"/>
                <a:cs typeface="Times New Roman" pitchFamily="18" charset="0"/>
              </a:rPr>
              <a:t>Знати комуницирати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”.Српско Сарајево, ЗУНС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383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19075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ПАЖЊИ...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dajana.gluvic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24150"/>
            <a:ext cx="541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24384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УВОД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0015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Породица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представља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прву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социјалну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емоционалну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средину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којој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иј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налази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рођења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којој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стиче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своја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прва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искуства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формира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ставове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развија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личне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потенцијале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интерперсоналне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односе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разликују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свих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осталих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односа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члановима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којима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животу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припадати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Примарна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социјализација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етета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одвија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породици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иј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представља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узор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друштва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ородично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окружење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првом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реду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интеракција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породици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васпитни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поступци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родитеља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утичу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етета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другом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значајном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окружењу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Продужени боравак је посебна веза између породице и школе.</a:t>
            </a:r>
          </a:p>
        </p:txBody>
      </p:sp>
      <p:pic>
        <p:nvPicPr>
          <p:cNvPr id="11" name="Picture 2" descr="C:\Users\Mima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335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24384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УВОД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5255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азвој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друштва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услов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ио 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нов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рјешења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организ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ације рада школе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у виду проширених програма, а самим тим 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продуженог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боравка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Организација рада продуженог боравка је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одговоран, захтјеван и изазован посао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који треба да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омогући ученицима боравак у угодном и сигурном простору који подстиче њихов развој и напредак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васпитно-образовна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институција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треба да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гарантује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родитељима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безбједност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000" b="1" dirty="0" smtClean="0">
                <a:latin typeface="Times New Roman" pitchFamily="18" charset="0"/>
                <a:cs typeface="Times New Roman" pitchFamily="18" charset="0"/>
              </a:rPr>
              <a:t>дјеце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квалитетно проведено вријеме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продуженом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боравку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безбјеђује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заинтересоване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ученике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оброк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опрема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простор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ученици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боравити</a:t>
            </a:r>
            <a:r>
              <a:rPr lang="bs-Cyrl-BA" sz="2000" dirty="0" smtClean="0">
                <a:latin typeface="Times New Roman" pitchFamily="18" charset="0"/>
                <a:cs typeface="Times New Roman" pitchFamily="18" charset="0"/>
              </a:rPr>
              <a:t>, а све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уз помоћ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стручног и компетентног наставника/водитеља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Picture 2" descr="C:\Users\Mima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335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6195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1915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Продужени боравак представља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организовану бригу о дјеци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завршетка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наставе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омогућава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дјеце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цијелог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или дијела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у школи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Cyrl-R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је </a:t>
            </a:r>
            <a:r>
              <a:rPr lang="sr-Cyrl-R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помоћ родитељима око збрињавања дјеце</a:t>
            </a:r>
            <a:r>
              <a:rPr lang="sr-Cyrl-R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али и </a:t>
            </a:r>
            <a:r>
              <a:rPr lang="sr-Cyrl-R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успјешнијег испуњавања школских обавеза,</a:t>
            </a:r>
            <a:r>
              <a:rPr lang="sr-Cyrl-R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гдје  дјеца под руководством наставника тј. водитеља у продуженом боравку систематски и плански се припремају за наставу и организовано проводе своје слободно вријеме.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sr-Cyrl-R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sr-Cyrl-R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Продужени боравак се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реализује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правилу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расположивим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просторијама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укључујићи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s-Cyrl-BA" dirty="0" smtClean="0">
                <a:latin typeface="Times New Roman" pitchFamily="18" charset="0"/>
                <a:cs typeface="Times New Roman" pitchFamily="18" charset="0"/>
              </a:rPr>
              <a:t>школску/спортску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салу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школско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двориште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95350"/>
            <a:ext cx="2743200" cy="1447800"/>
          </a:xfrm>
          <a:prstGeom prst="rect">
            <a:avLst/>
          </a:prstGeom>
        </p:spPr>
      </p:pic>
      <p:pic>
        <p:nvPicPr>
          <p:cNvPr id="13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95550"/>
            <a:ext cx="27432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152400" y="382588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ЦИЉЕВИ РАДА У ПРОДУЖЕНОМ БОРАВКУ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228600" y="919162"/>
            <a:ext cx="5105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могућ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ученику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испуњен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садржајима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повољно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утичу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развој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његове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цјелокупне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могућ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развој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унапређивање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социјалних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вјештина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рипрем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даље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образовање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цјеложивотно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учење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8388"/>
            <a:ext cx="3371850" cy="371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52400" y="382588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</a:t>
            </a:r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ОРГАНИЗАЦИЈА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152400" y="895350"/>
            <a:ext cx="815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рада израђује се на основу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циљева 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у продуженом боравку.</a:t>
            </a:r>
            <a:endParaRPr lang="bs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 рада врши се смјеном: 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планираних активности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складу са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дужином времена боравка ученика у продуженом боравку, смјеном интересовања, способности и могућности ученика за одређене активности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слободне активности,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комбиновањем 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 и пасивног одмора, 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помоћ у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учењу и изради домаће задаће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87655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Организација рада и дневни распоред рада у продуженом боравку условљен је: </a:t>
            </a:r>
          </a:p>
          <a:p>
            <a:pPr lvl="0"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почетком и завршетком редовне наставе, </a:t>
            </a:r>
          </a:p>
          <a:p>
            <a:pPr lvl="0"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потребним временом које дјеца треба да проведу у боравку </a:t>
            </a:r>
            <a:r>
              <a:rPr lang="bs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(радно вријеме родитеља), </a:t>
            </a:r>
          </a:p>
          <a:p>
            <a:pPr lvl="0"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врстом и величином групе и</a:t>
            </a:r>
          </a:p>
          <a:p>
            <a:pPr lvl="0" algn="just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постојањем вишенамјенског простора за продужени </a:t>
            </a:r>
          </a:p>
          <a:p>
            <a:pPr lvl="0"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боравак.</a:t>
            </a:r>
            <a:endParaRPr lang="bs-Cyrl-BA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 descr="C:\Users\milica.titelski\Desktop\PB oktobar 2016 H\slikw\DSC0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90950"/>
            <a:ext cx="2905328" cy="1219200"/>
          </a:xfrm>
          <a:prstGeom prst="rect">
            <a:avLst/>
          </a:prstGeom>
          <a:noFill/>
        </p:spPr>
      </p:pic>
      <p:pic>
        <p:nvPicPr>
          <p:cNvPr id="11" name="Picture 2" descr="C:\Users\milica.titelski\Desktop\PB oktobar 2016 H\slikw\DSC0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38350"/>
            <a:ext cx="2545008" cy="914400"/>
          </a:xfrm>
          <a:prstGeom prst="rect">
            <a:avLst/>
          </a:prstGeom>
          <a:noFill/>
        </p:spPr>
      </p:pic>
      <p:pic>
        <p:nvPicPr>
          <p:cNvPr id="12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71450"/>
            <a:ext cx="47244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152400" y="382588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</a:t>
            </a:r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ОРГАНИЗАЦИЈА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152400" y="895350"/>
            <a:ext cx="883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 седмичне и дневне организације рада у продуженом боравку</a:t>
            </a:r>
            <a:r>
              <a:rPr lang="sr-Latn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 се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континуирана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смјена предвиђених програмски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садржаја рада, са активним и пасивним одмором и слободним активностима,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како би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ускладили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планиране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 са могућностима и дневним оптерећењем ученика. 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Веома је важно у оквиру планираног времена 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планирати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најпогодније вријеме за ужину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647950"/>
            <a:ext cx="861060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Оквирно радно вријеме - од 6,30 до 17,30/18,00 часова.</a:t>
            </a:r>
          </a:p>
          <a:p>
            <a:pPr algn="just">
              <a:lnSpc>
                <a:spcPct val="107000"/>
              </a:lnSpc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Радно вријеме водитеља у продуженом боравку је 8 сати дневно, од чега ШЕСТ (6) сати непосредног рада са дјецом</a:t>
            </a:r>
            <a:r>
              <a:rPr lang="sr-Latn-C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могуће преклапање радног времена водитеља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bs-Cyrl-BA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Планирати оквирно (различито) вријеме пријема </a:t>
            </a:r>
          </a:p>
          <a:p>
            <a:pPr algn="just">
              <a:lnSpc>
                <a:spcPct val="107000"/>
              </a:lnSpc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дјеце у продуженом боравку, усмјерених активности-</a:t>
            </a:r>
          </a:p>
          <a:p>
            <a:pPr algn="just">
              <a:lnSpc>
                <a:spcPct val="107000"/>
              </a:lnSpc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учења, израде домаће задаће, слободних активности.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38350"/>
            <a:ext cx="3676650" cy="990600"/>
          </a:xfrm>
          <a:prstGeom prst="rect">
            <a:avLst/>
          </a:prstGeom>
        </p:spPr>
      </p:pic>
      <p:pic>
        <p:nvPicPr>
          <p:cNvPr id="11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62350"/>
            <a:ext cx="35814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84750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4579938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КОМПЕТЕНЦИЈЕ ВОДИТЕЉА И ПРОДУЖЕНИ БОРАВАК У ОСНОВНИМ ШКОЛАМА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03750"/>
            <a:ext cx="381000" cy="3810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9550"/>
            <a:ext cx="9144000" cy="685800"/>
          </a:xfrm>
          <a:prstGeom prst="rect">
            <a:avLst/>
          </a:prstGeom>
          <a:solidFill>
            <a:srgbClr val="54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52400" y="36195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КОМПЕТЕНЦИЈЕ НАСТАВНИКА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302895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809751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Наставничке компетенције обухватају компетенције за: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Подршку развоју ученика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Поучавање и учење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Компетенције за комуникацију и сарадњу</a:t>
            </a:r>
          </a:p>
          <a:p>
            <a:pPr algn="just">
              <a:buFont typeface="Wingdings" pitchFamily="2" charset="2"/>
              <a:buChar char="q"/>
            </a:pP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Наставну област, предмет и методику</a:t>
            </a:r>
          </a:p>
          <a:p>
            <a:pPr algn="just"/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Садржај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сваке компетенције су: ЗНАЊА,   ПЛАНИРАЊЕ,  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РЕАЛИЗАЦИЈА, ВРЕДНОВАЊЕ,  УСАВРШАВАЊЕ .</a:t>
            </a:r>
          </a:p>
          <a:p>
            <a:pPr algn="just"/>
            <a:r>
              <a:rPr lang="bs-Cyrl-B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 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компетенција су: СПОСОБНОСТ, ПОНАШАЊЕ, ЛИЧНЕ ОСОБИНЕ, 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САМОПОУЗДАЊЕ, МОТИВИСАНОСТ.</a:t>
            </a:r>
          </a:p>
          <a:p>
            <a:pPr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s-Cyrl-BA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C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97155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Компетенције наставника  представљају снагу/капацитет појединца, која се исказује у вршењу сложених активности у васпитно-образовном процесу и представљају скуп потребних  знања, вјештина и вриједносних ставова наставника.</a:t>
            </a:r>
          </a:p>
          <a:p>
            <a:pPr algn="just"/>
            <a:endParaRPr lang="en-GB" dirty="0"/>
          </a:p>
        </p:txBody>
      </p:sp>
      <p:pic>
        <p:nvPicPr>
          <p:cNvPr id="11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14550"/>
            <a:ext cx="2628900" cy="196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4703</TotalTime>
  <Words>2461</Words>
  <Application>Microsoft Office PowerPoint</Application>
  <PresentationFormat>On-screen Show (16:9)</PresentationFormat>
  <Paragraphs>335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КОМПЕТЕНЦИЈЕ ВОДИТЕЉА  И СПЕЦИФИЧНОСТИ РАДА У ПРОДУЖЕНОМ БОРАВКУ</vt:lpstr>
      <vt:lpstr>    13,00 - 13,30 часова -  Активност 1: Представљање Програма семинара/савјетовања                                       Активност 2: Упознавање и представљање учесника                                                                 (Вјежба:”Заједнички цртеж без комуникације”)                          13,30 - 15,00 часова – Активност 3: „Компетенције водитеља и специфичности рада у продуженом  боравку“,                                        Радионица 1: “Сметње у комуникацији”                                       Радионица 2: “Позитивна комуникација-показатељи квалитетне комуникације”                                                                 (Вјежба:”Игра ПУТ” и Вјежба:”Показатељи позитивне комуникације”)       15,00 - 15,30 часова - П а у з а                15,30 - 17,00 часова - Активност 4:  “Примјери добре праксе”, презентација водитеља продуженог боравка из                                       ЈУ Основне школе „Свети Сава“ Брод     (Зора Чивчић, Бојана Шкрбић)                                                                           Активност 5:  “Примјери добре праксе”, презентације водитеља продуженог боравка из:                                       ЈУ Основне школе „Свети  Сава“ Добој  (Данијела Петровић, Адана Васиљевић) и                                       ЈУ Основне школе „19.април“ Дервента (Јована Дувњак, Виолета Живковић)                                                                            Дискусија-питања учесника                                    17,00 - 17,30 часова - Активност 6: Евалуација семинара/савјетовања и додјела сертификата учесницима                                         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 1. Шевкушић, С. и Максић, С. (2002) Један програм за рад у продуженом боравку. Београд Институт      за педагошка истраживања, УДК 371.83-053.5 2. Јарић,И. (2014) Родитељство и институције у Србији: Студија случаја услуге дневног боравка у      основној школ. Београд, Филозофски факултет 3. Martičević, J. (2010). Uticaj socijalne kompetencije učitelja na provođenje cjelodnevnog boravka u školi.      Zagreb, Časopis Odgojne znanosti Učiteljski fakultet  4. Matijević,  M. Alternativne pedagogije Boravak učenika u školi Zagreb. Sveučilište u  Zagrebu, Učiteljski     fakultet u Zagrebu. 5. Мићановић, С. „ Раду продуженом боравку са аспекта наставника”. Zbornik  radova Fakultet tehničkih      nauka Čačak (2013): RPPO13. 6. Miler B. (2001). „ Kako ostvariti uspješan kontakt sa učenicima”. Priručnik za nastavnike. Sarajevo  7. Смјернице за организацију продуженог боравка у школи. Министарство просвјете и културе Републике     Српске 8. Станојловић С.(2003). „ Знати комуницирати”.Српско Сарајево, ЗУНС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Mima</dc:creator>
  <cp:lastModifiedBy>Gordana Popadic</cp:lastModifiedBy>
  <cp:revision>504</cp:revision>
  <dcterms:created xsi:type="dcterms:W3CDTF">2015-10-14T10:51:12Z</dcterms:created>
  <dcterms:modified xsi:type="dcterms:W3CDTF">2017-10-27T12:25:30Z</dcterms:modified>
</cp:coreProperties>
</file>