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5">
  <p:sldMasterIdLst>
    <p:sldMasterId id="2147483648" r:id="rId1"/>
  </p:sldMasterIdLst>
  <p:sldIdLst>
    <p:sldId id="256" r:id="rId2"/>
    <p:sldId id="257" r:id="rId3"/>
    <p:sldId id="258" r:id="rId4"/>
    <p:sldId id="259" r:id="rId5"/>
    <p:sldId id="260" r:id="rId6"/>
    <p:sldId id="279" r:id="rId7"/>
    <p:sldId id="261" r:id="rId8"/>
    <p:sldId id="262" r:id="rId9"/>
    <p:sldId id="264" r:id="rId10"/>
    <p:sldId id="265" r:id="rId11"/>
    <p:sldId id="266" r:id="rId12"/>
    <p:sldId id="268" r:id="rId13"/>
    <p:sldId id="269" r:id="rId14"/>
    <p:sldId id="270" r:id="rId15"/>
    <p:sldId id="278" r:id="rId16"/>
    <p:sldId id="267" r:id="rId17"/>
    <p:sldId id="272" r:id="rId18"/>
    <p:sldId id="273" r:id="rId19"/>
    <p:sldId id="274"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Umereni stil 2 – Naglašav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sr-Latn-CS"/>
              <a:t>Kliknite i uredite naslov mastera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a:t>Kliknite i uredite stil podnaslova mastera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a nat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sr-Latn-CS"/>
              <a:t>Kliknite i uredite naslov mastera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r-Latn-CS"/>
              <a:t>Kliknite na ikonu i dodajte sliku</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Kliknite i uredite tekst</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nat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sr-Latn-CS"/>
              <a:t>Kliknite i uredite naslov mastera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Kliknite i uredite tekst</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a natpisom">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r-Latn-CS"/>
              <a:t>Kliknite i uredite naslov mastera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r-Latn-CS"/>
              <a:t>Kliknite i uredite tekst</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Kliknite i uredite tekst</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a ime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sr-Latn-CS"/>
              <a:t>Kliknite i uredite naslov mastera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Kliknite i uredite tekst</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a ponuđenim imeno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sr-Latn-CS"/>
              <a:t>Kliknite i uredite naslov mastera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sr-Latn-CS"/>
              <a:t>Kliknite i uredite tekst</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Kliknite i uredite tekst</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čno ili netačn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sr-Latn-CS"/>
              <a:t>Kliknite i uredite naslov mastera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sr-Latn-CS"/>
              <a:t>Kliknite i uredite tekst</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Kliknite i uredite tekst</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sr-Latn-CS"/>
              <a:t>Kliknite i uredite naslov mastera</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sr-Latn-CS"/>
              <a:t>Kliknite i uredite naslov mastera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r-Latn-CS"/>
              <a:t>Kliknite i uredite naslov mastera</a:t>
            </a:r>
            <a:endParaRPr lang="en-US" dirty="0"/>
          </a:p>
        </p:txBody>
      </p:sp>
      <p:sp>
        <p:nvSpPr>
          <p:cNvPr id="3" name="Content Placeholder 2"/>
          <p:cNvSpPr>
            <a:spLocks noGrp="1"/>
          </p:cNvSpPr>
          <p:nvPr>
            <p:ph idx="1"/>
          </p:nvPr>
        </p:nvSpPr>
        <p:spPr/>
        <p:txBody>
          <a:bodyPr anchor="ctr"/>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sr-Latn-CS"/>
              <a:t>Kliknite i uredite naslov mastera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Kliknite i uredite tekst</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r-Latn-CS"/>
              <a:t>Kliknite i uredite naslov mastera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Latn-CS"/>
              <a:t>Kliknite i uredite naslov mastera</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sr-Latn-CS"/>
              <a:t>Kliknite i uredite naslov mastera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sr-Latn-CS"/>
              <a:t>Kliknite i uredite naslov mastera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Kliknite i uredite tekst</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sr-Latn-CS"/>
              <a:t>Kliknite i uredite naslov mastera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r-Latn-CS"/>
              <a:t>Kliknite na ikonu i dodajte sliku</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Kliknite i uredite tekst</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sr-Latn-CS"/>
              <a:t>Kliknite i uredite naslov mastera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sr-Latn-CS"/>
              <a:t>Kliknite i uredite tekst</a:t>
            </a:r>
          </a:p>
          <a:p>
            <a:pPr lvl="1"/>
            <a:r>
              <a:rPr lang="sr-Latn-CS"/>
              <a:t>Drugi nivo</a:t>
            </a:r>
          </a:p>
          <a:p>
            <a:pPr lvl="2"/>
            <a:r>
              <a:rPr lang="sr-Latn-CS"/>
              <a:t>Treći nivo</a:t>
            </a:r>
          </a:p>
          <a:p>
            <a:pPr lvl="3"/>
            <a:r>
              <a:rPr lang="sr-Latn-CS"/>
              <a:t>Četvrti nivo</a:t>
            </a:r>
          </a:p>
          <a:p>
            <a:pPr lvl="4"/>
            <a:r>
              <a:rPr lang="sr-Latn-CS"/>
              <a:t>Peti nivo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43840" y="3160450"/>
            <a:ext cx="11684000" cy="3402909"/>
          </a:xfrm>
        </p:spPr>
        <p:txBody>
          <a:bodyPr>
            <a:noAutofit/>
          </a:bodyPr>
          <a:lstStyle/>
          <a:p>
            <a:pPr algn="ctr"/>
            <a:r>
              <a:rPr lang="bs-Cyrl-BA" sz="3200" b="1" dirty="0">
                <a:latin typeface="Times New Roman" panose="02020603050405020304" pitchFamily="18" charset="0"/>
                <a:cs typeface="Times New Roman" panose="02020603050405020304" pitchFamily="18" charset="0"/>
              </a:rPr>
              <a:t> </a:t>
            </a:r>
            <a:r>
              <a:rPr lang="sr-Latn-RS" sz="3600" b="1" dirty="0">
                <a:latin typeface="Times New Roman" panose="02020603050405020304" pitchFamily="18" charset="0"/>
                <a:cs typeface="Times New Roman" panose="02020603050405020304" pitchFamily="18" charset="0"/>
              </a:rPr>
              <a:t>„</a:t>
            </a:r>
            <a:r>
              <a:rPr lang="bs-Cyrl-BA" sz="3600" b="1" dirty="0">
                <a:latin typeface="Times New Roman" panose="02020603050405020304" pitchFamily="18" charset="0"/>
                <a:cs typeface="Times New Roman" panose="02020603050405020304" pitchFamily="18" charset="0"/>
              </a:rPr>
              <a:t>Приручник за одјељењске старјешине</a:t>
            </a:r>
            <a:r>
              <a:rPr lang="sr-Latn-RS" sz="3600" b="1" dirty="0">
                <a:latin typeface="Times New Roman" panose="02020603050405020304" pitchFamily="18" charset="0"/>
                <a:cs typeface="Times New Roman" panose="02020603050405020304" pitchFamily="18" charset="0"/>
              </a:rPr>
              <a:t>“</a:t>
            </a:r>
            <a:r>
              <a:rPr lang="bs-Cyrl-BA" sz="3600" b="1" dirty="0">
                <a:latin typeface="Times New Roman" panose="02020603050405020304" pitchFamily="18" charset="0"/>
                <a:cs typeface="Times New Roman" panose="02020603050405020304" pitchFamily="18" charset="0"/>
              </a:rPr>
              <a:t>       </a:t>
            </a:r>
            <a:br>
              <a:rPr lang="bs-Cyrl-BA" sz="3200" b="1" dirty="0">
                <a:latin typeface="Times New Roman" panose="02020603050405020304" pitchFamily="18" charset="0"/>
                <a:cs typeface="Times New Roman" panose="02020603050405020304" pitchFamily="18" charset="0"/>
              </a:rPr>
            </a:br>
            <a:r>
              <a:rPr lang="sr-Cyrl-BA" sz="2000" b="1" dirty="0">
                <a:latin typeface="Times New Roman" panose="02020603050405020304" pitchFamily="18" charset="0"/>
                <a:cs typeface="Times New Roman" panose="02020603050405020304" pitchFamily="18" charset="0"/>
              </a:rPr>
              <a:t>(модели радионица за </a:t>
            </a:r>
            <a:r>
              <a:rPr lang="sr-Cyrl-BA" sz="2000" b="1" dirty="0">
                <a:latin typeface="Times New Roman" panose="02020603050405020304" pitchFamily="18" charset="0"/>
                <a:cs typeface="Times New Roman" panose="02020603050405020304" pitchFamily="18" charset="0"/>
                <a:sym typeface="Symbol" panose="05050102010706020507" pitchFamily="18" charset="2"/>
              </a:rPr>
              <a:t>прву</a:t>
            </a:r>
            <a:r>
              <a:rPr lang="sr-Cyrl-BA" sz="2000" b="1" dirty="0">
                <a:latin typeface="Times New Roman" panose="02020603050405020304" pitchFamily="18" charset="0"/>
                <a:cs typeface="Times New Roman" panose="02020603050405020304" pitchFamily="18" charset="0"/>
              </a:rPr>
              <a:t>, </a:t>
            </a:r>
            <a:r>
              <a:rPr lang="sr-Cyrl-BA" sz="2000" b="1" dirty="0">
                <a:latin typeface="Times New Roman" panose="02020603050405020304" pitchFamily="18" charset="0"/>
                <a:cs typeface="Times New Roman" panose="02020603050405020304" pitchFamily="18" charset="0"/>
                <a:sym typeface="Symbol" panose="05050102010706020507" pitchFamily="18" charset="2"/>
              </a:rPr>
              <a:t>другу</a:t>
            </a:r>
            <a:r>
              <a:rPr lang="sr-Cyrl-BA" sz="2000" b="1" dirty="0">
                <a:latin typeface="Times New Roman" panose="02020603050405020304" pitchFamily="18" charset="0"/>
                <a:cs typeface="Times New Roman" panose="02020603050405020304" pitchFamily="18" charset="0"/>
              </a:rPr>
              <a:t>  </a:t>
            </a:r>
            <a:r>
              <a:rPr lang="sr-Cyrl-RS" sz="2000" b="1" dirty="0">
                <a:latin typeface="Times New Roman" panose="02020603050405020304" pitchFamily="18" charset="0"/>
                <a:cs typeface="Times New Roman" panose="02020603050405020304" pitchFamily="18" charset="0"/>
              </a:rPr>
              <a:t>и</a:t>
            </a:r>
            <a:r>
              <a:rPr lang="sr-Cyrl-BA" sz="2000" b="1" dirty="0">
                <a:latin typeface="Times New Roman" panose="02020603050405020304" pitchFamily="18" charset="0"/>
                <a:cs typeface="Times New Roman" panose="02020603050405020304" pitchFamily="18" charset="0"/>
              </a:rPr>
              <a:t>  </a:t>
            </a:r>
            <a:r>
              <a:rPr lang="sr-Cyrl-BA" sz="2000" b="1" dirty="0">
                <a:latin typeface="Times New Roman" panose="02020603050405020304" pitchFamily="18" charset="0"/>
                <a:cs typeface="Times New Roman" panose="02020603050405020304" pitchFamily="18" charset="0"/>
                <a:sym typeface="Symbol" panose="05050102010706020507" pitchFamily="18" charset="2"/>
              </a:rPr>
              <a:t>трећу </a:t>
            </a:r>
            <a:r>
              <a:rPr lang="sr-Cyrl-BA" sz="2000" b="1" dirty="0">
                <a:latin typeface="Times New Roman" panose="02020603050405020304" pitchFamily="18" charset="0"/>
                <a:cs typeface="Times New Roman" panose="02020603050405020304" pitchFamily="18" charset="0"/>
              </a:rPr>
              <a:t>тријаду основне школе)</a:t>
            </a:r>
            <a:br>
              <a:rPr lang="sr-Cyrl-BA" sz="2000" b="1" dirty="0">
                <a:latin typeface="Times New Roman" panose="02020603050405020304" pitchFamily="18" charset="0"/>
                <a:cs typeface="Times New Roman" panose="02020603050405020304" pitchFamily="18" charset="0"/>
              </a:rPr>
            </a:br>
            <a:br>
              <a:rPr lang="sr-Cyrl-BA" sz="2000" b="1" dirty="0">
                <a:latin typeface="Times New Roman" panose="02020603050405020304" pitchFamily="18" charset="0"/>
                <a:cs typeface="Times New Roman" panose="02020603050405020304" pitchFamily="18" charset="0"/>
              </a:rPr>
            </a:br>
            <a:br>
              <a:rPr lang="sr-Cyrl-BA" sz="2000" b="1" dirty="0">
                <a:latin typeface="Times New Roman" panose="02020603050405020304" pitchFamily="18" charset="0"/>
                <a:cs typeface="Times New Roman" panose="02020603050405020304" pitchFamily="18" charset="0"/>
              </a:rPr>
            </a:br>
            <a:br>
              <a:rPr lang="bs-Latn-BA" sz="2000" b="1" dirty="0">
                <a:latin typeface="Times New Roman" panose="02020603050405020304" pitchFamily="18" charset="0"/>
                <a:cs typeface="Times New Roman" panose="02020603050405020304" pitchFamily="18" charset="0"/>
              </a:rPr>
            </a:br>
            <a:br>
              <a:rPr lang="bs-Cyrl-BA" sz="2000" b="1" dirty="0">
                <a:latin typeface="Times New Roman" panose="02020603050405020304" pitchFamily="18" charset="0"/>
                <a:cs typeface="Times New Roman" panose="02020603050405020304" pitchFamily="18" charset="0"/>
              </a:rPr>
            </a:br>
            <a:r>
              <a:rPr lang="bs-Cyrl-BA" sz="3200" b="1" dirty="0">
                <a:latin typeface="Times New Roman" panose="02020603050405020304" pitchFamily="18" charset="0"/>
                <a:cs typeface="Times New Roman" panose="02020603050405020304" pitchFamily="18" charset="0"/>
              </a:rPr>
              <a:t>           </a:t>
            </a:r>
            <a:br>
              <a:rPr lang="bs-Cyrl-BA" sz="3200" b="1" dirty="0">
                <a:latin typeface="Times New Roman" panose="02020603050405020304" pitchFamily="18" charset="0"/>
                <a:cs typeface="Times New Roman" panose="02020603050405020304" pitchFamily="18" charset="0"/>
              </a:rPr>
            </a:br>
            <a:r>
              <a:rPr lang="bs-Cyrl-BA" sz="1800" b="1" dirty="0">
                <a:latin typeface="Times New Roman" panose="02020603050405020304" pitchFamily="18" charset="0"/>
                <a:cs typeface="Times New Roman" panose="02020603050405020304" pitchFamily="18" charset="0"/>
              </a:rPr>
              <a:t>септембар, 2022. године                                                                     Реализатор: Дарја Живановић</a:t>
            </a:r>
            <a:endParaRPr lang="bs-Latn-BA" sz="1800" b="1" dirty="0">
              <a:latin typeface="Times New Roman" panose="02020603050405020304" pitchFamily="18" charset="0"/>
              <a:cs typeface="Times New Roman" panose="02020603050405020304" pitchFamily="18" charset="0"/>
            </a:endParaRPr>
          </a:p>
        </p:txBody>
      </p:sp>
      <p:pic>
        <p:nvPicPr>
          <p:cNvPr id="4" name="Picture 1924"/>
          <p:cNvPicPr/>
          <p:nvPr/>
        </p:nvPicPr>
        <p:blipFill>
          <a:blip r:embed="rId2" cstate="print">
            <a:extLst>
              <a:ext uri="{28A0092B-C50C-407E-A947-70E740481C1C}">
                <a14:useLocalDpi xmlns:a14="http://schemas.microsoft.com/office/drawing/2010/main" val="0"/>
              </a:ext>
            </a:extLst>
          </a:blip>
          <a:stretch>
            <a:fillRect/>
          </a:stretch>
        </p:blipFill>
        <p:spPr>
          <a:xfrm>
            <a:off x="2895599" y="155063"/>
            <a:ext cx="6400800" cy="2304051"/>
          </a:xfrm>
          <a:prstGeom prst="rect">
            <a:avLst/>
          </a:prstGeom>
          <a:ln w="38100">
            <a:solidFill>
              <a:schemeClr val="bg2">
                <a:lumMod val="90000"/>
              </a:schemeClr>
            </a:solidFill>
          </a:ln>
        </p:spPr>
      </p:pic>
      <p:sp>
        <p:nvSpPr>
          <p:cNvPr id="5" name="Pravougaonik 4"/>
          <p:cNvSpPr/>
          <p:nvPr/>
        </p:nvSpPr>
        <p:spPr>
          <a:xfrm rot="10800000" flipV="1">
            <a:off x="2548581" y="2102690"/>
            <a:ext cx="7094837" cy="954107"/>
          </a:xfrm>
          <a:prstGeom prst="rect">
            <a:avLst/>
          </a:prstGeom>
        </p:spPr>
        <p:txBody>
          <a:bodyPr wrap="square">
            <a:spAutoFit/>
          </a:bodyPr>
          <a:lstStyle/>
          <a:p>
            <a:pPr algn="ctr"/>
            <a:r>
              <a:rPr lang="bs-Latn-BA" sz="2800" b="1" dirty="0"/>
              <a:t>       </a:t>
            </a:r>
          </a:p>
          <a:p>
            <a:pPr algn="ctr"/>
            <a:r>
              <a:rPr lang="bs-Cyrl-BA" sz="2800" b="1" dirty="0">
                <a:latin typeface="Times New Roman" panose="02020603050405020304" pitchFamily="18" charset="0"/>
                <a:cs typeface="Times New Roman" panose="02020603050405020304" pitchFamily="18" charset="0"/>
              </a:rPr>
              <a:t>Савјетовање за педагоге основне школе </a:t>
            </a:r>
            <a:endParaRPr lang="bs-Latn-B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19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328474" y="0"/>
            <a:ext cx="11507211" cy="6365289"/>
          </a:xfrm>
        </p:spPr>
        <p:txBody>
          <a:bodyPr>
            <a:noAutofit/>
          </a:bodyPr>
          <a:lstStyle/>
          <a:p>
            <a:pPr algn="ctr"/>
            <a:r>
              <a:rPr lang="sr-Cyrl-RS" b="1" dirty="0">
                <a:latin typeface="Times New Roman" panose="02020603050405020304" pitchFamily="18" charset="0"/>
                <a:cs typeface="Times New Roman" panose="02020603050405020304" pitchFamily="18" charset="0"/>
              </a:rPr>
              <a:t>ПЛАНИРАЊЕ И ПРИПРЕМАЊЕ ЗА НАСТАВУ ВРОЗ-</a:t>
            </a:r>
            <a:r>
              <a:rPr lang="bs-Latn-BA" b="1" dirty="0">
                <a:latin typeface="Times New Roman" panose="02020603050405020304" pitchFamily="18" charset="0"/>
                <a:cs typeface="Times New Roman" panose="02020603050405020304" pitchFamily="18" charset="0"/>
              </a:rPr>
              <a:t>A</a:t>
            </a:r>
            <a:endParaRPr lang="sr-Cyrl-RS" b="1" dirty="0">
              <a:latin typeface="Times New Roman" panose="02020603050405020304" pitchFamily="18" charset="0"/>
              <a:cs typeface="Times New Roman" panose="02020603050405020304" pitchFamily="18" charset="0"/>
            </a:endParaRPr>
          </a:p>
          <a:p>
            <a:pPr algn="ctr"/>
            <a:endParaRPr lang="bs-Latn-BA"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b="1" cap="none" dirty="0">
                <a:solidFill>
                  <a:srgbClr val="FF0000"/>
                </a:solidFill>
                <a:latin typeface="Times New Roman" panose="02020603050405020304" pitchFamily="18" charset="0"/>
                <a:cs typeface="Times New Roman" panose="02020603050405020304" pitchFamily="18" charset="0"/>
              </a:rPr>
              <a:t>Планирање и програмирање </a:t>
            </a:r>
            <a:r>
              <a:rPr lang="ru-RU" b="1" cap="none" dirty="0">
                <a:latin typeface="Times New Roman" panose="02020603050405020304" pitchFamily="18" charset="0"/>
                <a:cs typeface="Times New Roman" panose="02020603050405020304" pitchFamily="18" charset="0"/>
              </a:rPr>
              <a:t>је сложен процес који омогућава одјељењском старјешини да на систематичан начин, и прије него уђе у учионицу, промишља о циљевима и исходима поучавања те начинима на које ће их остварити.</a:t>
            </a:r>
          </a:p>
          <a:p>
            <a:pPr marL="342900" indent="-342900" algn="just">
              <a:buFont typeface="Wingdings" panose="05000000000000000000" pitchFamily="2" charset="2"/>
              <a:buChar char="ü"/>
            </a:pPr>
            <a:r>
              <a:rPr lang="ru-RU" b="1" cap="none" dirty="0">
                <a:solidFill>
                  <a:srgbClr val="FF0000"/>
                </a:solidFill>
                <a:latin typeface="Times New Roman" panose="02020603050405020304" pitchFamily="18" charset="0"/>
                <a:cs typeface="Times New Roman" panose="02020603050405020304" pitchFamily="18" charset="0"/>
              </a:rPr>
              <a:t>Наставник (одјељењски старјешина) </a:t>
            </a:r>
            <a:r>
              <a:rPr lang="ru-RU" b="1" cap="none" dirty="0">
                <a:latin typeface="Times New Roman" panose="02020603050405020304" pitchFamily="18" charset="0"/>
                <a:cs typeface="Times New Roman" panose="02020603050405020304" pitchFamily="18" charset="0"/>
              </a:rPr>
              <a:t>прије почетка наставне године врши глобално планирање. </a:t>
            </a:r>
          </a:p>
          <a:p>
            <a:pPr marL="342900" indent="-342900" algn="just">
              <a:buFont typeface="Wingdings" panose="05000000000000000000" pitchFamily="2" charset="2"/>
              <a:buChar char="ü"/>
            </a:pPr>
            <a:r>
              <a:rPr lang="ru-RU" b="1" cap="none" dirty="0">
                <a:solidFill>
                  <a:srgbClr val="FF0000"/>
                </a:solidFill>
                <a:latin typeface="Times New Roman" panose="02020603050405020304" pitchFamily="18" charset="0"/>
                <a:cs typeface="Times New Roman" panose="02020603050405020304" pitchFamily="18" charset="0"/>
              </a:rPr>
              <a:t>Глобалним планом </a:t>
            </a:r>
            <a:r>
              <a:rPr lang="ru-RU" b="1" cap="none" dirty="0">
                <a:latin typeface="Times New Roman" panose="02020603050405020304" pitchFamily="18" charset="0"/>
                <a:cs typeface="Times New Roman" panose="02020603050405020304" pitchFamily="18" charset="0"/>
              </a:rPr>
              <a:t>за наставни предмет ВРОЗ наставник организује (распланира) наставне области и наставне теме које ће реализовати током наставне године. То подразумијева, прије свега, распоред наставних области и тема по мјесецима са предвиђеним временом за реализацију, придржавајући се неколико важних критеријума: </a:t>
            </a:r>
          </a:p>
          <a:p>
            <a:pPr marL="342900" indent="-342900" algn="just">
              <a:buFontTx/>
              <a:buChar char="-"/>
            </a:pPr>
            <a:r>
              <a:rPr lang="ru-RU" b="1" cap="none" dirty="0">
                <a:latin typeface="Times New Roman" panose="02020603050405020304" pitchFamily="18" charset="0"/>
                <a:cs typeface="Times New Roman" panose="02020603050405020304" pitchFamily="18" charset="0"/>
              </a:rPr>
              <a:t>приоритети и садржајна условљеност у реализацији наставних тема; </a:t>
            </a:r>
          </a:p>
          <a:p>
            <a:pPr marL="342900" indent="-342900" algn="just">
              <a:buFontTx/>
              <a:buChar char="-"/>
            </a:pPr>
            <a:r>
              <a:rPr lang="ru-RU" b="1" cap="none" dirty="0">
                <a:latin typeface="Times New Roman" panose="02020603050405020304" pitchFamily="18" charset="0"/>
                <a:cs typeface="Times New Roman" panose="02020603050405020304" pitchFamily="18" charset="0"/>
              </a:rPr>
              <a:t>хоризонтална и вертикална повезаност наставних садржаја и корелација с другим предметима; </a:t>
            </a:r>
          </a:p>
          <a:p>
            <a:pPr marL="342900" indent="-342900" algn="just">
              <a:buFontTx/>
              <a:buChar char="-"/>
            </a:pPr>
            <a:r>
              <a:rPr lang="ru-RU" b="1" cap="none" dirty="0">
                <a:latin typeface="Times New Roman" panose="02020603050405020304" pitchFamily="18" charset="0"/>
                <a:cs typeface="Times New Roman" panose="02020603050405020304" pitchFamily="18" charset="0"/>
              </a:rPr>
              <a:t>дужина трајања појединих наставних тема; </a:t>
            </a:r>
          </a:p>
          <a:p>
            <a:pPr marL="342900" indent="-342900" algn="just">
              <a:buFontTx/>
              <a:buChar char="-"/>
            </a:pPr>
            <a:r>
              <a:rPr lang="ru-RU" b="1" cap="none" dirty="0">
                <a:latin typeface="Times New Roman" panose="02020603050405020304" pitchFamily="18" charset="0"/>
                <a:cs typeface="Times New Roman" panose="02020603050405020304" pitchFamily="18" charset="0"/>
              </a:rPr>
              <a:t>кључне компетенције које покривају наставне теме; </a:t>
            </a:r>
          </a:p>
          <a:p>
            <a:pPr marL="342900" indent="-342900" algn="just">
              <a:buFontTx/>
              <a:buChar char="-"/>
            </a:pPr>
            <a:r>
              <a:rPr lang="ru-RU" b="1" cap="none" dirty="0">
                <a:latin typeface="Times New Roman" panose="02020603050405020304" pitchFamily="18" charset="0"/>
                <a:cs typeface="Times New Roman" panose="02020603050405020304" pitchFamily="18" charset="0"/>
              </a:rPr>
              <a:t>услови и специфичности рада школе и других релевантних фактора које наставник процијени да су детерминанте успјешног наставног рада.</a:t>
            </a:r>
            <a:endParaRPr lang="bs-Latn-BA"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26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685799" y="296214"/>
            <a:ext cx="10926193" cy="5341567"/>
          </a:xfrm>
        </p:spPr>
        <p:txBody>
          <a:bodyPr>
            <a:normAutofit/>
          </a:bodyPr>
          <a:lstStyle/>
          <a:p>
            <a:pPr marL="342900" indent="-342900" algn="just">
              <a:buFont typeface="Wingdings" panose="05000000000000000000" pitchFamily="2" charset="2"/>
              <a:buChar char="ü"/>
            </a:pPr>
            <a:r>
              <a:rPr lang="ru-RU" sz="2400" b="1" cap="none" dirty="0">
                <a:solidFill>
                  <a:srgbClr val="FF0000"/>
                </a:solidFill>
                <a:latin typeface="Times New Roman" panose="02020603050405020304" pitchFamily="18" charset="0"/>
                <a:cs typeface="Times New Roman" panose="02020603050405020304" pitchFamily="18" charset="0"/>
              </a:rPr>
              <a:t>Оперативно планирање </a:t>
            </a:r>
            <a:r>
              <a:rPr lang="ru-RU" sz="2400" b="1" cap="none" dirty="0">
                <a:latin typeface="Times New Roman" panose="02020603050405020304" pitchFamily="18" charset="0"/>
                <a:cs typeface="Times New Roman" panose="02020603050405020304" pitchFamily="18" charset="0"/>
              </a:rPr>
              <a:t>наставник врши за одређени временски период. </a:t>
            </a:r>
            <a:r>
              <a:rPr lang="bs-Latn-BA" sz="2400" b="1" cap="none" dirty="0">
                <a:latin typeface="Times New Roman" panose="02020603050405020304" pitchFamily="18" charset="0"/>
                <a:cs typeface="Times New Roman" panose="02020603050405020304" pitchFamily="18" charset="0"/>
              </a:rPr>
              <a:t>O</a:t>
            </a:r>
            <a:r>
              <a:rPr lang="ru-RU" sz="2400" b="1" cap="none" dirty="0">
                <a:latin typeface="Times New Roman" panose="02020603050405020304" pitchFamily="18" charset="0"/>
                <a:cs typeface="Times New Roman" panose="02020603050405020304" pitchFamily="18" charset="0"/>
              </a:rPr>
              <a:t>бично је то мјесец дана, али је пожељно да оперативним планирањем буде обухваћен и краћи временски период (петнаестодневно, седмично), јер се тиме смањује могућност погрешне процјене потребне динамике рада и остваривања планираних исхода учења. Оперативно планирање подразумијева прецизнији приказ (план), шта наставник намјерава да оствари у одређеном временском периоду, тј. које исходе да оствари, које знање, способности, вјештине и ставове намјерава да развије код ученика. </a:t>
            </a:r>
            <a:endParaRPr lang="bs-Latn-BA" sz="2400" b="1" cap="none" dirty="0">
              <a:latin typeface="Times New Roman" panose="02020603050405020304" pitchFamily="18" charset="0"/>
              <a:cs typeface="Times New Roman" panose="02020603050405020304" pitchFamily="18" charset="0"/>
            </a:endParaRPr>
          </a:p>
        </p:txBody>
      </p:sp>
      <p:pic>
        <p:nvPicPr>
          <p:cNvPr id="2" name="Slika 1"/>
          <p:cNvPicPr>
            <a:picLocks noChangeAspect="1"/>
          </p:cNvPicPr>
          <p:nvPr/>
        </p:nvPicPr>
        <p:blipFill>
          <a:blip r:embed="rId2"/>
          <a:stretch>
            <a:fillRect/>
          </a:stretch>
        </p:blipFill>
        <p:spPr>
          <a:xfrm>
            <a:off x="1705622" y="3506680"/>
            <a:ext cx="9081855" cy="30551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8848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685799" y="412124"/>
            <a:ext cx="10131428" cy="5225657"/>
          </a:xfrm>
        </p:spPr>
        <p:txBody>
          <a:bodyPr/>
          <a:lstStyle/>
          <a:p>
            <a:pPr algn="ctr"/>
            <a:endParaRPr lang="bs-Latn-BA" dirty="0"/>
          </a:p>
          <a:p>
            <a:endParaRPr lang="bs-Latn-BA" dirty="0"/>
          </a:p>
        </p:txBody>
      </p:sp>
      <p:pic>
        <p:nvPicPr>
          <p:cNvPr id="2" name="Slika 1"/>
          <p:cNvPicPr>
            <a:picLocks noChangeAspect="1"/>
          </p:cNvPicPr>
          <p:nvPr/>
        </p:nvPicPr>
        <p:blipFill>
          <a:blip r:embed="rId2"/>
          <a:stretch>
            <a:fillRect/>
          </a:stretch>
        </p:blipFill>
        <p:spPr>
          <a:xfrm>
            <a:off x="550417" y="214685"/>
            <a:ext cx="7226422" cy="34074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Slika 3"/>
          <p:cNvPicPr>
            <a:picLocks noChangeAspect="1"/>
          </p:cNvPicPr>
          <p:nvPr/>
        </p:nvPicPr>
        <p:blipFill>
          <a:blip r:embed="rId3"/>
          <a:stretch>
            <a:fillRect/>
          </a:stretch>
        </p:blipFill>
        <p:spPr>
          <a:xfrm>
            <a:off x="8123068" y="214685"/>
            <a:ext cx="3533313" cy="37891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Pravougaonik 4"/>
          <p:cNvSpPr/>
          <p:nvPr/>
        </p:nvSpPr>
        <p:spPr>
          <a:xfrm>
            <a:off x="550417" y="3803894"/>
            <a:ext cx="11105964" cy="3046988"/>
          </a:xfrm>
          <a:prstGeom prst="rect">
            <a:avLst/>
          </a:prstGeom>
        </p:spPr>
        <p:txBody>
          <a:bodyPr wrap="square">
            <a:spAutoFit/>
          </a:bodyPr>
          <a:lstStyle/>
          <a:p>
            <a:r>
              <a:rPr lang="ru-RU" sz="2400" b="1" dirty="0">
                <a:solidFill>
                  <a:srgbClr val="FF0000"/>
                </a:solidFill>
                <a:latin typeface="Times New Roman" panose="02020603050405020304" pitchFamily="18" charset="0"/>
                <a:cs typeface="Times New Roman" panose="02020603050405020304" pitchFamily="18" charset="0"/>
              </a:rPr>
              <a:t>Најчешће грешке код планирања:</a:t>
            </a:r>
          </a:p>
          <a:p>
            <a:endParaRPr lang="ru-RU" sz="2400" b="1"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2400" b="1" dirty="0">
                <a:latin typeface="Times New Roman" panose="02020603050405020304" pitchFamily="18" charset="0"/>
                <a:cs typeface="Times New Roman" panose="02020603050405020304" pitchFamily="18" charset="0"/>
              </a:rPr>
              <a:t>Превише постављених исхода у односу на временски период реализације.</a:t>
            </a:r>
          </a:p>
          <a:p>
            <a:pPr marL="285750" indent="-285750" algn="just">
              <a:buFont typeface="Wingdings" panose="05000000000000000000" pitchFamily="2" charset="2"/>
              <a:buChar char="ü"/>
            </a:pPr>
            <a:r>
              <a:rPr lang="ru-RU" sz="2400" b="1" dirty="0">
                <a:latin typeface="Times New Roman" panose="02020603050405020304" pitchFamily="18" charset="0"/>
                <a:cs typeface="Times New Roman" panose="02020603050405020304" pitchFamily="18" charset="0"/>
              </a:rPr>
              <a:t>Нејасна повезаност исхода с методама, активностима и облицима рада.</a:t>
            </a:r>
          </a:p>
          <a:p>
            <a:pPr marL="285750" indent="-285750" algn="just">
              <a:buFont typeface="Wingdings" panose="05000000000000000000" pitchFamily="2" charset="2"/>
              <a:buChar char="ü"/>
            </a:pPr>
            <a:r>
              <a:rPr lang="ru-RU" sz="2400" b="1" dirty="0">
                <a:latin typeface="Times New Roman" panose="02020603050405020304" pitchFamily="18" charset="0"/>
                <a:cs typeface="Times New Roman" panose="02020603050405020304" pitchFamily="18" charset="0"/>
              </a:rPr>
              <a:t>Исходи написани тако да није могуће мјерити постигнућа.</a:t>
            </a:r>
          </a:p>
          <a:p>
            <a:pPr marL="285750" indent="-285750" algn="just">
              <a:buFont typeface="Wingdings" panose="05000000000000000000" pitchFamily="2" charset="2"/>
              <a:buChar char="ü"/>
            </a:pPr>
            <a:r>
              <a:rPr lang="ru-RU" sz="2400" b="1" dirty="0">
                <a:latin typeface="Times New Roman" panose="02020603050405020304" pitchFamily="18" charset="0"/>
                <a:cs typeface="Times New Roman" panose="02020603050405020304" pitchFamily="18" charset="0"/>
              </a:rPr>
              <a:t>Исходи (задаци) и планиране активности усмјерени само на ниже нивое мишљења - памћење и репродукцију (Погледати у прилогу „Блумову таксономију“).</a:t>
            </a:r>
          </a:p>
        </p:txBody>
      </p:sp>
    </p:spTree>
    <p:extLst>
      <p:ext uri="{BB962C8B-B14F-4D97-AF65-F5344CB8AC3E}">
        <p14:creationId xmlns:p14="http://schemas.microsoft.com/office/powerpoint/2010/main" val="56549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408373" y="172772"/>
            <a:ext cx="11319029" cy="651245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a:bodyPr>
          <a:lstStyle/>
          <a:p>
            <a:endParaRPr lang="bs-Latn-BA" dirty="0"/>
          </a:p>
          <a:p>
            <a:endParaRPr lang="ru-RU" sz="22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200" b="1" cap="none" dirty="0">
                <a:latin typeface="Times New Roman" panose="02020603050405020304" pitchFamily="18" charset="0"/>
                <a:cs typeface="Times New Roman" panose="02020603050405020304" pitchFamily="18" charset="0"/>
              </a:rPr>
              <a:t>Прије него што одржите први час васпитног рада у одјељењској заједници, важно је прво да се упознате с ученицима, да им објасните како ћете радити и шта од њих очекујете. Часови ВРОЗ-а неће бити успјешни, нити ће се одвијати без потешкоћа ако се припремном раду не посвети довољно пажње или ако се он обави пребрзо.</a:t>
            </a:r>
          </a:p>
          <a:p>
            <a:pPr marL="342900" indent="-342900" algn="just">
              <a:buFont typeface="Wingdings" panose="05000000000000000000" pitchFamily="2" charset="2"/>
              <a:buChar char="ü"/>
            </a:pPr>
            <a:r>
              <a:rPr lang="ru-RU" sz="2200" b="1" cap="none" dirty="0">
                <a:latin typeface="Times New Roman" panose="02020603050405020304" pitchFamily="18" charset="0"/>
                <a:cs typeface="Times New Roman" panose="02020603050405020304" pitchFamily="18" charset="0"/>
              </a:rPr>
              <a:t>Важно је и да ученици схвате да се на ВРОЗ-у не одлучује о томе како некога треба казнити, већ да схвате и науче како некоме помоћи, те шта је то друштвено прихватљиво понашање. </a:t>
            </a:r>
          </a:p>
          <a:p>
            <a:pPr marL="342900" indent="-342900" algn="just">
              <a:buFont typeface="Wingdings" panose="05000000000000000000" pitchFamily="2" charset="2"/>
              <a:buChar char="ü"/>
            </a:pPr>
            <a:r>
              <a:rPr lang="ru-RU" sz="2200" b="1" cap="none" dirty="0">
                <a:latin typeface="Times New Roman" panose="02020603050405020304" pitchFamily="18" charset="0"/>
                <a:cs typeface="Times New Roman" panose="02020603050405020304" pitchFamily="18" charset="0"/>
              </a:rPr>
              <a:t>Битно је да ученици схвате зашто се часови ВРОЗ-а одржавају, као и то да је један од њихових циљева и сарадња. Ученици треба да стекну јасну слику о томе, како ће одјељењски састанци изгледати и зашто се одржавају, прије него што их упознате с појединим фазама часа. Ево како то можете учинити:</a:t>
            </a:r>
          </a:p>
          <a:p>
            <a:pPr marL="342900" indent="-342900" algn="just">
              <a:buFont typeface="Wingdings" panose="05000000000000000000" pitchFamily="2" charset="2"/>
              <a:buChar char="ü"/>
            </a:pPr>
            <a:r>
              <a:rPr lang="ru-RU" sz="2600" b="1" cap="none" dirty="0">
                <a:highlight>
                  <a:srgbClr val="FF00FF"/>
                </a:highlight>
                <a:latin typeface="Times New Roman" panose="02020603050405020304" pitchFamily="18" charset="0"/>
                <a:cs typeface="Times New Roman" panose="02020603050405020304" pitchFamily="18" charset="0"/>
              </a:rPr>
              <a:t>Објасните ученицима да ће они одлучивати о посљедицама лошег понашања у учионици. Објасните им да наставник није сам у одјељењу и да ће вам бити потребна њихова помоћ у рјешавању проблема. Ученике ћете одмах заинтересовати и нестрпљиво ће ишчекивати да чују још нешто о часовима ВРОЗ-а.</a:t>
            </a:r>
          </a:p>
          <a:p>
            <a:pPr algn="just"/>
            <a:endParaRPr lang="ru-RU" cap="none" dirty="0"/>
          </a:p>
        </p:txBody>
      </p:sp>
      <p:sp>
        <p:nvSpPr>
          <p:cNvPr id="2" name="Pravougaonik 1"/>
          <p:cNvSpPr/>
          <p:nvPr/>
        </p:nvSpPr>
        <p:spPr>
          <a:xfrm>
            <a:off x="71022" y="172770"/>
            <a:ext cx="11786586" cy="1107996"/>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СМЈЕРНИЦЕ ЗА УСПЈЕШАН ВАСПИТНИ РАД </a:t>
            </a:r>
          </a:p>
          <a:p>
            <a:pPr algn="ctr"/>
            <a:r>
              <a:rPr lang="ru-RU" sz="2400" b="1" dirty="0">
                <a:latin typeface="Times New Roman" panose="02020603050405020304" pitchFamily="18" charset="0"/>
                <a:cs typeface="Times New Roman" panose="02020603050405020304" pitchFamily="18" charset="0"/>
              </a:rPr>
              <a:t>ОДЈЕЉЕЊСКОГ   СТАРЈЕШИНЕ</a:t>
            </a:r>
          </a:p>
          <a:p>
            <a:endParaRPr lang="ru-RU" dirty="0"/>
          </a:p>
        </p:txBody>
      </p:sp>
      <p:sp>
        <p:nvSpPr>
          <p:cNvPr id="4" name="Pravougaonik 3"/>
          <p:cNvSpPr/>
          <p:nvPr/>
        </p:nvSpPr>
        <p:spPr>
          <a:xfrm>
            <a:off x="1141927" y="1883915"/>
            <a:ext cx="9675300" cy="4801314"/>
          </a:xfrm>
          <a:prstGeom prst="rect">
            <a:avLst/>
          </a:prstGeom>
        </p:spPr>
        <p:txBody>
          <a:bodyPr wrap="square">
            <a:spAutoFit/>
          </a:bodyPr>
          <a:lstStyle/>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Cyrl-BA" dirty="0"/>
          </a:p>
          <a:p>
            <a:pPr algn="just"/>
            <a:endParaRPr lang="bs-Latn-BA" dirty="0"/>
          </a:p>
        </p:txBody>
      </p:sp>
    </p:spTree>
    <p:extLst>
      <p:ext uri="{BB962C8B-B14F-4D97-AF65-F5344CB8AC3E}">
        <p14:creationId xmlns:p14="http://schemas.microsoft.com/office/powerpoint/2010/main" val="321364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685799" y="450760"/>
            <a:ext cx="10828540" cy="6051639"/>
          </a:xfrm>
        </p:spPr>
        <p:txBody>
          <a:bodyPr>
            <a:noAutofit/>
          </a:bodyPr>
          <a:lstStyle/>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Реците ученицима да очекујете од њих да сами разрјешавају  проблеме, али да понекад, и поред различитих покушаја, неки од тих проблема неће бити ријешен.</a:t>
            </a:r>
          </a:p>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Разјасните ученицима да се на часовима одјељењске заједнице неће говорити само о проблемима које имају поједини ђаци већ и о онима који се односе на одјељење као цјелину.</a:t>
            </a:r>
          </a:p>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Реците ученицима да ће на часовима ВРОЗ-а такође моћи да дају приједлоге о организовању забавних активности. Објасните им да ће моћи да предлажу и планирају активности које обично осмишљавају наставници - попут дана посвећених појединим активностима или темама.</a:t>
            </a:r>
          </a:p>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На почетку или током школске године ученицима рећи да имају могућност да предложе теме које их занимају, о којима желе сазнати нешто више.</a:t>
            </a:r>
          </a:p>
          <a:p>
            <a:pPr algn="ctr"/>
            <a:endParaRPr lang="sr-Cyrl-BA" b="1" dirty="0"/>
          </a:p>
        </p:txBody>
      </p:sp>
    </p:spTree>
    <p:extLst>
      <p:ext uri="{BB962C8B-B14F-4D97-AF65-F5344CB8AC3E}">
        <p14:creationId xmlns:p14="http://schemas.microsoft.com/office/powerpoint/2010/main" val="251863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825623" y="450760"/>
            <a:ext cx="10626571" cy="6051639"/>
          </a:xfrm>
        </p:spPr>
        <p:txBody>
          <a:bodyPr>
            <a:noAutofit/>
          </a:bodyPr>
          <a:lstStyle/>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Реците ученицима да свако може да помогне да ваша учионица постане и остане пријатно мјесто за учење и дружење.</a:t>
            </a:r>
          </a:p>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Нека ученици сами доносе правила понашања у учионици и школи – предлажу их, гласају и усвајају она најреалнија и најадекватнија.</a:t>
            </a:r>
          </a:p>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Напишите ваша правила на великом хамер-папиру и истакните их на видно мјесто у учионици. </a:t>
            </a:r>
          </a:p>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Приликом истицања правила понашања у одјељењу, а у чијем осмишљавању и креирању су учествовали и ученици, треба водити рачуна да буду јасна, разумљива и примјенљива.</a:t>
            </a:r>
          </a:p>
          <a:p>
            <a:pPr algn="ctr"/>
            <a:endParaRPr lang="sr-Cyrl-BA" b="1" dirty="0"/>
          </a:p>
        </p:txBody>
      </p:sp>
      <p:pic>
        <p:nvPicPr>
          <p:cNvPr id="2" name="Slika 1">
            <a:extLst>
              <a:ext uri="{FF2B5EF4-FFF2-40B4-BE49-F238E27FC236}">
                <a16:creationId xmlns:a16="http://schemas.microsoft.com/office/drawing/2014/main" id="{FF2CD580-0869-8D29-A01A-4E916B4C1220}"/>
              </a:ext>
            </a:extLst>
          </p:cNvPr>
          <p:cNvPicPr>
            <a:picLocks noChangeAspect="1"/>
          </p:cNvPicPr>
          <p:nvPr/>
        </p:nvPicPr>
        <p:blipFill>
          <a:blip r:embed="rId2"/>
          <a:stretch>
            <a:fillRect/>
          </a:stretch>
        </p:blipFill>
        <p:spPr>
          <a:xfrm>
            <a:off x="2467993" y="4500979"/>
            <a:ext cx="7726532" cy="2143463"/>
          </a:xfrm>
          <a:prstGeom prst="rect">
            <a:avLst/>
          </a:prstGeom>
        </p:spPr>
      </p:pic>
    </p:spTree>
    <p:extLst>
      <p:ext uri="{BB962C8B-B14F-4D97-AF65-F5344CB8AC3E}">
        <p14:creationId xmlns:p14="http://schemas.microsoft.com/office/powerpoint/2010/main" val="124598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685799" y="412124"/>
            <a:ext cx="10606598" cy="6237251"/>
          </a:xfrm>
        </p:spPr>
        <p:txBody>
          <a:bodyPr>
            <a:normAutofit/>
          </a:bodyPr>
          <a:lstStyle/>
          <a:p>
            <a:pPr algn="ctr"/>
            <a:r>
              <a:rPr lang="sr-Cyrl-RS" b="1" dirty="0">
                <a:latin typeface="Times New Roman" panose="02020603050405020304" pitchFamily="18" charset="0"/>
                <a:cs typeface="Times New Roman" panose="02020603050405020304" pitchFamily="18" charset="0"/>
              </a:rPr>
              <a:t>ШТА КАЖУ </a:t>
            </a:r>
            <a:r>
              <a:rPr lang="sr-Cyrl-RS" b="1" dirty="0" err="1">
                <a:latin typeface="Times New Roman" panose="02020603050405020304" pitchFamily="18" charset="0"/>
                <a:cs typeface="Times New Roman" panose="02020603050405020304" pitchFamily="18" charset="0"/>
              </a:rPr>
              <a:t>ИСТРАЖИВАња</a:t>
            </a:r>
            <a:endParaRPr lang="sr-Cyrl-RS" b="1" dirty="0">
              <a:latin typeface="Times New Roman" panose="02020603050405020304" pitchFamily="18" charset="0"/>
              <a:cs typeface="Times New Roman" panose="02020603050405020304" pitchFamily="18" charset="0"/>
            </a:endParaRPr>
          </a:p>
          <a:p>
            <a:pPr algn="ctr"/>
            <a:endParaRPr lang="sr-Cyrl-RS"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b="1" cap="none" dirty="0">
                <a:latin typeface="Times New Roman" panose="02020603050405020304" pitchFamily="18" charset="0"/>
                <a:cs typeface="Times New Roman" panose="02020603050405020304" pitchFamily="18" charset="0"/>
              </a:rPr>
              <a:t>Стручни тим за развој наставних програма ВРОЗ-а који је учествовао у изради овог приручника анкетирао је, током октобра 2021. године, ученике основних школа, те одређени број родитеља ученика. Узорак је чинило 218 ученика основне школе, старијег узраста (осми и девети разред) и 44 родитеља из четири школе са подручја регија: Бања Лука (ЈУ ОШ „Доситеј Обрадовић“ Бања Лука), Добој (ЈУ ОШ „Радоје Домановић“ Осјечани Горњи и ЈУ ОШ „Ђура Јакшић“ Подновље) и Бијељина (ЈУ ОШ „Свети Сава“ Бијељина).  </a:t>
            </a:r>
          </a:p>
          <a:p>
            <a:pPr marL="342900" indent="-342900" algn="just">
              <a:buFont typeface="Wingdings" panose="05000000000000000000" pitchFamily="2" charset="2"/>
              <a:buChar char="ü"/>
            </a:pPr>
            <a:r>
              <a:rPr lang="ru-RU" sz="2400" b="1" cap="none" dirty="0">
                <a:latin typeface="Times New Roman" panose="02020603050405020304" pitchFamily="18" charset="0"/>
                <a:cs typeface="Times New Roman" panose="02020603050405020304" pitchFamily="18" charset="0"/>
              </a:rPr>
              <a:t>У анкети, ученицима и родитељима је понуђена листа од 20 особина  наставника тј. одјељењског старјешине. Задатак је био да свако добро размисли о наведеним особинама, а потом да одабере три особине које, по њему/њој најбоље описују/карактеришу доброг одјељењског старјешину тј. особине које највише цијене код одјељењског старјешине. </a:t>
            </a:r>
            <a:endParaRPr lang="bs-Latn-B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16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gaonik 1"/>
          <p:cNvSpPr/>
          <p:nvPr/>
        </p:nvSpPr>
        <p:spPr>
          <a:xfrm>
            <a:off x="1305017" y="356093"/>
            <a:ext cx="9144000" cy="1138773"/>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Резултати анкетираних ученика о особинама  одјељењског старјешине које  највише цијене</a:t>
            </a:r>
          </a:p>
          <a:p>
            <a:pPr algn="ctr"/>
            <a:endParaRPr lang="ru-RU" sz="2000" b="1" dirty="0"/>
          </a:p>
        </p:txBody>
      </p:sp>
      <p:pic>
        <p:nvPicPr>
          <p:cNvPr id="3" name="Slika 2"/>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40000"/>
                    </a14:imgEffect>
                  </a14:imgLayer>
                </a14:imgProps>
              </a:ext>
            </a:extLst>
          </a:blip>
          <a:stretch>
            <a:fillRect/>
          </a:stretch>
        </p:blipFill>
        <p:spPr>
          <a:xfrm>
            <a:off x="1811046" y="1494866"/>
            <a:ext cx="8167456" cy="45685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5879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gaonik 1"/>
          <p:cNvSpPr/>
          <p:nvPr/>
        </p:nvSpPr>
        <p:spPr>
          <a:xfrm>
            <a:off x="1597981" y="571864"/>
            <a:ext cx="9090734"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Резултати анкетираних родитеља о особинама одјељењског старјешине које  највише цијене</a:t>
            </a:r>
          </a:p>
        </p:txBody>
      </p:sp>
      <p:pic>
        <p:nvPicPr>
          <p:cNvPr id="3" name="Slika 2"/>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40000"/>
                    </a14:imgEffect>
                  </a14:imgLayer>
                </a14:imgProps>
              </a:ext>
            </a:extLst>
          </a:blip>
          <a:stretch>
            <a:fillRect/>
          </a:stretch>
        </p:blipFill>
        <p:spPr>
          <a:xfrm>
            <a:off x="1731146" y="1596980"/>
            <a:ext cx="8753382" cy="44309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2167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gaonik 1"/>
          <p:cNvSpPr/>
          <p:nvPr/>
        </p:nvSpPr>
        <p:spPr>
          <a:xfrm>
            <a:off x="742681" y="359055"/>
            <a:ext cx="5791284" cy="6001643"/>
          </a:xfrm>
          <a:prstGeom prst="rect">
            <a:avLst/>
          </a:prstGeom>
        </p:spPr>
        <p:txBody>
          <a:bodyPr wrap="square">
            <a:spAutoFit/>
          </a:bodyPr>
          <a:lstStyle/>
          <a:p>
            <a:pPr marL="285750" indent="-285750" algn="just">
              <a:buFont typeface="Wingdings" panose="05000000000000000000" pitchFamily="2" charset="2"/>
              <a:buChar char="ü"/>
            </a:pPr>
            <a:r>
              <a:rPr lang="ru-RU" sz="2400" b="1" dirty="0">
                <a:latin typeface="Times New Roman" panose="02020603050405020304" pitchFamily="18" charset="0"/>
                <a:cs typeface="Times New Roman" panose="02020603050405020304" pitchFamily="18" charset="0"/>
              </a:rPr>
              <a:t>Интересантно је да су се и родитељи и ученици опредијелили у високом проценту за особину наставника – емпатију. </a:t>
            </a:r>
          </a:p>
          <a:p>
            <a:pPr marL="285750" indent="-285750" algn="just">
              <a:buFont typeface="Wingdings" panose="05000000000000000000" pitchFamily="2" charset="2"/>
              <a:buChar char="ü"/>
            </a:pPr>
            <a:r>
              <a:rPr lang="ru-RU" sz="2400" b="1" dirty="0">
                <a:latin typeface="Times New Roman" panose="02020603050405020304" pitchFamily="18" charset="0"/>
                <a:cs typeface="Times New Roman" panose="02020603050405020304" pitchFamily="18" charset="0"/>
              </a:rPr>
              <a:t>Изгледа да и једни и други веома високо вреднују тежње одјељењског старјешине да разумије потребе ученика, да је увијек спреман за сарадњу са ученицима и њиховим родитељима. </a:t>
            </a:r>
          </a:p>
          <a:p>
            <a:pPr marL="285750" indent="-285750" algn="just">
              <a:buFont typeface="Wingdings" panose="05000000000000000000" pitchFamily="2" charset="2"/>
              <a:buChar char="ü"/>
            </a:pPr>
            <a:r>
              <a:rPr lang="ru-RU" sz="2400" b="1" dirty="0">
                <a:latin typeface="Times New Roman" panose="02020603050405020304" pitchFamily="18" charset="0"/>
                <a:cs typeface="Times New Roman" panose="02020603050405020304" pitchFamily="18" charset="0"/>
              </a:rPr>
              <a:t>Резултати указују и на чињеницу да преко 95 % анкетираних ученика и 90% анкетираних родитеља, као значајну особину одјељењског старјешине издваја „топао и пријатан однос према ученицима“.</a:t>
            </a:r>
            <a:endParaRPr lang="bs-Latn-BA" sz="2400" b="1" dirty="0">
              <a:latin typeface="Times New Roman" panose="02020603050405020304" pitchFamily="18" charset="0"/>
              <a:cs typeface="Times New Roman" panose="02020603050405020304" pitchFamily="18" charset="0"/>
            </a:endParaRPr>
          </a:p>
        </p:txBody>
      </p:sp>
      <p:pic>
        <p:nvPicPr>
          <p:cNvPr id="3" name="Slika 2"/>
          <p:cNvPicPr>
            <a:picLocks noChangeAspect="1"/>
          </p:cNvPicPr>
          <p:nvPr/>
        </p:nvPicPr>
        <p:blipFill>
          <a:blip r:embed="rId2"/>
          <a:stretch>
            <a:fillRect/>
          </a:stretch>
        </p:blipFill>
        <p:spPr>
          <a:xfrm>
            <a:off x="6960093" y="2414726"/>
            <a:ext cx="4962011" cy="40635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27682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92264667"/>
              </p:ext>
            </p:extLst>
          </p:nvPr>
        </p:nvGraphicFramePr>
        <p:xfrm>
          <a:off x="1127464" y="390617"/>
          <a:ext cx="10022889" cy="6303146"/>
        </p:xfrm>
        <a:graphic>
          <a:graphicData uri="http://schemas.openxmlformats.org/drawingml/2006/table">
            <a:tbl>
              <a:tblPr firstRow="1" firstCol="1" bandRow="1">
                <a:tableStyleId>{5C22544A-7EE6-4342-B048-85BDC9FD1C3A}</a:tableStyleId>
              </a:tblPr>
              <a:tblGrid>
                <a:gridCol w="10022889">
                  <a:extLst>
                    <a:ext uri="{9D8B030D-6E8A-4147-A177-3AD203B41FA5}">
                      <a16:colId xmlns:a16="http://schemas.microsoft.com/office/drawing/2014/main" val="20000"/>
                    </a:ext>
                  </a:extLst>
                </a:gridCol>
              </a:tblGrid>
              <a:tr h="6303146">
                <a:tc>
                  <a:txBody>
                    <a:bodyPr/>
                    <a:lstStyle/>
                    <a:p>
                      <a:pPr algn="ctr">
                        <a:spcAft>
                          <a:spcPts val="0"/>
                        </a:spcAft>
                      </a:pPr>
                      <a:endParaRPr lang="bs-Latn-BA" sz="2000" dirty="0">
                        <a:effectLst/>
                      </a:endParaRPr>
                    </a:p>
                    <a:p>
                      <a:pPr marL="0" indent="0" algn="ctr">
                        <a:buFont typeface="Wingdings" panose="05000000000000000000" pitchFamily="2" charset="2"/>
                        <a:buNone/>
                      </a:pPr>
                      <a:r>
                        <a:rPr lang="bs-Latn-BA" sz="2800" b="1" kern="1200" dirty="0">
                          <a:solidFill>
                            <a:schemeClr val="lt1"/>
                          </a:solidFill>
                          <a:effectLst/>
                          <a:latin typeface="Times New Roman" panose="02020603050405020304" pitchFamily="18" charset="0"/>
                          <a:ea typeface="+mn-ea"/>
                          <a:cs typeface="Times New Roman" panose="02020603050405020304" pitchFamily="18" charset="0"/>
                        </a:rPr>
                        <a:t>У изради Приручника учествовали:</a:t>
                      </a:r>
                    </a:p>
                    <a:p>
                      <a:pPr algn="ct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pPr>
                      <a:r>
                        <a:rPr lang="bs-Cyrl-BA" sz="2000" dirty="0">
                          <a:effectLst/>
                          <a:latin typeface="Times New Roman" panose="02020603050405020304" pitchFamily="18" charset="0"/>
                          <a:cs typeface="Times New Roman" panose="02020603050405020304" pitchFamily="18" charset="0"/>
                        </a:rPr>
                        <a:t>Татјана Бреберина</a:t>
                      </a:r>
                      <a:r>
                        <a:rPr lang="bs-Latn-BA" sz="2000" dirty="0">
                          <a:effectLst/>
                          <a:latin typeface="Times New Roman" panose="02020603050405020304" pitchFamily="18" charset="0"/>
                          <a:cs typeface="Times New Roman" panose="02020603050405020304" pitchFamily="18" charset="0"/>
                        </a:rPr>
                        <a:t>, </a:t>
                      </a:r>
                      <a:r>
                        <a:rPr lang="sr-Cyrl-RS" sz="2000" dirty="0">
                          <a:effectLst/>
                          <a:latin typeface="Times New Roman" panose="02020603050405020304" pitchFamily="18" charset="0"/>
                          <a:cs typeface="Times New Roman" panose="02020603050405020304" pitchFamily="18" charset="0"/>
                        </a:rPr>
                        <a:t>ЈУ Основна школа </a:t>
                      </a:r>
                      <a:r>
                        <a:rPr lang="bs-Cyrl-BA" sz="2000" dirty="0">
                          <a:effectLst/>
                          <a:latin typeface="Times New Roman" panose="02020603050405020304" pitchFamily="18" charset="0"/>
                          <a:cs typeface="Times New Roman" panose="02020603050405020304" pitchFamily="18" charset="0"/>
                        </a:rPr>
                        <a:t>„Доситеј Обрадовић“ Бања Лука</a:t>
                      </a: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tabLst>
                          <a:tab pos="2257425" algn="l"/>
                        </a:tabLst>
                      </a:pPr>
                      <a:r>
                        <a:rPr lang="bs-Cyrl-BA" sz="2000" dirty="0">
                          <a:effectLst/>
                          <a:latin typeface="Times New Roman" panose="02020603050405020304" pitchFamily="18" charset="0"/>
                          <a:cs typeface="Times New Roman" panose="02020603050405020304" pitchFamily="18" charset="0"/>
                        </a:rPr>
                        <a:t>Дарја Живановић</a:t>
                      </a:r>
                      <a:r>
                        <a:rPr lang="bs-Latn-BA" sz="2000" dirty="0">
                          <a:effectLst/>
                          <a:latin typeface="Times New Roman" panose="02020603050405020304" pitchFamily="18" charset="0"/>
                          <a:cs typeface="Times New Roman" panose="02020603050405020304" pitchFamily="18" charset="0"/>
                        </a:rPr>
                        <a:t>, </a:t>
                      </a:r>
                      <a:r>
                        <a:rPr lang="sr-Cyrl-RS" sz="2000" dirty="0">
                          <a:effectLst/>
                          <a:latin typeface="Times New Roman" panose="02020603050405020304" pitchFamily="18" charset="0"/>
                          <a:cs typeface="Times New Roman" panose="02020603050405020304" pitchFamily="18" charset="0"/>
                        </a:rPr>
                        <a:t>ЈУ Основна школа </a:t>
                      </a:r>
                      <a:r>
                        <a:rPr lang="bs-Cyrl-BA" sz="2000" dirty="0">
                          <a:effectLst/>
                          <a:latin typeface="Times New Roman" panose="02020603050405020304" pitchFamily="18" charset="0"/>
                          <a:cs typeface="Times New Roman" panose="02020603050405020304" pitchFamily="18" charset="0"/>
                        </a:rPr>
                        <a:t>„Радоје Домановић“ Осјечани Горњи, Добој</a:t>
                      </a: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tabLst>
                          <a:tab pos="2257425" algn="l"/>
                        </a:tabLst>
                      </a:pPr>
                      <a:r>
                        <a:rPr lang="sr-Cyrl-RS" sz="2000" dirty="0">
                          <a:effectLst/>
                          <a:latin typeface="Times New Roman" panose="02020603050405020304" pitchFamily="18" charset="0"/>
                          <a:cs typeface="Times New Roman" panose="02020603050405020304" pitchFamily="18" charset="0"/>
                        </a:rPr>
                        <a:t>Александра </a:t>
                      </a:r>
                      <a:r>
                        <a:rPr lang="sr-Cyrl-RS" sz="2000" dirty="0" err="1">
                          <a:effectLst/>
                          <a:latin typeface="Times New Roman" panose="02020603050405020304" pitchFamily="18" charset="0"/>
                          <a:cs typeface="Times New Roman" panose="02020603050405020304" pitchFamily="18" charset="0"/>
                        </a:rPr>
                        <a:t>Дивчић</a:t>
                      </a:r>
                      <a:r>
                        <a:rPr lang="bs-Cyrl-BA" sz="2000" dirty="0">
                          <a:effectLst/>
                          <a:latin typeface="Times New Roman" panose="02020603050405020304" pitchFamily="18" charset="0"/>
                          <a:cs typeface="Times New Roman" panose="02020603050405020304" pitchFamily="18" charset="0"/>
                        </a:rPr>
                        <a:t>, ЈУ </a:t>
                      </a:r>
                      <a:r>
                        <a:rPr lang="sr-Cyrl-RS" sz="2000" dirty="0">
                          <a:effectLst/>
                          <a:latin typeface="Times New Roman" panose="02020603050405020304" pitchFamily="18" charset="0"/>
                          <a:cs typeface="Times New Roman" panose="02020603050405020304" pitchFamily="18" charset="0"/>
                        </a:rPr>
                        <a:t>Основна школа </a:t>
                      </a:r>
                      <a:r>
                        <a:rPr lang="bs-Cyrl-BA" sz="2000" dirty="0">
                          <a:effectLst/>
                          <a:latin typeface="Times New Roman" panose="02020603050405020304" pitchFamily="18" charset="0"/>
                          <a:cs typeface="Times New Roman" panose="02020603050405020304" pitchFamily="18" charset="0"/>
                        </a:rPr>
                        <a:t>„Свети Сава“ Бијељина</a:t>
                      </a: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tabLst>
                          <a:tab pos="1285875" algn="l"/>
                          <a:tab pos="2257425" algn="l"/>
                        </a:tabLst>
                      </a:pPr>
                      <a:r>
                        <a:rPr lang="bs-Cyrl-BA" sz="2000" dirty="0">
                          <a:effectLst/>
                          <a:latin typeface="Times New Roman" panose="02020603050405020304" pitchFamily="18" charset="0"/>
                          <a:cs typeface="Times New Roman" panose="02020603050405020304" pitchFamily="18" charset="0"/>
                        </a:rPr>
                        <a:t>Маја Савић</a:t>
                      </a:r>
                      <a:r>
                        <a:rPr lang="bs-Latn-BA" sz="2000" dirty="0">
                          <a:effectLst/>
                          <a:latin typeface="Times New Roman" panose="02020603050405020304" pitchFamily="18" charset="0"/>
                          <a:cs typeface="Times New Roman" panose="02020603050405020304" pitchFamily="18" charset="0"/>
                        </a:rPr>
                        <a:t>, </a:t>
                      </a:r>
                      <a:r>
                        <a:rPr lang="sr-Cyrl-RS" sz="2000" dirty="0">
                          <a:effectLst/>
                          <a:latin typeface="Times New Roman" panose="02020603050405020304" pitchFamily="18" charset="0"/>
                          <a:cs typeface="Times New Roman" panose="02020603050405020304" pitchFamily="18" charset="0"/>
                        </a:rPr>
                        <a:t>ЈУ Основна школа </a:t>
                      </a:r>
                      <a:r>
                        <a:rPr lang="bs-Cyrl-BA" sz="2000" dirty="0">
                          <a:effectLst/>
                          <a:latin typeface="Times New Roman" panose="02020603050405020304" pitchFamily="18" charset="0"/>
                          <a:cs typeface="Times New Roman" panose="02020603050405020304" pitchFamily="18" charset="0"/>
                        </a:rPr>
                        <a:t>„Стеван Немања“ Драгаљевац Горњи, Бијељина</a:t>
                      </a: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tabLst>
                          <a:tab pos="2257425" algn="l"/>
                        </a:tabLst>
                      </a:pPr>
                      <a:r>
                        <a:rPr lang="bs-Cyrl-BA" sz="2000" dirty="0">
                          <a:effectLst/>
                          <a:latin typeface="Times New Roman" panose="02020603050405020304" pitchFamily="18" charset="0"/>
                          <a:cs typeface="Times New Roman" panose="02020603050405020304" pitchFamily="18" charset="0"/>
                        </a:rPr>
                        <a:t>Селда Ћапин, ЈУ </a:t>
                      </a:r>
                      <a:r>
                        <a:rPr lang="sr-Cyrl-RS" sz="2000" dirty="0">
                          <a:effectLst/>
                          <a:latin typeface="Times New Roman" panose="02020603050405020304" pitchFamily="18" charset="0"/>
                          <a:cs typeface="Times New Roman" panose="02020603050405020304" pitchFamily="18" charset="0"/>
                        </a:rPr>
                        <a:t>Основна школа </a:t>
                      </a:r>
                      <a:r>
                        <a:rPr lang="bs-Cyrl-BA" sz="2000" dirty="0">
                          <a:effectLst/>
                          <a:latin typeface="Times New Roman" panose="02020603050405020304" pitchFamily="18" charset="0"/>
                          <a:cs typeface="Times New Roman" panose="02020603050405020304" pitchFamily="18" charset="0"/>
                        </a:rPr>
                        <a:t>„Свети Сава“ Билећа</a:t>
                      </a: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tabLst>
                          <a:tab pos="2257425" algn="l"/>
                        </a:tabLst>
                      </a:pPr>
                      <a:r>
                        <a:rPr lang="bs-Cyrl-BA" sz="2000" dirty="0">
                          <a:effectLst/>
                          <a:latin typeface="Times New Roman" panose="02020603050405020304" pitchFamily="18" charset="0"/>
                          <a:cs typeface="Times New Roman" panose="02020603050405020304" pitchFamily="18" charset="0"/>
                        </a:rPr>
                        <a:t>Мирјана Ивановић</a:t>
                      </a:r>
                      <a:r>
                        <a:rPr lang="bs-Latn-BA" sz="2000" dirty="0">
                          <a:effectLst/>
                          <a:latin typeface="Times New Roman" panose="02020603050405020304" pitchFamily="18" charset="0"/>
                          <a:cs typeface="Times New Roman" panose="02020603050405020304" pitchFamily="18" charset="0"/>
                        </a:rPr>
                        <a:t>, </a:t>
                      </a:r>
                      <a:r>
                        <a:rPr lang="sr-Cyrl-RS" sz="2000" dirty="0">
                          <a:effectLst/>
                          <a:latin typeface="Times New Roman" panose="02020603050405020304" pitchFamily="18" charset="0"/>
                          <a:cs typeface="Times New Roman" panose="02020603050405020304" pitchFamily="18" charset="0"/>
                        </a:rPr>
                        <a:t>ЈУ Основна школа </a:t>
                      </a:r>
                      <a:r>
                        <a:rPr lang="bs-Cyrl-BA" sz="2000" dirty="0">
                          <a:effectLst/>
                          <a:latin typeface="Times New Roman" panose="02020603050405020304" pitchFamily="18" charset="0"/>
                          <a:cs typeface="Times New Roman" panose="02020603050405020304" pitchFamily="18" charset="0"/>
                        </a:rPr>
                        <a:t>„Ђура Јакшић“ Подновље, Добој</a:t>
                      </a: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pPr>
                      <a:r>
                        <a:rPr lang="sr-Cyrl-RS" sz="2000" dirty="0">
                          <a:effectLst/>
                          <a:latin typeface="Times New Roman" panose="02020603050405020304" pitchFamily="18" charset="0"/>
                          <a:cs typeface="Times New Roman" panose="02020603050405020304" pitchFamily="18" charset="0"/>
                        </a:rPr>
                        <a:t>Бранко Анђић, ЈУ Основна школа „Вук Караџић“ </a:t>
                      </a:r>
                      <a:r>
                        <a:rPr lang="sr-Cyrl-RS" sz="2000" dirty="0" err="1">
                          <a:effectLst/>
                          <a:latin typeface="Times New Roman" panose="02020603050405020304" pitchFamily="18" charset="0"/>
                          <a:cs typeface="Times New Roman" panose="02020603050405020304" pitchFamily="18" charset="0"/>
                        </a:rPr>
                        <a:t>Омарска</a:t>
                      </a:r>
                      <a:r>
                        <a:rPr lang="sr-Cyrl-RS" sz="2000" dirty="0">
                          <a:effectLst/>
                          <a:latin typeface="Times New Roman" panose="02020603050405020304" pitchFamily="18" charset="0"/>
                          <a:cs typeface="Times New Roman" panose="02020603050405020304" pitchFamily="18" charset="0"/>
                        </a:rPr>
                        <a:t>, Приједор</a:t>
                      </a:r>
                      <a:endParaRPr lang="bs-Latn-BA" sz="2000" dirty="0">
                        <a:effectLst/>
                        <a:latin typeface="Times New Roman" panose="02020603050405020304" pitchFamily="18" charset="0"/>
                        <a:cs typeface="Times New Roman" panose="02020603050405020304" pitchFamily="18" charset="0"/>
                      </a:endParaRPr>
                    </a:p>
                    <a:p>
                      <a:pPr marL="342900" indent="-342900" algn="ctr">
                        <a:lnSpc>
                          <a:spcPct val="150000"/>
                        </a:lnSpc>
                        <a:spcAft>
                          <a:spcPts val="0"/>
                        </a:spcAft>
                        <a:buFont typeface="Wingdings" panose="05000000000000000000" pitchFamily="2" charset="2"/>
                        <a:buChar char="ü"/>
                      </a:pPr>
                      <a:r>
                        <a:rPr lang="bs-Cyrl-BA" sz="2000" dirty="0">
                          <a:effectLst/>
                          <a:latin typeface="Times New Roman" panose="02020603050405020304" pitchFamily="18" charset="0"/>
                          <a:cs typeface="Times New Roman" panose="02020603050405020304" pitchFamily="18" charset="0"/>
                        </a:rPr>
                        <a:t>Драженко Јоргић</a:t>
                      </a:r>
                      <a:r>
                        <a:rPr lang="bs-Latn-BA" sz="2000" dirty="0">
                          <a:effectLst/>
                          <a:latin typeface="Times New Roman" panose="02020603050405020304" pitchFamily="18" charset="0"/>
                          <a:cs typeface="Times New Roman" panose="02020603050405020304" pitchFamily="18" charset="0"/>
                        </a:rPr>
                        <a:t>, Универзитет у Бањој Луци, Филозофски факултет</a:t>
                      </a:r>
                    </a:p>
                    <a:p>
                      <a:pPr marL="342900" indent="-342900" algn="ctr">
                        <a:lnSpc>
                          <a:spcPct val="150000"/>
                        </a:lnSpc>
                        <a:spcAft>
                          <a:spcPts val="0"/>
                        </a:spcAft>
                        <a:buFont typeface="Wingdings" panose="05000000000000000000" pitchFamily="2" charset="2"/>
                        <a:buChar char="ü"/>
                      </a:pPr>
                      <a:r>
                        <a:rPr lang="bs-Cyrl-BA" sz="2000" dirty="0">
                          <a:effectLst/>
                          <a:latin typeface="Times New Roman" panose="02020603050405020304" pitchFamily="18" charset="0"/>
                          <a:cs typeface="Times New Roman" panose="02020603050405020304" pitchFamily="18" charset="0"/>
                        </a:rPr>
                        <a:t>Маринко Савић</a:t>
                      </a:r>
                      <a:r>
                        <a:rPr lang="bs-Latn-BA" sz="2000" dirty="0">
                          <a:effectLst/>
                          <a:latin typeface="Times New Roman" panose="02020603050405020304" pitchFamily="18" charset="0"/>
                          <a:cs typeface="Times New Roman" panose="02020603050405020304" pitchFamily="18" charset="0"/>
                        </a:rPr>
                        <a:t>, Републички педагошки завод Републике Српске</a:t>
                      </a:r>
                    </a:p>
                    <a:p>
                      <a:pPr marL="342900" indent="-342900" algn="ctr">
                        <a:lnSpc>
                          <a:spcPct val="150000"/>
                        </a:lnSpc>
                        <a:spcAft>
                          <a:spcPts val="0"/>
                        </a:spcAft>
                        <a:buFont typeface="Wingdings" panose="05000000000000000000" pitchFamily="2" charset="2"/>
                        <a:buChar char="ü"/>
                      </a:pPr>
                      <a:r>
                        <a:rPr lang="sr-Cyrl-RS" sz="2000" dirty="0">
                          <a:effectLst/>
                          <a:latin typeface="Times New Roman" panose="02020603050405020304" pitchFamily="18" charset="0"/>
                          <a:cs typeface="Times New Roman" panose="02020603050405020304" pitchFamily="18" charset="0"/>
                        </a:rPr>
                        <a:t>Гордана Попадић</a:t>
                      </a:r>
                      <a:r>
                        <a:rPr lang="bs-Latn-BA" sz="2000" dirty="0">
                          <a:effectLst/>
                          <a:latin typeface="Times New Roman" panose="02020603050405020304" pitchFamily="18" charset="0"/>
                          <a:cs typeface="Times New Roman" panose="02020603050405020304" pitchFamily="18" charset="0"/>
                        </a:rPr>
                        <a:t>, Републички педагошки завод Републике Српске</a:t>
                      </a:r>
                      <a:endParaRPr lang="bs-Latn-B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102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gaonik 1"/>
          <p:cNvSpPr/>
          <p:nvPr/>
        </p:nvSpPr>
        <p:spPr>
          <a:xfrm>
            <a:off x="3575627" y="215672"/>
            <a:ext cx="4315028" cy="461665"/>
          </a:xfrm>
          <a:prstGeom prst="rect">
            <a:avLst/>
          </a:prstGeom>
        </p:spPr>
        <p:txBody>
          <a:bodyPr wrap="none">
            <a:spAutoFit/>
          </a:bodyPr>
          <a:lstStyle/>
          <a:p>
            <a:pPr algn="ctr"/>
            <a:r>
              <a:rPr lang="sr-Cyrl-RS" sz="2400" b="1" dirty="0">
                <a:latin typeface="Times New Roman" panose="02020603050405020304" pitchFamily="18" charset="0"/>
                <a:cs typeface="Times New Roman" panose="02020603050405020304" pitchFamily="18" charset="0"/>
              </a:rPr>
              <a:t>ПЕДАГОШКЕ РАДИОНИЦЕ</a:t>
            </a:r>
            <a:endParaRPr lang="bs-Latn-BA" sz="2400" b="1" dirty="0">
              <a:latin typeface="Times New Roman" panose="02020603050405020304" pitchFamily="18" charset="0"/>
              <a:cs typeface="Times New Roman" panose="02020603050405020304" pitchFamily="18" charset="0"/>
            </a:endParaRPr>
          </a:p>
        </p:txBody>
      </p:sp>
      <p:sp>
        <p:nvSpPr>
          <p:cNvPr id="3" name="Pravougaonik 2"/>
          <p:cNvSpPr/>
          <p:nvPr/>
        </p:nvSpPr>
        <p:spPr>
          <a:xfrm>
            <a:off x="556126" y="835837"/>
            <a:ext cx="6821217" cy="1631216"/>
          </a:xfrm>
          <a:prstGeom prst="rect">
            <a:avLst/>
          </a:prstGeom>
        </p:spPr>
        <p:txBody>
          <a:bodyPr wrap="square">
            <a:spAutoFit/>
          </a:bodyPr>
          <a:lstStyle/>
          <a:p>
            <a:pPr marL="285750" indent="-285750"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Сам појам „радионица“ обухвата нетрадиционални поступак васпитно-образовног рада у склопу којег се  стичу нова знања и развијају способности или провјеравају, усавршавају се раније стечена знања, способности и социјална искуства. </a:t>
            </a:r>
            <a:endParaRPr lang="bs-Latn-BA" sz="2000" dirty="0">
              <a:latin typeface="Times New Roman" panose="02020603050405020304" pitchFamily="18" charset="0"/>
              <a:cs typeface="Times New Roman" panose="02020603050405020304" pitchFamily="18" charset="0"/>
            </a:endParaRPr>
          </a:p>
        </p:txBody>
      </p:sp>
      <p:sp>
        <p:nvSpPr>
          <p:cNvPr id="4" name="Pravougaonik 3"/>
          <p:cNvSpPr/>
          <p:nvPr/>
        </p:nvSpPr>
        <p:spPr>
          <a:xfrm>
            <a:off x="346229" y="2467053"/>
            <a:ext cx="7705817" cy="1323439"/>
          </a:xfrm>
          <a:prstGeom prst="rect">
            <a:avLst/>
          </a:prstGeom>
        </p:spPr>
        <p:txBody>
          <a:bodyPr wrap="square">
            <a:spAutoFit/>
          </a:bodyPr>
          <a:lstStyle/>
          <a:p>
            <a:pPr marL="285750" indent="-285750"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Циљ педагошке радионице је да се развија групна кохезивност, позитивна клима у одјељењу и међусобно уважавање, да се успостави пријатна атмосфера, оствари потреба за припадањем, подстиче укљученост сваког појединца, али и његова одговорност. </a:t>
            </a:r>
            <a:endParaRPr lang="bs-Latn-BA" sz="2000" dirty="0">
              <a:latin typeface="Times New Roman" panose="02020603050405020304" pitchFamily="18" charset="0"/>
              <a:cs typeface="Times New Roman" panose="02020603050405020304" pitchFamily="18" charset="0"/>
            </a:endParaRPr>
          </a:p>
        </p:txBody>
      </p:sp>
      <p:pic>
        <p:nvPicPr>
          <p:cNvPr id="5" name="Slika 4"/>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8362764" y="891337"/>
            <a:ext cx="3583827" cy="52076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Pravougaonik 5"/>
          <p:cNvSpPr/>
          <p:nvPr/>
        </p:nvSpPr>
        <p:spPr>
          <a:xfrm>
            <a:off x="704045" y="4256769"/>
            <a:ext cx="7454534" cy="2246769"/>
          </a:xfrm>
          <a:prstGeom prst="rect">
            <a:avLst/>
          </a:prstGeom>
        </p:spPr>
        <p:txBody>
          <a:bodyPr wrap="square">
            <a:spAutoFit/>
          </a:bodyPr>
          <a:lstStyle/>
          <a:p>
            <a:pPr marL="285750" indent="-285750"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Временски оквир трајања радионице није увијек одређен, али углавном могуће је, зависно од циља радионице и исхода  које ученици требају остварити, да траје 45, 60, 90, па чак и 120 минута. Одјељењски старјешина ће у припреми часова током којих намјерава примијенити радионички начин рада, сам одлучити и планирати вријеме потребно за реализацију одређене радионице.</a:t>
            </a:r>
          </a:p>
        </p:txBody>
      </p:sp>
    </p:spTree>
    <p:extLst>
      <p:ext uri="{BB962C8B-B14F-4D97-AF65-F5344CB8AC3E}">
        <p14:creationId xmlns:p14="http://schemas.microsoft.com/office/powerpoint/2010/main" val="223989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flipH="1">
            <a:off x="-711200" y="203201"/>
            <a:ext cx="223520" cy="975359"/>
          </a:xfrm>
        </p:spPr>
        <p:txBody>
          <a:bodyPr>
            <a:normAutofit/>
          </a:bodyPr>
          <a:lstStyle/>
          <a:p>
            <a:pPr algn="ctr"/>
            <a:endParaRPr lang="bs-Latn-BA" sz="3200" b="1" dirty="0"/>
          </a:p>
        </p:txBody>
      </p:sp>
      <p:sp>
        <p:nvSpPr>
          <p:cNvPr id="3" name="Čuvar mesta za sadržaj 2"/>
          <p:cNvSpPr>
            <a:spLocks noGrp="1"/>
          </p:cNvSpPr>
          <p:nvPr>
            <p:ph idx="1"/>
          </p:nvPr>
        </p:nvSpPr>
        <p:spPr>
          <a:xfrm>
            <a:off x="443883" y="203201"/>
            <a:ext cx="11362037" cy="6299199"/>
          </a:xfrm>
        </p:spPr>
        <p:txBody>
          <a:bodyPr>
            <a:normAutofit/>
          </a:bodyPr>
          <a:lstStyle/>
          <a:p>
            <a:pPr marL="0" indent="0" algn="ctr">
              <a:buNone/>
            </a:pPr>
            <a:r>
              <a:rPr lang="bs-Cyrl-BA" sz="4100" b="1" dirty="0">
                <a:latin typeface="Times New Roman" panose="02020603050405020304" pitchFamily="18" charset="0"/>
                <a:cs typeface="Times New Roman" panose="02020603050405020304" pitchFamily="18" charset="0"/>
              </a:rPr>
              <a:t>МОДЕЛ РАДИОНИЦЕ ЗА ЧАС ВРОЗ-а</a:t>
            </a:r>
          </a:p>
          <a:p>
            <a:pPr marL="0" indent="0" algn="ctr">
              <a:buNone/>
            </a:pPr>
            <a:endParaRPr lang="bs-Cyrl-BA" sz="3200" b="1" dirty="0">
              <a:latin typeface="Times New Roman" panose="02020603050405020304" pitchFamily="18" charset="0"/>
              <a:cs typeface="Times New Roman" panose="02020603050405020304" pitchFamily="18" charset="0"/>
            </a:endParaRPr>
          </a:p>
          <a:p>
            <a:pPr marL="0" indent="0" algn="ctr">
              <a:buNone/>
            </a:pPr>
            <a:r>
              <a:rPr lang="bs-Cyrl-BA" sz="3200" b="1" dirty="0">
                <a:latin typeface="Times New Roman" panose="02020603050405020304" pitchFamily="18" charset="0"/>
                <a:cs typeface="Times New Roman" panose="02020603050405020304" pitchFamily="18" charset="0"/>
              </a:rPr>
              <a:t>Радионица: </a:t>
            </a:r>
          </a:p>
          <a:p>
            <a:pPr marL="0" indent="0" algn="ctr">
              <a:buNone/>
            </a:pPr>
            <a:r>
              <a:rPr lang="bs-Cyrl-BA" sz="3200" b="1" dirty="0">
                <a:latin typeface="Times New Roman" panose="02020603050405020304" pitchFamily="18" charset="0"/>
                <a:cs typeface="Times New Roman" panose="02020603050405020304" pitchFamily="18" charset="0"/>
              </a:rPr>
              <a:t>ВЕРБАЛНА И НЕВЕРБАЛНА КОМУНИКАЦИЈА</a:t>
            </a:r>
          </a:p>
          <a:p>
            <a:pPr marL="0" indent="0" algn="ctr">
              <a:buNone/>
            </a:pPr>
            <a:endParaRPr lang="bs-Latn-BA" sz="3200" dirty="0"/>
          </a:p>
        </p:txBody>
      </p:sp>
    </p:spTree>
    <p:extLst>
      <p:ext uri="{BB962C8B-B14F-4D97-AF65-F5344CB8AC3E}">
        <p14:creationId xmlns:p14="http://schemas.microsoft.com/office/powerpoint/2010/main" val="141940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685799" y="309092"/>
            <a:ext cx="10131428" cy="6272011"/>
          </a:xfrm>
        </p:spPr>
        <p:txBody>
          <a:bodyPr/>
          <a:lstStyle/>
          <a:p>
            <a:r>
              <a:rPr lang="bs-Latn-BA" sz="1050" dirty="0"/>
              <a:t>                                                        </a:t>
            </a:r>
          </a:p>
          <a:p>
            <a:endParaRPr lang="bs-Latn-BA" sz="1050" dirty="0"/>
          </a:p>
          <a:p>
            <a:endParaRPr lang="bs-Latn-BA" sz="1050" dirty="0"/>
          </a:p>
          <a:p>
            <a:endParaRPr lang="bs-Latn-BA" sz="1050" dirty="0"/>
          </a:p>
          <a:p>
            <a:pPr marL="171450" indent="-171450">
              <a:buFont typeface="Wingdings" panose="05000000000000000000" pitchFamily="2" charset="2"/>
              <a:buChar char="ü"/>
            </a:pPr>
            <a:endParaRPr lang="bs-Latn-BA" sz="1050" dirty="0"/>
          </a:p>
          <a:p>
            <a:endParaRPr lang="bs-Latn-BA" sz="1050" dirty="0"/>
          </a:p>
          <a:p>
            <a:endParaRPr lang="bs-Latn-BA" sz="1050" dirty="0"/>
          </a:p>
          <a:p>
            <a:endParaRPr lang="bs-Latn-BA" sz="1050" dirty="0"/>
          </a:p>
          <a:p>
            <a:endParaRPr lang="bs-Latn-BA" sz="1050" dirty="0"/>
          </a:p>
          <a:p>
            <a:endParaRPr lang="bs-Latn-BA" sz="1050" dirty="0"/>
          </a:p>
          <a:p>
            <a:r>
              <a:rPr lang="bs-Latn-BA" sz="1050" dirty="0"/>
              <a:t>                                                                                                                                                                                                                                                                                                                              </a:t>
            </a:r>
            <a:r>
              <a:rPr lang="bs-Latn-BA" dirty="0"/>
              <a:t>                          </a:t>
            </a:r>
          </a:p>
        </p:txBody>
      </p:sp>
      <p:sp>
        <p:nvSpPr>
          <p:cNvPr id="2" name="Pravougaonik 1"/>
          <p:cNvSpPr/>
          <p:nvPr/>
        </p:nvSpPr>
        <p:spPr>
          <a:xfrm>
            <a:off x="5157925" y="20392"/>
            <a:ext cx="6640497" cy="6740307"/>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ЦИЉ</a:t>
            </a:r>
          </a:p>
          <a:p>
            <a:pPr algn="ctr"/>
            <a:endParaRPr lang="ru-RU" sz="2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Циљ овог приручника је помоћ и подршка одјељењским старјешинама да наставу васпитног рада у одјељењској заједници реализују квалитетније, сврсисходније и функционалније. Приручник је конципиран на такав начин да одјељењским старјешинама понуди, како педагошко-психолошке погледе, тако и дидактичко-методичке основе наставе на часовима васпитног рада у одјељењској заједници. </a:t>
            </a:r>
          </a:p>
          <a:p>
            <a:pPr marL="285750" indent="-28575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Другим ријечима, структуру приручника чини: значај васпитног рада у одјељењској заједници, планирање и припремање васпитног рада, циљеви и исходи учења у настави ВРОЗ-а по тријадама, као и практични дио - модели радионица за ВРОЗ у појединим разредима.</a:t>
            </a:r>
            <a:endParaRPr lang="bs-Latn-BA" sz="2400" dirty="0">
              <a:latin typeface="Times New Roman" panose="02020603050405020304" pitchFamily="18" charset="0"/>
              <a:cs typeface="Times New Roman" panose="02020603050405020304" pitchFamily="18" charset="0"/>
            </a:endParaRPr>
          </a:p>
        </p:txBody>
      </p:sp>
      <p:pic>
        <p:nvPicPr>
          <p:cNvPr id="4" name="Slika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46891" y="1519708"/>
            <a:ext cx="4402382" cy="4480338"/>
          </a:xfrm>
          <a:prstGeom prst="rect">
            <a:avLst/>
          </a:prstGeom>
        </p:spPr>
      </p:pic>
    </p:spTree>
    <p:extLst>
      <p:ext uri="{BB962C8B-B14F-4D97-AF65-F5344CB8AC3E}">
        <p14:creationId xmlns:p14="http://schemas.microsoft.com/office/powerpoint/2010/main" val="227622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703506" y="333817"/>
            <a:ext cx="11059734" cy="3477873"/>
          </a:xfrm>
        </p:spPr>
        <p:txBody>
          <a:bodyPr/>
          <a:lstStyle/>
          <a:p>
            <a:r>
              <a:rPr lang="bs-Cyrl-BA" dirty="0"/>
              <a:t>                                                                                        </a:t>
            </a:r>
            <a:endParaRPr lang="bs-Latn-BA" dirty="0"/>
          </a:p>
        </p:txBody>
      </p:sp>
      <p:sp>
        <p:nvSpPr>
          <p:cNvPr id="2" name="Pravougaonik 1"/>
          <p:cNvSpPr/>
          <p:nvPr/>
        </p:nvSpPr>
        <p:spPr>
          <a:xfrm>
            <a:off x="489397" y="244699"/>
            <a:ext cx="11059734" cy="3785652"/>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У Приручнику су модели радионица груписани по тријадама и разредима, као и по областима/темама у оквиру одређене тријаде и/или разреда. Понуђено је преко 200 модела педагошких радионица од другог до деветог разреда. Приручник се састоји из четири дијела: </a:t>
            </a:r>
          </a:p>
          <a:p>
            <a:pPr algn="just"/>
            <a:endParaRPr lang="ru-RU"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2000" b="1" dirty="0">
                <a:latin typeface="Times New Roman" panose="02020603050405020304" pitchFamily="18" charset="0"/>
                <a:cs typeface="Times New Roman" panose="02020603050405020304" pitchFamily="18" charset="0"/>
              </a:rPr>
              <a:t>Први дио - Одјељењски старјешина и васпитни рад у одјељењској заједници (теоријски приступ);</a:t>
            </a:r>
          </a:p>
          <a:p>
            <a:pPr marL="285750" indent="-285750" algn="just">
              <a:buFont typeface="Wingdings" panose="05000000000000000000" pitchFamily="2" charset="2"/>
              <a:buChar char="ü"/>
            </a:pPr>
            <a:r>
              <a:rPr lang="ru-RU" sz="2000" b="1" dirty="0">
                <a:latin typeface="Times New Roman" panose="02020603050405020304" pitchFamily="18" charset="0"/>
                <a:cs typeface="Times New Roman" panose="02020603050405020304" pitchFamily="18" charset="0"/>
              </a:rPr>
              <a:t>Други дио - Васпитни рад у одјељењима прве тријаде (модели радионица за други и трећи разред);</a:t>
            </a:r>
          </a:p>
          <a:p>
            <a:pPr marL="285750" indent="-285750" algn="just">
              <a:buFont typeface="Wingdings" panose="05000000000000000000" pitchFamily="2" charset="2"/>
              <a:buChar char="ü"/>
            </a:pPr>
            <a:r>
              <a:rPr lang="ru-RU" sz="2000" b="1" dirty="0">
                <a:latin typeface="Times New Roman" panose="02020603050405020304" pitchFamily="18" charset="0"/>
                <a:cs typeface="Times New Roman" panose="02020603050405020304" pitchFamily="18" charset="0"/>
              </a:rPr>
              <a:t>Трећи дио - Васпитни рад у одјељењима друге тријаде (модели радионица за четврти, пети и шести разред);</a:t>
            </a:r>
          </a:p>
          <a:p>
            <a:pPr marL="285750" indent="-285750" algn="just">
              <a:buFont typeface="Wingdings" panose="05000000000000000000" pitchFamily="2" charset="2"/>
              <a:buChar char="ü"/>
            </a:pPr>
            <a:r>
              <a:rPr lang="ru-RU" sz="2000" b="1" dirty="0">
                <a:latin typeface="Times New Roman" panose="02020603050405020304" pitchFamily="18" charset="0"/>
                <a:cs typeface="Times New Roman" panose="02020603050405020304" pitchFamily="18" charset="0"/>
              </a:rPr>
              <a:t>Четврти дио - Васпитни рад у одјељењима треће тријаде (модели радионица за седми, осми и девети разред).   </a:t>
            </a:r>
          </a:p>
        </p:txBody>
      </p:sp>
      <p:pic>
        <p:nvPicPr>
          <p:cNvPr id="5" name="Slika 4"/>
          <p:cNvPicPr>
            <a:picLocks noChangeAspect="1"/>
          </p:cNvPicPr>
          <p:nvPr/>
        </p:nvPicPr>
        <p:blipFill>
          <a:blip r:embed="rId2">
            <a:duotone>
              <a:schemeClr val="accent1">
                <a:shade val="45000"/>
                <a:satMod val="135000"/>
              </a:schemeClr>
              <a:prstClr val="white"/>
            </a:duotone>
          </a:blip>
          <a:stretch>
            <a:fillRect/>
          </a:stretch>
        </p:blipFill>
        <p:spPr>
          <a:xfrm>
            <a:off x="2799030" y="4030351"/>
            <a:ext cx="7518400" cy="26549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7858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508000" y="177554"/>
            <a:ext cx="11015216" cy="6427432"/>
          </a:xfrm>
        </p:spPr>
        <p:txBody>
          <a:bodyPr>
            <a:noAutofit/>
          </a:bodyPr>
          <a:lstStyle/>
          <a:p>
            <a:pPr algn="ctr"/>
            <a:r>
              <a:rPr lang="sr-Cyrl-RS" sz="2400" b="1" dirty="0">
                <a:latin typeface="Times New Roman" panose="02020603050405020304" pitchFamily="18" charset="0"/>
                <a:cs typeface="Times New Roman" panose="02020603050405020304" pitchFamily="18" charset="0"/>
              </a:rPr>
              <a:t>      ЗНАЧАЈ ВАСПИТНОГ РАДА У ОДЈЕЉЕЊСКОЈ  ЗАЈЕДНИЦИ</a:t>
            </a:r>
          </a:p>
          <a:p>
            <a:endParaRPr lang="sr-Cyrl-RS" sz="2400" b="1" dirty="0">
              <a:latin typeface="Times New Roman" panose="02020603050405020304" pitchFamily="18" charset="0"/>
              <a:cs typeface="Times New Roman" panose="02020603050405020304" pitchFamily="18" charset="0"/>
            </a:endParaRPr>
          </a:p>
          <a:p>
            <a:pPr algn="just"/>
            <a:r>
              <a:rPr lang="ru-RU" sz="2400" b="1" cap="none" dirty="0">
                <a:latin typeface="Times New Roman" panose="02020603050405020304" pitchFamily="18" charset="0"/>
                <a:cs typeface="Times New Roman" panose="02020603050405020304" pitchFamily="18" charset="0"/>
              </a:rPr>
              <a:t>Часови одјељењске заједнице имају велики утицај на ученике и атмосферу у учионици. Наводимо само неке од најважнијих циљева чијем остваривању доприносе часови васпитног рада у одјељењској заједници.</a:t>
            </a:r>
          </a:p>
          <a:p>
            <a:pPr marL="342900" indent="-342900" algn="just">
              <a:buFont typeface="Wingdings" panose="05000000000000000000" pitchFamily="2" charset="2"/>
              <a:buChar char="ü"/>
            </a:pPr>
            <a:r>
              <a:rPr lang="ru-RU" sz="2400" b="1" cap="none" dirty="0">
                <a:solidFill>
                  <a:srgbClr val="FF0000"/>
                </a:solidFill>
                <a:latin typeface="Times New Roman" panose="02020603050405020304" pitchFamily="18" charset="0"/>
                <a:cs typeface="Times New Roman" panose="02020603050405020304" pitchFamily="18" charset="0"/>
              </a:rPr>
              <a:t>Часови одјељењске заједнице  доприносе социјалном развоју ученика. На њима се може чути глас ученика, могу се саслушати идеје у кругу вршњака, у атмосфери у којој влада поштовање. </a:t>
            </a:r>
            <a:r>
              <a:rPr lang="ru-RU" sz="2400" b="1" cap="none" dirty="0">
                <a:latin typeface="Times New Roman" panose="02020603050405020304" pitchFamily="18" charset="0"/>
                <a:cs typeface="Times New Roman" panose="02020603050405020304" pitchFamily="18" charset="0"/>
              </a:rPr>
              <a:t>Када увиде да су други заинтересовани  за њихове идеје и да им се нико не смије, ученици почињу да се осјећају угодније док говоре пред другарима у одјељењу. Често им охрабрење другова из одјељења помаже да себе доживе као вољене, способне и одговорне појединце. Тако се развија самопоштовање и самопоуздање.</a:t>
            </a:r>
          </a:p>
          <a:p>
            <a:pPr marL="342900" indent="-342900" algn="just">
              <a:buFont typeface="Wingdings" panose="05000000000000000000" pitchFamily="2" charset="2"/>
              <a:buChar char="ü"/>
            </a:pPr>
            <a:r>
              <a:rPr lang="ru-RU" sz="2400" b="1" cap="none" dirty="0">
                <a:solidFill>
                  <a:srgbClr val="FF0000"/>
                </a:solidFill>
                <a:latin typeface="Times New Roman" panose="02020603050405020304" pitchFamily="18" charset="0"/>
                <a:cs typeface="Times New Roman" panose="02020603050405020304" pitchFamily="18" charset="0"/>
              </a:rPr>
              <a:t>Часови одјељењске заједнице  помажу ученицима да разријеше сукобе</a:t>
            </a:r>
            <a:r>
              <a:rPr lang="ru-RU" sz="2400" b="1" i="1" cap="none" dirty="0">
                <a:solidFill>
                  <a:srgbClr val="FF0000"/>
                </a:solidFill>
                <a:latin typeface="Times New Roman" panose="02020603050405020304" pitchFamily="18" charset="0"/>
                <a:cs typeface="Times New Roman" panose="02020603050405020304" pitchFamily="18" charset="0"/>
              </a:rPr>
              <a:t>. </a:t>
            </a:r>
            <a:r>
              <a:rPr lang="ru-RU" sz="2400" b="1" cap="none" dirty="0">
                <a:latin typeface="Times New Roman" panose="02020603050405020304" pitchFamily="18" charset="0"/>
                <a:cs typeface="Times New Roman" panose="02020603050405020304" pitchFamily="18" charset="0"/>
              </a:rPr>
              <a:t>Ученици на овим часовима износе проблеме за чије је рјешавање потребна помоћ. </a:t>
            </a:r>
          </a:p>
        </p:txBody>
      </p:sp>
    </p:spTree>
    <p:extLst>
      <p:ext uri="{BB962C8B-B14F-4D97-AF65-F5344CB8AC3E}">
        <p14:creationId xmlns:p14="http://schemas.microsoft.com/office/powerpoint/2010/main" val="425003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508000" y="296214"/>
            <a:ext cx="11112870" cy="6308771"/>
          </a:xfrm>
        </p:spPr>
        <p:txBody>
          <a:bodyPr>
            <a:normAutofit lnSpcReduction="10000"/>
          </a:bodyPr>
          <a:lstStyle/>
          <a:p>
            <a:pPr marL="342900" indent="-342900" algn="just">
              <a:buFont typeface="Wingdings" panose="05000000000000000000" pitchFamily="2" charset="2"/>
              <a:buChar char="ü"/>
            </a:pPr>
            <a:r>
              <a:rPr lang="ru-RU" sz="2400" b="1" cap="none" dirty="0">
                <a:solidFill>
                  <a:srgbClr val="FF0000"/>
                </a:solidFill>
                <a:latin typeface="Times New Roman" panose="02020603050405020304" pitchFamily="18" charset="0"/>
                <a:cs typeface="Times New Roman" panose="02020603050405020304" pitchFamily="18" charset="0"/>
              </a:rPr>
              <a:t>Часови одјељењске заједнице  омогућавају ученицима да дају приједлоге и планирају активности</a:t>
            </a:r>
            <a:r>
              <a:rPr lang="ru-RU" sz="2400" b="1" i="1" cap="none" dirty="0">
                <a:solidFill>
                  <a:srgbClr val="FF0000"/>
                </a:solidFill>
                <a:latin typeface="Times New Roman" panose="02020603050405020304" pitchFamily="18" charset="0"/>
                <a:cs typeface="Times New Roman" panose="02020603050405020304" pitchFamily="18" charset="0"/>
              </a:rPr>
              <a:t>.</a:t>
            </a:r>
            <a:r>
              <a:rPr lang="ru-RU" sz="2400" b="1" cap="none" dirty="0">
                <a:latin typeface="Times New Roman" panose="02020603050405020304" pitchFamily="18" charset="0"/>
                <a:cs typeface="Times New Roman" panose="02020603050405020304" pitchFamily="18" charset="0"/>
              </a:rPr>
              <a:t> Часови одјељењске заједнице не служе само за рјешавање проблема, већ се ученицима пружа и прилика да предлажу активности којима се одјељење може бавити. Када се ђацима препусти одговорност за доношење одлука и спровођење тих одлука, код њих се развија осјећање да им учионица заиста „припада“.</a:t>
            </a:r>
          </a:p>
          <a:p>
            <a:pPr marL="342900" indent="-342900" algn="just">
              <a:buFont typeface="Wingdings" panose="05000000000000000000" pitchFamily="2" charset="2"/>
              <a:buChar char="ü"/>
            </a:pPr>
            <a:r>
              <a:rPr lang="ru-RU" sz="2400" b="1" i="1" cap="none" dirty="0">
                <a:solidFill>
                  <a:srgbClr val="FF0000"/>
                </a:solidFill>
                <a:latin typeface="Times New Roman" panose="02020603050405020304" pitchFamily="18" charset="0"/>
                <a:cs typeface="Times New Roman" panose="02020603050405020304" pitchFamily="18" charset="0"/>
              </a:rPr>
              <a:t>Часови одјељењске заједнице доводе до побољшања у учењу. </a:t>
            </a:r>
            <a:r>
              <a:rPr lang="ru-RU" sz="2400" b="1" cap="none" dirty="0">
                <a:latin typeface="Times New Roman" panose="02020603050405020304" pitchFamily="18" charset="0"/>
                <a:cs typeface="Times New Roman" panose="02020603050405020304" pitchFamily="18" charset="0"/>
              </a:rPr>
              <a:t>Ученици који осјећају да су цијењени, срећни су, а срећни ученици воле да долазе у школу. Када почну да примјећују напредовање и успјехе једни код других, поноснији су због добро обављеног посла. Пошто осјећају самопоуздање, а други ђаци их подржавају, они се више труде. Успјех доводи до новог успјеха.</a:t>
            </a:r>
          </a:p>
          <a:p>
            <a:pPr marL="342900" indent="-342900" algn="just">
              <a:buFont typeface="Wingdings" panose="05000000000000000000" pitchFamily="2" charset="2"/>
              <a:buChar char="ü"/>
            </a:pPr>
            <a:r>
              <a:rPr lang="ru-RU" sz="2400" b="1" cap="none" dirty="0">
                <a:solidFill>
                  <a:srgbClr val="FF0000"/>
                </a:solidFill>
                <a:latin typeface="Times New Roman" panose="02020603050405020304" pitchFamily="18" charset="0"/>
                <a:cs typeface="Times New Roman" panose="02020603050405020304" pitchFamily="18" charset="0"/>
              </a:rPr>
              <a:t>Часови одјељењске заједнице  уједињују одјељење. </a:t>
            </a:r>
            <a:r>
              <a:rPr lang="ru-RU" sz="2400" b="1" cap="none" dirty="0">
                <a:latin typeface="Times New Roman" panose="02020603050405020304" pitchFamily="18" charset="0"/>
                <a:cs typeface="Times New Roman" panose="02020603050405020304" pitchFamily="18" charset="0"/>
              </a:rPr>
              <a:t>Несугласица у одјељењу је све мање, јер се сукоби разрјешавају и разговара се о осјећањима. Одјељење почиње да дјелује као заједница чији чланови раде заједно на остварењу циљева и пружају подршку једни другима. </a:t>
            </a:r>
          </a:p>
          <a:p>
            <a:pPr marL="342900" indent="-342900" algn="just">
              <a:buFont typeface="Wingdings" panose="05000000000000000000" pitchFamily="2" charset="2"/>
              <a:buChar char="ü"/>
            </a:pPr>
            <a:endParaRPr lang="sr-Cyrl-RS"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15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656948" y="171718"/>
            <a:ext cx="10946167" cy="6533882"/>
          </a:xfrm>
        </p:spPr>
        <p:txBody>
          <a:bodyPr>
            <a:noAutofit/>
          </a:bodyPr>
          <a:lstStyle/>
          <a:p>
            <a:pPr marL="342900" indent="-342900" algn="just">
              <a:buFont typeface="Wingdings" panose="05000000000000000000" pitchFamily="2" charset="2"/>
              <a:buChar char="ü"/>
            </a:pPr>
            <a:r>
              <a:rPr lang="ru-RU" sz="2400" b="1" i="1" cap="none" dirty="0">
                <a:solidFill>
                  <a:srgbClr val="FF0000"/>
                </a:solidFill>
                <a:latin typeface="Times New Roman" panose="02020603050405020304" pitchFamily="18" charset="0"/>
                <a:cs typeface="Times New Roman" panose="02020603050405020304" pitchFamily="18" charset="0"/>
              </a:rPr>
              <a:t>Часови одјељењске заједнице  значајно утичу на понашање ученика у учионици. </a:t>
            </a:r>
            <a:r>
              <a:rPr lang="ru-RU" sz="2400" b="1" cap="none" dirty="0">
                <a:latin typeface="Times New Roman" panose="02020603050405020304" pitchFamily="18" charset="0"/>
                <a:cs typeface="Times New Roman" panose="02020603050405020304" pitchFamily="18" charset="0"/>
              </a:rPr>
              <a:t>Када ученици показују одговорност у односима с вршњацима, недолично понашање у учионици се смањује, а када се оно испољи, наставник и ђаци дијеле одговорност за одлучивање о посљедицама. Недолично понашање у односима међу ђацима у великој мјери нестаје када ученици почну да примјењују знања, вјештине и ставове којима су овладали на часовима ВРОЗ-а.</a:t>
            </a:r>
          </a:p>
          <a:p>
            <a:pPr marL="342900" indent="-342900" algn="just">
              <a:buFont typeface="Wingdings" panose="05000000000000000000" pitchFamily="2" charset="2"/>
              <a:buChar char="ü"/>
            </a:pPr>
            <a:r>
              <a:rPr lang="ru-RU" sz="2400" b="1" cap="none" dirty="0">
                <a:solidFill>
                  <a:srgbClr val="FF0000"/>
                </a:solidFill>
                <a:latin typeface="Times New Roman" panose="02020603050405020304" pitchFamily="18" charset="0"/>
                <a:cs typeface="Times New Roman" panose="02020603050405020304" pitchFamily="18" charset="0"/>
              </a:rPr>
              <a:t>На часовима одјељењске заједнице процјењују се достигнућа одјељења и прослављају појединачни  успјеси, остварени на такмичењима, ваннаставним и ваншколским активностима. </a:t>
            </a:r>
            <a:r>
              <a:rPr lang="ru-RU" sz="2400" b="1" cap="none" dirty="0">
                <a:latin typeface="Times New Roman" panose="02020603050405020304" pitchFamily="18" charset="0"/>
                <a:cs typeface="Times New Roman" panose="02020603050405020304" pitchFamily="18" charset="0"/>
              </a:rPr>
              <a:t>Када један ученик помогне другом или када група ученика добро обави значајан задатак, ако одјељење оствари неки циљ напорним радом или су ученици поносни због некога или нечега што су учинили или ако неки ученик једноставно жели да се захвали другу о свему томе, као и о много чему другом, може се говорити на одјељењским састанцима тј. на часовима васпитног рада у одјељењској заједници. </a:t>
            </a:r>
            <a:endParaRPr lang="bs-Latn-BA" sz="2400" b="1" cap="none"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ru-RU" sz="1800" cap="none" dirty="0"/>
          </a:p>
          <a:p>
            <a:endParaRPr lang="bs-Latn-BA" sz="1800" dirty="0"/>
          </a:p>
        </p:txBody>
      </p:sp>
    </p:spTree>
    <p:extLst>
      <p:ext uri="{BB962C8B-B14F-4D97-AF65-F5344CB8AC3E}">
        <p14:creationId xmlns:p14="http://schemas.microsoft.com/office/powerpoint/2010/main" val="24041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399495" y="146482"/>
            <a:ext cx="11461071" cy="6267198"/>
          </a:xfrm>
        </p:spPr>
        <p:txBody>
          <a:bodyPr>
            <a:normAutofit/>
          </a:bodyPr>
          <a:lstStyle/>
          <a:p>
            <a:pPr marL="285750" indent="-285750" algn="just">
              <a:buFont typeface="Wingdings" panose="05000000000000000000" pitchFamily="2" charset="2"/>
              <a:buChar char="ü"/>
            </a:pPr>
            <a:r>
              <a:rPr lang="ru-RU" sz="2400" cap="none" dirty="0">
                <a:solidFill>
                  <a:srgbClr val="FF0000"/>
                </a:solidFill>
                <a:latin typeface="Times New Roman" panose="02020603050405020304" pitchFamily="18" charset="0"/>
                <a:cs typeface="Times New Roman" panose="02020603050405020304" pitchFamily="18" charset="0"/>
              </a:rPr>
              <a:t>Часови одјељењске заједнице  пружају прилику за уживање и за боље међусобно упознавање ученика.  </a:t>
            </a:r>
            <a:r>
              <a:rPr lang="ru-RU" sz="2400" cap="none" dirty="0">
                <a:latin typeface="Times New Roman" panose="02020603050405020304" pitchFamily="18" charset="0"/>
                <a:cs typeface="Times New Roman" panose="02020603050405020304" pitchFamily="18" charset="0"/>
              </a:rPr>
              <a:t>Иако  часови ВРОЗ-а имају форму редовног часа и понекад нам се чине „озбиљни“, на њима се често може чути смијех. Они треба да се одвијају по утврђеном распореду, али уз опуштену атмосферу, ученицима треба да је пријатно и да се осјећају прихваћеним. И ученици и наставници би требали да подједнако уживају у свему што се на састанцима/часовима одјељењске заједнице догађа, те да се у групи развија истинско осјећање другарства.</a:t>
            </a:r>
            <a:endParaRPr lang="bs-Latn-BA" sz="2400" cap="none"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bs-Latn-BA" cap="none" dirty="0"/>
          </a:p>
        </p:txBody>
      </p:sp>
      <p:pic>
        <p:nvPicPr>
          <p:cNvPr id="2" name="Slika 1"/>
          <p:cNvPicPr>
            <a:picLocks noChangeAspect="1"/>
          </p:cNvPicPr>
          <p:nvPr/>
        </p:nvPicPr>
        <p:blipFill>
          <a:blip r:embed="rId2"/>
          <a:stretch>
            <a:fillRect/>
          </a:stretch>
        </p:blipFill>
        <p:spPr>
          <a:xfrm>
            <a:off x="1615737" y="2849731"/>
            <a:ext cx="8788892" cy="15802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Slika 3"/>
          <p:cNvPicPr>
            <a:picLocks noChangeAspect="1"/>
          </p:cNvPicPr>
          <p:nvPr/>
        </p:nvPicPr>
        <p:blipFill>
          <a:blip r:embed="rId3"/>
          <a:stretch>
            <a:fillRect/>
          </a:stretch>
        </p:blipFill>
        <p:spPr>
          <a:xfrm>
            <a:off x="651029" y="4598633"/>
            <a:ext cx="6693763" cy="2112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Slika 4"/>
          <p:cNvPicPr>
            <a:picLocks noChangeAspect="1"/>
          </p:cNvPicPr>
          <p:nvPr/>
        </p:nvPicPr>
        <p:blipFill>
          <a:blip r:embed="rId4"/>
          <a:stretch>
            <a:fillRect/>
          </a:stretch>
        </p:blipFill>
        <p:spPr>
          <a:xfrm>
            <a:off x="7915922" y="4598631"/>
            <a:ext cx="3666478" cy="21128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78295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tekst 2"/>
          <p:cNvSpPr>
            <a:spLocks noGrp="1"/>
          </p:cNvSpPr>
          <p:nvPr>
            <p:ph type="body" idx="1"/>
          </p:nvPr>
        </p:nvSpPr>
        <p:spPr>
          <a:xfrm>
            <a:off x="685798" y="321973"/>
            <a:ext cx="10957562" cy="410822"/>
          </a:xfrm>
        </p:spPr>
        <p:txBody>
          <a:bodyPr>
            <a:normAutofit fontScale="70000" lnSpcReduction="20000"/>
          </a:bodyPr>
          <a:lstStyle/>
          <a:p>
            <a:pPr algn="ctr"/>
            <a:endParaRPr lang="ru-RU" dirty="0"/>
          </a:p>
          <a:p>
            <a:pPr algn="just"/>
            <a:endParaRPr lang="ru-RU" cap="none" dirty="0"/>
          </a:p>
          <a:p>
            <a:pPr algn="just"/>
            <a:endParaRPr lang="bs-Latn-BA" cap="none" dirty="0"/>
          </a:p>
        </p:txBody>
      </p:sp>
      <p:sp>
        <p:nvSpPr>
          <p:cNvPr id="5" name="Pravougaonik 4"/>
          <p:cNvSpPr/>
          <p:nvPr/>
        </p:nvSpPr>
        <p:spPr>
          <a:xfrm>
            <a:off x="223520" y="4675496"/>
            <a:ext cx="11744960"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Личне компетенције сваког наставника не зависе само од његових професионалних компетенција, ту је низ других специфичности које је важно узети у обзир. Ипак, програм је тако осмишљен да свакоме даје простор за креирање часова ВРОЗ-а, према властитом нахођењу, потребама одјељењске заједнице, локалним специфичностима школе, одјељења и појединаца, као и аспирација и интересовања ученика. </a:t>
            </a:r>
            <a:endParaRPr lang="bs-Latn-BA" sz="2400" dirty="0">
              <a:latin typeface="Times New Roman" panose="02020603050405020304" pitchFamily="18" charset="0"/>
              <a:cs typeface="Times New Roman" panose="02020603050405020304" pitchFamily="18" charset="0"/>
            </a:endParaRPr>
          </a:p>
        </p:txBody>
      </p:sp>
      <p:pic>
        <p:nvPicPr>
          <p:cNvPr id="6" name="Slika 5"/>
          <p:cNvPicPr>
            <a:picLocks noChangeAspect="1"/>
          </p:cNvPicPr>
          <p:nvPr/>
        </p:nvPicPr>
        <p:blipFill>
          <a:blip r:embed="rId2"/>
          <a:stretch>
            <a:fillRect/>
          </a:stretch>
        </p:blipFill>
        <p:spPr>
          <a:xfrm>
            <a:off x="345440" y="798488"/>
            <a:ext cx="2479039" cy="37806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Čuvar mesta za tekst 2"/>
          <p:cNvSpPr txBox="1">
            <a:spLocks/>
          </p:cNvSpPr>
          <p:nvPr/>
        </p:nvSpPr>
        <p:spPr>
          <a:xfrm>
            <a:off x="685799" y="321973"/>
            <a:ext cx="10131428" cy="476516"/>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0"/>
              </a:spcBef>
              <a:spcAft>
                <a:spcPts val="1000"/>
              </a:spcAft>
              <a:buClr>
                <a:schemeClr val="tx1"/>
              </a:buClr>
              <a:buSzPct val="100000"/>
              <a:buFont typeface="Arial"/>
              <a:buNone/>
              <a:defRPr sz="2000" kern="1200" cap="all">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9pPr>
          </a:lstStyle>
          <a:p>
            <a:pPr algn="ctr"/>
            <a:endParaRPr lang="ru-RU" dirty="0"/>
          </a:p>
          <a:p>
            <a:pPr algn="just"/>
            <a:endParaRPr lang="ru-RU" cap="none" dirty="0"/>
          </a:p>
          <a:p>
            <a:pPr algn="just"/>
            <a:endParaRPr lang="bs-Latn-BA" cap="none" dirty="0"/>
          </a:p>
        </p:txBody>
      </p:sp>
      <p:sp>
        <p:nvSpPr>
          <p:cNvPr id="8" name="Čuvar mesta za tekst 2"/>
          <p:cNvSpPr txBox="1">
            <a:spLocks/>
          </p:cNvSpPr>
          <p:nvPr/>
        </p:nvSpPr>
        <p:spPr>
          <a:xfrm>
            <a:off x="685799" y="321972"/>
            <a:ext cx="10131428" cy="627913"/>
          </a:xfrm>
          <a:prstGeom prst="rect">
            <a:avLst/>
          </a:prstGeom>
        </p:spPr>
        <p:txBody>
          <a:bodyPr vert="horz" lIns="91440" tIns="45720" rIns="91440" bIns="45720" rtlCol="0" anchor="t">
            <a:normAutofit/>
          </a:bodyPr>
          <a:lstStyle>
            <a:lvl1pPr marL="0" indent="0" algn="l" defTabSz="457200" rtl="0" eaLnBrk="1" latinLnBrk="0" hangingPunct="1">
              <a:spcBef>
                <a:spcPts val="0"/>
              </a:spcBef>
              <a:spcAft>
                <a:spcPts val="1000"/>
              </a:spcAft>
              <a:buClr>
                <a:schemeClr val="tx1"/>
              </a:buClr>
              <a:buSzPct val="100000"/>
              <a:buFont typeface="Arial"/>
              <a:buNone/>
              <a:defRPr sz="2000" kern="1200" cap="all">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9pPr>
          </a:lstStyle>
          <a:p>
            <a:pPr algn="ctr"/>
            <a:endParaRPr lang="ru-RU" dirty="0"/>
          </a:p>
          <a:p>
            <a:pPr algn="just"/>
            <a:endParaRPr lang="ru-RU" cap="none" dirty="0"/>
          </a:p>
          <a:p>
            <a:pPr algn="just"/>
            <a:endParaRPr lang="bs-Latn-BA" cap="none" dirty="0"/>
          </a:p>
        </p:txBody>
      </p:sp>
      <p:sp>
        <p:nvSpPr>
          <p:cNvPr id="10" name="Čuvar mesta za tekst 2"/>
          <p:cNvSpPr txBox="1">
            <a:spLocks/>
          </p:cNvSpPr>
          <p:nvPr/>
        </p:nvSpPr>
        <p:spPr>
          <a:xfrm>
            <a:off x="3149599" y="172720"/>
            <a:ext cx="8818881" cy="4557784"/>
          </a:xfrm>
          <a:prstGeom prst="rect">
            <a:avLst/>
          </a:prstGeom>
        </p:spPr>
        <p:txBody>
          <a:bodyPr vert="horz" lIns="91440" tIns="45720" rIns="91440" bIns="45720" rtlCol="0" anchor="t">
            <a:normAutofit fontScale="25000" lnSpcReduction="20000"/>
          </a:bodyPr>
          <a:lstStyle>
            <a:lvl1pPr marL="0" indent="0" algn="l" defTabSz="457200" rtl="0" eaLnBrk="1" latinLnBrk="0" hangingPunct="1">
              <a:spcBef>
                <a:spcPts val="0"/>
              </a:spcBef>
              <a:spcAft>
                <a:spcPts val="1000"/>
              </a:spcAft>
              <a:buClr>
                <a:schemeClr val="tx1"/>
              </a:buClr>
              <a:buSzPct val="100000"/>
              <a:buFont typeface="Arial"/>
              <a:buNone/>
              <a:defRPr sz="2000" kern="1200" cap="all">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9pPr>
          </a:lstStyle>
          <a:p>
            <a:pPr algn="ctr"/>
            <a:r>
              <a:rPr lang="sr-Cyrl-RS" sz="8000" b="1" dirty="0">
                <a:latin typeface="Times New Roman" panose="02020603050405020304" pitchFamily="18" charset="0"/>
                <a:cs typeface="Times New Roman" panose="02020603050405020304" pitchFamily="18" charset="0"/>
              </a:rPr>
              <a:t>ПИТАЊА КОЈА МУЧЕ ОДЈЕЉЕЊСКОГ СТАРЈЕШИНУ</a:t>
            </a:r>
          </a:p>
          <a:p>
            <a:pPr marL="342900" lvl="0" indent="-342900">
              <a:buFont typeface="Wingdings" panose="05000000000000000000" pitchFamily="2" charset="2"/>
              <a:buChar char="ü"/>
            </a:pP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Да ли реализација часова ВРОЗ-а има смисла?</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Хоћу ли бити </a:t>
            </a:r>
            <a:r>
              <a:rPr lang="sr-Cyrl-RS" sz="7200" b="1" dirty="0" err="1">
                <a:latin typeface="Times New Roman" panose="02020603050405020304" pitchFamily="18" charset="0"/>
                <a:cs typeface="Times New Roman" panose="02020603050405020304" pitchFamily="18" charset="0"/>
              </a:rPr>
              <a:t>успјешан</a:t>
            </a:r>
            <a:r>
              <a:rPr lang="sr-Cyrl-RS" sz="7200" b="1" dirty="0">
                <a:latin typeface="Times New Roman" panose="02020603050405020304" pitchFamily="18" charset="0"/>
                <a:cs typeface="Times New Roman" panose="02020603050405020304" pitchFamily="18" charset="0"/>
              </a:rPr>
              <a:t> у реализацији ових часова?</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Како да мотивишем ученике?</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Како да ме актуелни, „горући“ проблем у </a:t>
            </a:r>
            <a:r>
              <a:rPr lang="sr-Cyrl-RS" sz="7200" b="1" dirty="0" err="1">
                <a:latin typeface="Times New Roman" panose="02020603050405020304" pitchFamily="18" charset="0"/>
                <a:cs typeface="Times New Roman" panose="02020603050405020304" pitchFamily="18" charset="0"/>
              </a:rPr>
              <a:t>одјељењу</a:t>
            </a:r>
            <a:r>
              <a:rPr lang="sr-Cyrl-RS" sz="7200" b="1" dirty="0">
                <a:latin typeface="Times New Roman" panose="02020603050405020304" pitchFamily="18" charset="0"/>
                <a:cs typeface="Times New Roman" panose="02020603050405020304" pitchFamily="18" charset="0"/>
              </a:rPr>
              <a:t> не одвуче на другу страну?</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Хоћу ли имати довољно времена за реализацију часа ВРОЗ-а? Шта ако не будем имао довољно времена?</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Како да нађем мотивацију у себи?</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Да ли је ово за моје </a:t>
            </a:r>
            <a:r>
              <a:rPr lang="sr-Cyrl-RS" sz="7200" b="1" dirty="0" err="1">
                <a:latin typeface="Times New Roman" panose="02020603050405020304" pitchFamily="18" charset="0"/>
                <a:cs typeface="Times New Roman" panose="02020603050405020304" pitchFamily="18" charset="0"/>
              </a:rPr>
              <a:t>одјељење</a:t>
            </a:r>
            <a:r>
              <a:rPr lang="sr-Cyrl-RS" sz="7200" b="1" dirty="0">
                <a:latin typeface="Times New Roman" panose="02020603050405020304" pitchFamily="18" charset="0"/>
                <a:cs typeface="Times New Roman" panose="02020603050405020304" pitchFamily="18" charset="0"/>
              </a:rPr>
              <a:t> важно?</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Какви су моји ставови о извођењу часова ВРОЗ-а?</a:t>
            </a:r>
            <a:endParaRPr lang="bs-Latn-BA" sz="7200" b="1"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sr-Cyrl-RS" sz="7200" b="1" dirty="0">
                <a:latin typeface="Times New Roman" panose="02020603050405020304" pitchFamily="18" charset="0"/>
                <a:cs typeface="Times New Roman" panose="02020603050405020304" pitchFamily="18" charset="0"/>
              </a:rPr>
              <a:t>Шта ако ми нека тема </a:t>
            </a:r>
            <a:r>
              <a:rPr lang="sr-Cyrl-RS" sz="7200" b="1" dirty="0" err="1">
                <a:latin typeface="Times New Roman" panose="02020603050405020304" pitchFamily="18" charset="0"/>
                <a:cs typeface="Times New Roman" panose="02020603050405020304" pitchFamily="18" charset="0"/>
              </a:rPr>
              <a:t>дјелује</a:t>
            </a:r>
            <a:r>
              <a:rPr lang="sr-Cyrl-RS" sz="7200" b="1" dirty="0">
                <a:latin typeface="Times New Roman" panose="02020603050405020304" pitchFamily="18" charset="0"/>
                <a:cs typeface="Times New Roman" panose="02020603050405020304" pitchFamily="18" charset="0"/>
              </a:rPr>
              <a:t> незанимљиво или непотребно?</a:t>
            </a:r>
            <a:endParaRPr lang="bs-Latn-BA" sz="7200" b="1" dirty="0">
              <a:latin typeface="Times New Roman" panose="02020603050405020304" pitchFamily="18" charset="0"/>
              <a:cs typeface="Times New Roman" panose="02020603050405020304" pitchFamily="18" charset="0"/>
            </a:endParaRPr>
          </a:p>
          <a:p>
            <a:pPr algn="just"/>
            <a:endParaRPr lang="ru-RU" sz="7200" cap="none" dirty="0"/>
          </a:p>
          <a:p>
            <a:pPr algn="just"/>
            <a:endParaRPr lang="bs-Latn-BA" sz="7200" cap="none" dirty="0"/>
          </a:p>
        </p:txBody>
      </p:sp>
    </p:spTree>
    <p:extLst>
      <p:ext uri="{BB962C8B-B14F-4D97-AF65-F5344CB8AC3E}">
        <p14:creationId xmlns:p14="http://schemas.microsoft.com/office/powerpoint/2010/main" val="3419324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ska">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Nebeska</Template>
  <TotalTime>843</TotalTime>
  <Words>2240</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Nebeska</vt:lpstr>
      <vt:lpstr> „Приручник за одјељењске старјешине“        (модели радионица за прву, другу  и  трећу тријаду основне школе)                 септембар, 2022. године                                                                     Реализатор: Дарја Живановић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ПРИРУЧНИК ЗА НАСТАВНИКЕ У ОСНОВНОЈ ШКОЛИ      ОДЈЕЉЕЊСКИ СТАРЈЕШИНА И ВАСПИТНИ РАД У ОДЈЕЉЕЊСКОЈ ЗАЈЕДНИЦИ</dc:title>
  <dc:creator>PC</dc:creator>
  <cp:lastModifiedBy>Gordana Popadić</cp:lastModifiedBy>
  <cp:revision>86</cp:revision>
  <dcterms:created xsi:type="dcterms:W3CDTF">2022-02-18T09:46:29Z</dcterms:created>
  <dcterms:modified xsi:type="dcterms:W3CDTF">2022-09-14T10:05:29Z</dcterms:modified>
</cp:coreProperties>
</file>