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394" r:id="rId2"/>
    <p:sldId id="389" r:id="rId3"/>
    <p:sldId id="390" r:id="rId4"/>
    <p:sldId id="388" r:id="rId5"/>
    <p:sldId id="391" r:id="rId6"/>
    <p:sldId id="264" r:id="rId7"/>
    <p:sldId id="395" r:id="rId8"/>
  </p:sldIdLst>
  <p:sldSz cx="9144000" cy="6858000" type="screen4x3"/>
  <p:notesSz cx="9144000" cy="6858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07" autoAdjust="0"/>
  </p:normalViewPr>
  <p:slideViewPr>
    <p:cSldViewPr>
      <p:cViewPr>
        <p:scale>
          <a:sx n="95" d="100"/>
          <a:sy n="95" d="100"/>
        </p:scale>
        <p:origin x="-6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720D-6470-4B7B-9411-7C269618DDAD}" type="datetime1">
              <a:rPr lang="sr-Cyrl-RS" smtClean="0"/>
              <a:pPr/>
              <a:t>13.08.2019.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87F7-2A7B-407C-8233-D6C818D1478B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9983250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1576D-D693-4302-91DA-D2877EDEB354}" type="datetime1">
              <a:rPr lang="sr-Cyrl-RS" smtClean="0"/>
              <a:pPr/>
              <a:t>13.08.2019.</a:t>
            </a:fld>
            <a:endParaRPr lang="sr-Latn-C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3EB15-9A47-46D3-BAC2-E464987D125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45172036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1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7048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2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7048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3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7048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4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70485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5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70485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6</a:t>
            </a:fld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D79307-FD05-4323-8870-9EF786B8A4A8}" type="datetime1">
              <a:rPr lang="sr-Cyrl-RS" smtClean="0"/>
              <a:pPr/>
              <a:t>13.08.2019.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129044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71576D-D693-4302-91DA-D2877EDEB354}" type="datetime1">
              <a:rPr lang="sr-Cyrl-RS" smtClean="0"/>
              <a:pPr/>
              <a:t>13.08.2019.</a:t>
            </a:fld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3EB15-9A47-46D3-BAC2-E464987D1255}" type="slidenum">
              <a:rPr lang="sr-Latn-CS" smtClean="0"/>
              <a:pPr/>
              <a:t>7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C6B8-7F36-46D8-89AE-A3408DE725A8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20" name="Čuvar mesta za podnožj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6D196-CA48-4ACF-AECD-357B3002AA48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0DEA5-55DB-43DB-9C91-CB567F3D40FA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57CFB-6945-4C1A-AAB1-9644FC9D649D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37073-2334-4F4A-B3CE-ACCF92D8775E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Pravougao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1A38B-0721-45F2-9EE3-C66CD638EFFE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A976F-B1ED-4ED0-B168-189734FDEC8B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7A4D2-DBD2-449C-93A7-2DAD52DEA128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91CD5-4252-4B31-96D0-EE4B95FDBE89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Pravougao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0F706-87E1-4A61-A609-8A1CA1B0C21B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F3E0F-A068-4674-9D64-B3F987CB5D6C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Pravougao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r-Latn-CS" smtClean="0"/>
              <a:t>Kliknite na ikonu da biste dodali sliku</a:t>
            </a:r>
            <a:endParaRPr kumimoji="0" lang="en-US" dirty="0"/>
          </a:p>
        </p:txBody>
      </p:sp>
      <p:sp>
        <p:nvSpPr>
          <p:cNvPr id="9" name="Dijagram toka: obrada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obrada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užni grafikon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Čuvar mesta za naslov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9" name="Čuvar mesta za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4" name="Čuvar mesta za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EA526A-3CC8-44B2-9EAC-3B7226691585}" type="datetime1">
              <a:rPr lang="bs-Latn-BA" smtClean="0"/>
              <a:pPr/>
              <a:t>13.8.2019.</a:t>
            </a:fld>
            <a:endParaRPr lang="bs-Latn-BA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s-Latn-BA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4B4BDA-1E1E-4429-89B8-BA423FC377D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5" name="Pravougao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8367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   ПЛАН  И ПРОГРАМ ЗА НАСТАВНИ ПРЕДМЕТ</a:t>
            </a:r>
            <a:b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МАТЕМАТИКА ЗА </a:t>
            </a:r>
            <a:r>
              <a:rPr lang="en-GB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РАЗРЕД ОСНОВНЕ   ШКОЛЕ, школска 2019/2010.година</a:t>
            </a:r>
            <a:endParaRPr lang="sr-Latn-CS" sz="18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1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616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Републички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педагошки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завод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Програмом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2019.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планирао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тематике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основној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јер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запажања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закључци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стручно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педагошког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инструктивног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надзорног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индивидуалног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тако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групног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указала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потребу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запажања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реализацији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наставног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стечена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непосредног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увида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Прикупљена су и мишљења наставника из основних школа Републике Српске (30%) о постојећем НПП-у  математике за 2.разред,  садржајима и исходима учења.</a:t>
            </a:r>
          </a:p>
          <a:p>
            <a:pPr algn="just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Постојала је и потреба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настојимо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усагласити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актуелним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савременим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програмима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уопште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посебно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земљама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окружењу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направљене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одређене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измје</a:t>
            </a:r>
            <a:r>
              <a:rPr lang="sr-Cyrl-R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sr-Cyrl-R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програмских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оквирног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њихову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реализацију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Посебна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пажња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посвећена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дефинисању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конкретнији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јаснији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односили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Такође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укључени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кориштења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података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табела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једноставнијих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графикона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познавању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апоена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новца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Мишљења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смо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приједлог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прилагођен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узрасту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чини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реалнијим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остварљивијим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погледу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исхода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GB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2168" cy="10081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   ПЛАН  И ПРОГРАМ ЗА НАСТАВНИ ПРЕДМЕТ</a:t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РАЗРЕД ОСНОВНЕ   ШКОЛЕ</a:t>
            </a:r>
            <a:r>
              <a:rPr lang="en-GB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“Службени гласник Републике Српске” број 66/19)</a:t>
            </a:r>
            <a: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C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endParaRPr lang="sr-Latn-C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2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196752"/>
            <a:ext cx="8218160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ClrTx/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GB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Овим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наставним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планом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програмом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утврђују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посебни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циљеви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сви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обавезни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облици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годишњи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седмични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даљем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тексту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5.</a:t>
            </a:r>
            <a:endParaRPr lang="en-GB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Ступањем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снагу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овог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наставног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престаје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важи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основно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образовање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васпитање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дијелу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односи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74/14).</a:t>
            </a: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endParaRPr lang="en-GB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6.</a:t>
            </a:r>
            <a:endParaRPr lang="en-GB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Овај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објављује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у “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Службеном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гласнику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”, а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ступиће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снагу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почетком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школске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2019/2020.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07.041/61-27/19</a:t>
            </a:r>
            <a:endParaRPr 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јулa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2019.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sr-Cyrl-RS" sz="29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Министар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Бањалука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r-Cyrl-RS" sz="29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Наталија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Тривић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2168" cy="7920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ОПШТИ ЦИЉЕВИ  НАСТАВНОГ ПЛАН И ПРОГРАМА</a:t>
            </a:r>
            <a:br>
              <a:rPr lang="sr-Cyrl-RS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МАТЕМАТИКЕ  ЗА  ДРУГИ РАЗРЕД  ОСНОВНЕ ШКОЛЕ</a:t>
            </a:r>
            <a: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C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C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endParaRPr lang="sr-Latn-C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3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052736"/>
            <a:ext cx="8218160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ОПШТИ  ЦИЉЕВИ 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Подстицање и развијање способности опажања, посматрања, логичког, критичког, стваралачког и апстрактног мишљења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Развијање свијести о универзалности математичког језика као средства комуникације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азвијање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и његовање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код ученика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: тачност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прецизности, јасности,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упорности, систематичности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истрајности, креативности, концизнос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и, једноставности, потпуности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Развијање способности за препознавање животних ситуација у којима се могу примијенити математичка знања и логика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7200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ПОСЕБНИ ЦИЉЕВИ НАСТАВНОГ ПЛАН И ПРОГРАМА</a:t>
            </a:r>
            <a:b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МАТЕМАТИКЕ ЗА  ДРУГИ РАЗРЕД  ОСНОВНЕ ШКОЛЕ</a:t>
            </a:r>
            <a:endParaRPr lang="sr-Latn-C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4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ПОСЕБНИ ЦИЉЕВИ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Оспособљавање ученика за усвајање математичких знања, за разумијевање основних математичких концепата и процедура, за рјешавање једноставних математичких задатака, за успјешно настављање математичког образовања и самообразовања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Оспособљавање ученика да уз помоћ математичких знања разумијевају квантитативне и просторне односе у разним природним и друштвеним појавама у свакодневном животу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и његовање математичке писмености и оспособљавање ученика за коришћење 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(почетне, основне/елементарне)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математичке литератур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вјештине читања и писањ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бројева, савладавање основних рачунских операција и законитости тих операција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Усвајање основних математичких појмова</a:t>
            </a: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области геометрије, природних бројева и мјерења и мјера.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</a:pPr>
            <a:r>
              <a:rPr lang="bs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Стицање и р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азвијање вјештина коришћења геометријског прибора, прикупљања података из окружења и њихово нумеричко и графичко табеларно представљање и тумачење.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7200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НАСТАВНЕ  ОБЛАСТИ И ТЕМЕ НПП-а</a:t>
            </a:r>
            <a:b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МАТЕМАТИКЕ ЗА  ДРУГИ РАЗРЕД  ОСНОВНЕ ШКОЛЕ</a:t>
            </a:r>
            <a:endParaRPr lang="sr-Latn-C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5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Наставне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Оквирни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Област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ГЕОМЕТРИЈА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(23)       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бића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простору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односи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међу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њима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Линија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област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Класификација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предмета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својствима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Област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ПРИРОДНИ БРОЈЕВИ ДО 100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              (145)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Скупови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десетица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десетица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стотина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Област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 МЈЕРЕЊЕ И МЈЕРЕ          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                  (12)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5486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Наставни план и програм Математике </a:t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други разред основне школе, 2019/2010.година</a:t>
            </a:r>
            <a:endParaRPr lang="sr-Latn-CS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6</a:t>
            </a:fld>
            <a:endParaRPr lang="bs-Latn-BA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23527" y="620687"/>
          <a:ext cx="8610922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5"/>
                <a:gridCol w="2736304"/>
                <a:gridCol w="288032"/>
                <a:gridCol w="1770161"/>
              </a:tblGrid>
              <a:tr h="476141">
                <a:tc>
                  <a:txBody>
                    <a:bodyPr/>
                    <a:lstStyle/>
                    <a:p>
                      <a:pPr marL="905510" marR="905510" algn="ctr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200" spc="-1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200" spc="-3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en-US" sz="1200" spc="-25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sr-Cyrl-RS" sz="120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sr-Cyrl-RS" sz="1200" baseline="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Cyrl-RS" sz="1200" baseline="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учења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6390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Садржаји</a:t>
                      </a:r>
                      <a:r>
                        <a:rPr lang="en-US" sz="1200" dirty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</a:t>
                      </a:r>
                      <a:r>
                        <a:rPr lang="en-US" sz="1200" spc="-5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20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200" dirty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120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појмови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6730" marR="31115" indent="-452755" algn="ctr">
                        <a:lnSpc>
                          <a:spcPts val="8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endParaRPr lang="sr-Cyrl-RS" sz="1200" spc="-40" dirty="0" smtClean="0">
                        <a:solidFill>
                          <a:srgbClr val="36343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6730" marR="31115" indent="-452755" algn="l">
                        <a:lnSpc>
                          <a:spcPts val="8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sr-Cyrl-RS" sz="1200" spc="-4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spc="-4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орелација</a:t>
                      </a:r>
                      <a:r>
                        <a:rPr lang="en-US" sz="120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pc="1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20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200" dirty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200" spc="-1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угим</a:t>
                      </a:r>
                      <a:endParaRPr lang="sr-Cyrl-RS" sz="1200" dirty="0" smtClean="0">
                        <a:solidFill>
                          <a:srgbClr val="36343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6730" marR="31115" indent="-452755" algn="l">
                        <a:lnSpc>
                          <a:spcPts val="8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sr-Cyrl-RS" sz="1200" baseline="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</a:t>
                      </a:r>
                      <a:r>
                        <a:rPr lang="en-US" sz="1200" spc="1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авним</a:t>
                      </a:r>
                      <a:r>
                        <a:rPr lang="sr-Cyrl-RS" sz="1200" baseline="0" dirty="0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200" spc="-1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дмети</a:t>
                      </a:r>
                      <a:r>
                        <a:rPr lang="en-US" sz="1200" spc="-5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200" dirty="0" err="1" smtClean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795">
                <a:tc gridSpan="4">
                  <a:txBody>
                    <a:bodyPr/>
                    <a:lstStyle/>
                    <a:p>
                      <a:pPr marL="3302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spc="-20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b="1" dirty="0" err="1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ласт</a:t>
                      </a:r>
                      <a:r>
                        <a:rPr lang="en-US" sz="1400" b="1" dirty="0">
                          <a:solidFill>
                            <a:srgbClr val="36343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1: ГЕОМЕТРИЈА (23)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4273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Очеки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b="1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en-US" sz="1400" b="1" spc="-2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ељени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b="1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b="1" spc="-1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1400" b="1" spc="-3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1400" b="1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b="1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sr-Cyrl-R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ће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b="1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ању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55245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en-US" sz="1400" spc="-2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дмете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амог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појмо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релације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изнад-исп</a:t>
                      </a:r>
                      <a:r>
                        <a:rPr lang="en-US" sz="1400" spc="-25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2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оре-доље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лије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о-д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д-иза-и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међу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25400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креће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слиј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дeћи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упу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spc="-3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лише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упу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исправно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графички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дс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авља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смјеро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</a:t>
                      </a:r>
                      <a:r>
                        <a:rPr lang="en-US" sz="1400" spc="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ања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400" spc="-1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моћу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релица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боју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рогљастих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spc="-15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</a:t>
                      </a:r>
                      <a:r>
                        <a:rPr lang="en-US" sz="1400" spc="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ријских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тијела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адар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4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пирамида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134620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боју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spc="-1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ријских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тијела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лоп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аљак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52705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неравне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површи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spc="-1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ријским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тијели</a:t>
                      </a:r>
                      <a:r>
                        <a:rPr lang="en-US" sz="1400" spc="-5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обје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4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тежи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37465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угаоне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угаоне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spc="-1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ријским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тијели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обје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4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тежи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217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b="1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дмети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бића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b="1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spc="-2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</a:t>
                      </a:r>
                      <a:r>
                        <a:rPr lang="en-US" sz="1400" b="1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међу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њи</a:t>
                      </a:r>
                      <a:r>
                        <a:rPr lang="en-US" sz="1400" b="1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(9)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38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изнад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</a:t>
                      </a:r>
                      <a:r>
                        <a:rPr lang="en-US" sz="1400" spc="-2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доље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лије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међу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Класифи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ације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аврша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ање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</a:t>
                      </a:r>
                      <a:r>
                        <a:rPr lang="en-US" sz="1400" spc="2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собн</a:t>
                      </a:r>
                      <a:r>
                        <a:rPr lang="en-US" sz="1400" spc="2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перцепције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Смјерови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ања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4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пирамиде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дмети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лопте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аљ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површи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угаоник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400" spc="-6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spc="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угао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spc="-9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Прир</a:t>
                      </a:r>
                      <a:r>
                        <a:rPr lang="en-US" sz="1400" spc="-2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sr-Latn-R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spc="-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ушт</a:t>
                      </a:r>
                      <a:r>
                        <a:rPr lang="en-US" sz="1400" spc="-5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en-US" sz="1400" spc="-4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овна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spc="-3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</a:t>
                      </a:r>
                      <a:r>
                        <a:rPr lang="en-US" sz="1400" spc="-4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аспи</a:t>
                      </a:r>
                      <a:r>
                        <a:rPr lang="en-US" sz="1400" spc="1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ање</a:t>
                      </a: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fld id="{2E7AD68A-B42B-486F-9426-098489B69307}" type="slidenum">
                        <a:rPr lang="sr-Latn-RS" sz="1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pPr marL="33020" marR="622300">
                          <a:lnSpc>
                            <a:spcPct val="100000"/>
                          </a:lnSpc>
                          <a:spcAft>
                            <a:spcPts val="0"/>
                          </a:spcAft>
                        </a:pPr>
                        <a:t>6</a:t>
                      </a:fld>
                      <a:r>
                        <a:rPr lang="sr-Latn-R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 marL="33020" marR="622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R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endParaRPr lang="sr-Latn-R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164288" y="3933056"/>
          <a:ext cx="1979712" cy="1296144"/>
        </p:xfrm>
        <a:graphic>
          <a:graphicData uri="http://schemas.openxmlformats.org/presentationml/2006/ole">
            <p:oleObj spid="_x0000_s7169" name="Document" showAsIcon="1" r:id="rId4" imgW="914400" imgH="771480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21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10160" cy="504056"/>
          </a:xfr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en-GB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Нови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уџбеници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2019/20.годину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904656"/>
          </a:xfrm>
          <a:ln w="76200"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8000" b="1" dirty="0" smtClean="0"/>
              <a:t> </a:t>
            </a:r>
            <a:r>
              <a:rPr lang="en-GB" sz="8000" b="1" u="sng" dirty="0" smtClean="0">
                <a:latin typeface="Times New Roman" pitchFamily="18" charset="0"/>
                <a:cs typeface="Times New Roman" pitchFamily="18" charset="0"/>
              </a:rPr>
              <a:t>I РАЗРЕД</a:t>
            </a:r>
            <a:endParaRPr lang="en-GB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ПРВА КЊИГА, </a:t>
            </a:r>
          </a:p>
          <a:p>
            <a:pPr>
              <a:buNone/>
            </a:pP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Аутори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доц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Тијана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Дабовић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Ранко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Рајевић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Орјана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Милошевић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књижарама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тј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штампан</a:t>
            </a:r>
            <a:r>
              <a:rPr lang="sr-Cyrl-RS" sz="8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биће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најкасније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седам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пред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почетак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школске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b="1" u="sng" dirty="0" smtClean="0">
                <a:latin typeface="Times New Roman" pitchFamily="18" charset="0"/>
                <a:cs typeface="Times New Roman" pitchFamily="18" charset="0"/>
              </a:rPr>
              <a:t>IV РАЗРЕД</a:t>
            </a:r>
            <a:endParaRPr lang="en-GB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ПРИРОДА И ДРУШТВО  (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уџбеник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радна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свеска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Аутори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Стево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Пашалић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 Драгана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Радивојевић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Слободан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Станојловић</a:t>
            </a: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Штампано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налази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књижарама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b="1" u="sng" dirty="0" smtClean="0">
                <a:latin typeface="Times New Roman" pitchFamily="18" charset="0"/>
                <a:cs typeface="Times New Roman" pitchFamily="18" charset="0"/>
              </a:rPr>
              <a:t>V РАЗРЕД</a:t>
            </a:r>
            <a:endParaRPr lang="en-GB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ПОЗНАВАЊЕ   ПРИРОДЕ (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уџбеник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радна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b="1" dirty="0" err="1" smtClean="0">
                <a:latin typeface="Times New Roman" pitchFamily="18" charset="0"/>
                <a:cs typeface="Times New Roman" pitchFamily="18" charset="0"/>
              </a:rPr>
              <a:t>свеска</a:t>
            </a:r>
            <a:r>
              <a:rPr lang="en-GB" sz="8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књижарама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тј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err="1" smtClean="0">
                <a:latin typeface="Times New Roman" pitchFamily="18" charset="0"/>
                <a:cs typeface="Times New Roman" pitchFamily="18" charset="0"/>
              </a:rPr>
              <a:t>штампан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/а.</a:t>
            </a:r>
          </a:p>
          <a:p>
            <a:pPr>
              <a:buNone/>
            </a:pP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 ПОЗНАВАЊЕ ДРУШТВА  (</a:t>
            </a:r>
            <a:r>
              <a:rPr lang="en-GB" sz="5500" dirty="0" err="1" smtClean="0">
                <a:latin typeface="Times New Roman" pitchFamily="18" charset="0"/>
                <a:cs typeface="Times New Roman" pitchFamily="18" charset="0"/>
              </a:rPr>
              <a:t>радна</a:t>
            </a: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500" dirty="0" err="1" smtClean="0">
                <a:latin typeface="Times New Roman" pitchFamily="18" charset="0"/>
                <a:cs typeface="Times New Roman" pitchFamily="18" charset="0"/>
              </a:rPr>
              <a:t>свеска</a:t>
            </a: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55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GB" sz="55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55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500" dirty="0" err="1" smtClean="0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5500" dirty="0" err="1" smtClean="0">
                <a:latin typeface="Times New Roman" pitchFamily="18" charset="0"/>
                <a:cs typeface="Times New Roman" pitchFamily="18" charset="0"/>
              </a:rPr>
              <a:t>књижарама</a:t>
            </a: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сигурно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бити  шт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5500" dirty="0" smtClean="0">
                <a:latin typeface="Times New Roman" pitchFamily="18" charset="0"/>
                <a:cs typeface="Times New Roman" pitchFamily="18" charset="0"/>
              </a:rPr>
              <a:t>  нова радна свеска</a:t>
            </a:r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4BDA-1E1E-4429-89B8-BA423FC377D7}" type="slidenum">
              <a:rPr lang="bs-Latn-BA" smtClean="0"/>
              <a:pPr/>
              <a:t>7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plituda">
  <a:themeElements>
    <a:clrScheme name="Amplitud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mplitud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mplitu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7099</TotalTime>
  <Words>737</Words>
  <Application>Microsoft Office PowerPoint</Application>
  <PresentationFormat>On-screen Show (4:3)</PresentationFormat>
  <Paragraphs>133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Amplituda</vt:lpstr>
      <vt:lpstr>Microsoft Office Word Document</vt:lpstr>
      <vt:lpstr>НАСТАВНИ   ПЛАН  И ПРОГРАМ ЗА НАСТАВНИ ПРЕДМЕТ  МАТЕМАТИКА ЗА II  РАЗРЕД ОСНОВНЕ   ШКОЛЕ, школска 2019/2010.година</vt:lpstr>
      <vt:lpstr>        НАСТАВНИ   ПЛАН  И ПРОГРАМ ЗА НАСТАВНИ ПРЕДМЕТ  МАТЕМАТИКА ЗА II  РАЗРЕД ОСНОВНЕ   ШКОЛЕ (“Службени гласник Републике Српске” број 66/19)     г</vt:lpstr>
      <vt:lpstr>        ОПШТИ ЦИЉЕВИ  НАСТАВНОГ ПЛАН И ПРОГРАМА  МАТЕМАТИКЕ  ЗА  ДРУГИ РАЗРЕД  ОСНОВНЕ ШКОЛЕ     г</vt:lpstr>
      <vt:lpstr>ПОСЕБНИ ЦИЉЕВИ НАСТАВНОГ ПЛАН И ПРОГРАМА  МАТЕМАТИКЕ ЗА  ДРУГИ РАЗРЕД  ОСНОВНЕ ШКОЛЕ</vt:lpstr>
      <vt:lpstr>НАСТАВНЕ  ОБЛАСТИ И ТЕМЕ НПП-а  МАТЕМАТИКЕ ЗА  ДРУГИ РАЗРЕД  ОСНОВНЕ ШКОЛЕ</vt:lpstr>
      <vt:lpstr>Наставни план и програм Математике  за други разред основне школе, 2019/2010.година</vt:lpstr>
      <vt:lpstr> Нови уџбеници за 2019/20.годину су: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Екстерно вредновање постигнућа ученика ПЕТОГ разреда </dc:title>
  <dc:creator>Office</dc:creator>
  <cp:lastModifiedBy>Gordana Popadic</cp:lastModifiedBy>
  <cp:revision>869</cp:revision>
  <dcterms:created xsi:type="dcterms:W3CDTF">2014-07-08T06:27:11Z</dcterms:created>
  <dcterms:modified xsi:type="dcterms:W3CDTF">2019-08-13T12:54:26Z</dcterms:modified>
</cp:coreProperties>
</file>