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707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8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Cyrl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6CFDA-47B8-4216-B7F4-66BB00D35A90}" type="datetimeFigureOut">
              <a:rPr lang="bs-Cyrl-BA" smtClean="0"/>
              <a:pPr/>
              <a:t>2.2.2021</a:t>
            </a:fld>
            <a:endParaRPr lang="bs-Cyrl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Cyrl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CBEF-2ECA-4B0D-8B88-3D8E4DFF05CC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xmlns="" val="240889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34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1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5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990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46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32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953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95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39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7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9211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8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95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32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161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470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696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3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BA"/>
              <a:t>Кликните да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578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853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45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61117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14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91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6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31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BA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88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BA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268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503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925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79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D2A31-7A1A-4D10-A26C-C32EB7522093}" type="datetimeFigureOut">
              <a:rPr lang="bs-Cyrl-BA" smtClean="0"/>
              <a:pPr/>
              <a:t>2.2.2021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13659A-CDAB-42B3-B796-FC3770AFD776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xmlns="" val="3675270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понуђеним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071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чно или нетач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67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012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14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05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0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1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2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37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78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7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674" y="2115354"/>
            <a:ext cx="8001000" cy="2971801"/>
          </a:xfrm>
        </p:spPr>
        <p:txBody>
          <a:bodyPr/>
          <a:lstStyle/>
          <a:p>
            <a:r>
              <a:rPr lang="bs-Cyrl-BA" dirty="0">
                <a:latin typeface="Calibri" panose="020F0502020204030204" pitchFamily="34" charset="0"/>
                <a:cs typeface="Calibri" panose="020F0502020204030204" pitchFamily="34" charset="0"/>
              </a:rPr>
              <a:t>Конверзија бројева из бинарног у декадни бројни систем</a:t>
            </a:r>
          </a:p>
        </p:txBody>
      </p:sp>
    </p:spTree>
    <p:extLst>
      <p:ext uri="{BB962C8B-B14F-4D97-AF65-F5344CB8AC3E}">
        <p14:creationId xmlns:p14="http://schemas.microsoft.com/office/powerpoint/2010/main" xmlns="" val="31386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75" y="375274"/>
            <a:ext cx="8534400" cy="1192252"/>
          </a:xfrm>
        </p:spPr>
        <p:txBody>
          <a:bodyPr/>
          <a:lstStyle/>
          <a:p>
            <a:pPr algn="l"/>
            <a:r>
              <a:rPr lang="bs-Cyrl-BA" dirty="0">
                <a:latin typeface="Calibri" panose="020F0502020204030204" pitchFamily="34" charset="0"/>
                <a:cs typeface="Calibri" panose="020F0502020204030204" pitchFamily="34" charset="0"/>
              </a:rPr>
              <a:t>Понављање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712891" y="1567526"/>
                <a:ext cx="78174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Претворити број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bs-Cyrl-BA" sz="24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s-Cyrl-BA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у бинарни бројни систем.</a:t>
                </a:r>
              </a:p>
              <a:p>
                <a:endParaRPr lang="bs-Cyrl-BA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e>
                      <m:sub>
                        <m:r>
                          <a:rPr lang="bs-Cyrl-BA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sub>
                    </m:sSub>
                    <m:r>
                      <a:rPr lang="bs-Cyrl-BA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bs-Cyrl-BA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?</m:t>
                        </m:r>
                      </m:e>
                      <m:sub>
                        <m:r>
                          <a:rPr lang="bs-Cyrl-BA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bs-Cyrl-BA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Cyrl-BA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91" y="1567526"/>
                <a:ext cx="7817476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48" t="-3101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31831" y="3137186"/>
            <a:ext cx="81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6:2 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0054" y="3137186"/>
            <a:ext cx="42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9013" y="3137186"/>
            <a:ext cx="158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статак 0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831" y="3598851"/>
            <a:ext cx="85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3:2 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346" y="35988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679" y="3598850"/>
            <a:ext cx="171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статак 1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1831" y="4060515"/>
            <a:ext cx="85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1:2 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7603" y="4060513"/>
            <a:ext cx="37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679" y="4060512"/>
            <a:ext cx="146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bs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статак 1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610891" y="3368018"/>
            <a:ext cx="141668" cy="10329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5215944" y="4060512"/>
                <a:ext cx="21121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bs-Cyrl-BA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110</m:t>
                        </m:r>
                      </m:e>
                      <m:sub>
                        <m:r>
                          <a:rPr lang="bs-Cyrl-BA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44" y="4060512"/>
                <a:ext cx="211213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67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676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377" y="1497167"/>
            <a:ext cx="9983789" cy="3615267"/>
          </a:xfrm>
        </p:spPr>
        <p:txBody>
          <a:bodyPr>
            <a:normAutofit/>
          </a:bodyPr>
          <a:lstStyle/>
          <a:p>
            <a:r>
              <a:rPr lang="bs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Претварање (конверзија) бинарног бројног система у декадни бројни систем врши се на сљедећи начин: </a:t>
            </a:r>
          </a:p>
          <a:p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bs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Број </a:t>
            </a:r>
            <a:r>
              <a:rPr lang="bs-Cyrl-B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треба записати као збир производа сваке цифре и њене позиционе вриједности.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1447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48" y="521018"/>
            <a:ext cx="8534400" cy="1507067"/>
          </a:xfrm>
        </p:spPr>
        <p:txBody>
          <a:bodyPr/>
          <a:lstStyle/>
          <a:p>
            <a:pPr algn="l"/>
            <a:r>
              <a:rPr lang="bs-Cyrl-BA" dirty="0">
                <a:latin typeface="Calibri" panose="020F0502020204030204" pitchFamily="34" charset="0"/>
                <a:cs typeface="Calibri" panose="020F0502020204030204" pitchFamily="34" charset="0"/>
              </a:rPr>
              <a:t>Примјер 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010735" y="1971703"/>
                <a:ext cx="61673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Број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i="1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bs-Cyrl-B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претворити у декадни број.</a:t>
                </a:r>
                <a:endParaRPr lang="bs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bs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110</m:t>
                        </m:r>
                      </m:e>
                      <m:sub>
                        <m:r>
                          <a:rPr lang="bs-Latn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Latn-BA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Latn-BA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?</m:t>
                        </m:r>
                      </m:e>
                      <m:sub>
                        <m:r>
                          <a:rPr lang="bs-Latn-BA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sub>
                    </m:sSub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35" y="1971703"/>
                <a:ext cx="6167349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581" t="-4061" b="-10660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010735" y="3304319"/>
                <a:ext cx="1041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Latn-BA" sz="2400" b="0" i="0" smtClean="0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bs-Latn-B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Latn-BA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35" y="3304319"/>
                <a:ext cx="10415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54" t="-10526" r="-2924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88008" y="3228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3946" y="3228414"/>
            <a:ext cx="19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9722" y="3228414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2884868" y="3304318"/>
                <a:ext cx="1017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68" y="3304318"/>
                <a:ext cx="101743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82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3698973" y="3304317"/>
                <a:ext cx="1262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1 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73" y="3304317"/>
                <a:ext cx="126212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729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4548979" y="3304316"/>
                <a:ext cx="1481071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0 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979" y="3304316"/>
                <a:ext cx="1481071" cy="476990"/>
              </a:xfrm>
              <a:prstGeom prst="rect">
                <a:avLst/>
              </a:prstGeom>
              <a:blipFill rotWithShape="0">
                <a:blip r:embed="rId6"/>
                <a:stretch>
                  <a:fillRect l="-6173" t="-12821" b="-2307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056655" y="3924107"/>
            <a:ext cx="69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236" y="3936741"/>
            <a:ext cx="2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8183" y="3936741"/>
            <a:ext cx="30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5785" y="4543895"/>
            <a:ext cx="40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3052293" y="4543894"/>
                <a:ext cx="279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Cyrl-BA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93" y="4543894"/>
                <a:ext cx="27918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6522" r="-108696" b="-1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8757634" y="3000777"/>
                <a:ext cx="187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s-Cyrl-BA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2x2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4</a:t>
                </a:r>
                <a:endParaRPr lang="bs-Cyrl-BA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4" y="3000777"/>
                <a:ext cx="187290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8770514" y="3462442"/>
                <a:ext cx="1259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s-Cyrl-BA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  <a:endParaRPr lang="bs-Cyrl-BA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514" y="3462442"/>
                <a:ext cx="1259468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8770514" y="3924107"/>
                <a:ext cx="1047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s-Cyrl-BA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  <a:endParaRPr lang="bs-Cyrl-BA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514" y="3924107"/>
                <a:ext cx="1047935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2010735" y="5043770"/>
                <a:ext cx="1663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bs-Cyrl-BA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35" y="5043770"/>
                <a:ext cx="166344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099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96163" y="3298093"/>
            <a:ext cx="51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0037" y="3310541"/>
            <a:ext cx="4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3829" y="3924778"/>
            <a:ext cx="43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0037" y="3929420"/>
            <a:ext cx="43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399" y="3924107"/>
            <a:ext cx="47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4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1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5" y="824249"/>
            <a:ext cx="32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Cyrl-B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римјер</a:t>
            </a:r>
            <a:r>
              <a:rPr lang="bs-Cyrl-B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Cyrl-BA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25771" y="1790165"/>
                <a:ext cx="932430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4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s-Cyrl-BA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Број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1011</m:t>
                        </m:r>
                      </m:e>
                      <m:sub>
                        <m:r>
                          <a:rPr lang="bs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претвори у декадни број.</a:t>
                </a:r>
              </a:p>
              <a:p>
                <a:endParaRPr lang="bs-Cyrl-BA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1011</m:t>
                        </m:r>
                      </m:e>
                      <m:sub>
                        <m:r>
                          <a:rPr lang="bs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?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sub>
                    </m:sSub>
                  </m:oMath>
                </a14:m>
                <a:endParaRPr lang="bs-Cyrl-BA" sz="24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bs-Cyrl-BA" sz="24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bs-Cyrl-BA" sz="24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71" y="1790165"/>
                <a:ext cx="932430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61" t="-25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202287" y="3013656"/>
                <a:ext cx="1287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1011</m:t>
                        </m:r>
                      </m:e>
                      <m:sub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:endParaRPr lang="bs-Cyrl-BA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287" y="3013656"/>
                <a:ext cx="128788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43" t="-10526" r="-943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92439" y="2941488"/>
            <a:ext cx="18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2754" y="2938844"/>
            <a:ext cx="18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3045" y="2957034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3346" y="2948798"/>
            <a:ext cx="2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258350" y="3021892"/>
                <a:ext cx="136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50" y="3021892"/>
                <a:ext cx="136516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175" t="-13333" b="-3066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4043956" y="3013656"/>
                <a:ext cx="1133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56" y="3013656"/>
                <a:ext cx="113334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8065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846126" y="3013656"/>
                <a:ext cx="809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bs-Cyrl-BA" sz="24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26" y="3013656"/>
                <a:ext cx="8095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030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659637" y="3013655"/>
                <a:ext cx="1485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sr-Cyrl-BA" sz="24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37" y="3013655"/>
                <a:ext cx="148595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6148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440206" y="3603600"/>
            <a:ext cx="79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bs-Cyrl-BA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6437" y="3595366"/>
            <a:ext cx="8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210" y="3579743"/>
            <a:ext cx="35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3400" y="3603684"/>
            <a:ext cx="35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8045" y="4119134"/>
            <a:ext cx="3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3405863" y="4133345"/>
                <a:ext cx="433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Cyrl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bs-Cyrl-BA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63" y="4133345"/>
                <a:ext cx="43358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225" r="-74648" b="-1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2216276" y="4878220"/>
                <a:ext cx="1903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1011</m:t>
                        </m:r>
                      </m:e>
                      <m:sub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11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sub>
                    </m:sSub>
                  </m:oMath>
                </a14:m>
                <a:endParaRPr lang="bs-Cyrl-BA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76" y="4878220"/>
                <a:ext cx="190385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962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9971929" y="3105989"/>
                <a:ext cx="1880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s-Cyrl-BA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=2x2x2=8</a:t>
                </a:r>
                <a:endParaRPr lang="bs-Cyrl-BA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929" y="3105989"/>
                <a:ext cx="18803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849215" y="3021891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2555" y="3021890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2580" y="3019032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0685" y="3587977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7126" y="3587977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0966" y="3587976"/>
            <a:ext cx="3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045" y="3589389"/>
            <a:ext cx="31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bs-Cyrl-BA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  <p:bldP spid="3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164" y="759852"/>
            <a:ext cx="289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>
                <a:latin typeface="Calibri" panose="020F0502020204030204" pitchFamily="34" charset="0"/>
                <a:cs typeface="Calibri" panose="020F0502020204030204" pitchFamily="34" charset="0"/>
              </a:rPr>
              <a:t>Примјер 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996225" y="1635617"/>
                <a:ext cx="6014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Број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100111</m:t>
                        </m:r>
                      </m:e>
                      <m:sub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претвори у декадни број.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5" y="1635617"/>
                <a:ext cx="601443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20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996225" y="2265161"/>
                <a:ext cx="2060620" cy="46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100111</m:t>
                        </m:r>
                      </m:e>
                      <m:sub>
                        <m:r>
                          <a:rPr lang="bs-Cyrl-B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s-Latn-B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?</m:t>
                        </m:r>
                      </m:e>
                      <m:sub>
                        <m:r>
                          <a:rPr lang="bs-Cyrl-B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sub>
                    </m:sSub>
                  </m:oMath>
                </a14:m>
                <a:endParaRPr lang="bs-Cyrl-B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5" y="2265161"/>
                <a:ext cx="2060620" cy="463639"/>
              </a:xfrm>
              <a:prstGeom prst="rect">
                <a:avLst/>
              </a:prstGeom>
              <a:blipFill rotWithShape="0">
                <a:blip r:embed="rId3"/>
                <a:stretch>
                  <a:fillRect l="-592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1996225" y="2896679"/>
                <a:ext cx="15006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100111</m:t>
                        </m:r>
                      </m:e>
                      <m:sub>
                        <m:r>
                          <a:rPr lang="bs-Cyrl-BA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bs-Cyrl-BA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5" y="2896679"/>
                <a:ext cx="150066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10" t="-10526" r="-5263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37892" y="2712013"/>
            <a:ext cx="15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FF0000"/>
                </a:solidFill>
              </a:rPr>
              <a:t>5</a:t>
            </a:r>
            <a:endParaRPr lang="bs-Cyrl-BA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2438" y="2712013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FF0000"/>
                </a:solidFill>
              </a:rPr>
              <a:t>4</a:t>
            </a:r>
            <a:endParaRPr lang="bs-Cyrl-BA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061" y="2712013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</a:rPr>
              <a:t>3</a:t>
            </a:r>
            <a:endParaRPr lang="bs-Cyrl-BA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0169" y="2756658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0814" y="2756658"/>
            <a:ext cx="16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809" y="2753036"/>
            <a:ext cx="3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bs-Cyrl-BA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360054" y="2868821"/>
                <a:ext cx="1171976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bs-Cyrl-B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54" y="2868821"/>
                <a:ext cx="1171976" cy="465833"/>
              </a:xfrm>
              <a:prstGeom prst="rect">
                <a:avLst/>
              </a:prstGeom>
              <a:blipFill rotWithShape="0">
                <a:blip r:embed="rId5"/>
                <a:stretch>
                  <a:fillRect l="-7813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003997" y="2850512"/>
            <a:ext cx="42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214888" y="2890963"/>
                <a:ext cx="108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bs-Cyrl-BA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88" y="2890963"/>
                <a:ext cx="108315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8427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77098" y="2872989"/>
            <a:ext cx="56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5967704" y="2880250"/>
                <a:ext cx="1159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bs-Cyrl-BA" sz="2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704" y="2880250"/>
                <a:ext cx="115909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8421" t="-13158" b="-26316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68403" y="2891535"/>
            <a:ext cx="46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096199" y="2871652"/>
                <a:ext cx="912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0x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bs-Cyrl-B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99" y="2871652"/>
                <a:ext cx="91279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667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648162" y="2902040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6107" y="3081345"/>
            <a:ext cx="463639" cy="39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Cyrl-B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6881765" y="2872988"/>
                <a:ext cx="826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bs-Cyrl-B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65" y="2872988"/>
                <a:ext cx="826312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852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527922" y="2902039"/>
            <a:ext cx="29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8118" y="3081345"/>
            <a:ext cx="6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Cyrl-B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7683300" y="2872988"/>
                <a:ext cx="121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bs-Cyrl-B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300" y="2872988"/>
                <a:ext cx="121383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7500" t="-10526" b="-28947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160431" y="3498265"/>
            <a:ext cx="3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15266" y="3498264"/>
            <a:ext cx="6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3997" y="3490119"/>
            <a:ext cx="3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2127" y="3498264"/>
            <a:ext cx="54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1988" y="3490118"/>
            <a:ext cx="3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98046" y="3502009"/>
            <a:ext cx="52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68403" y="3498264"/>
            <a:ext cx="3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9521" y="3501023"/>
            <a:ext cx="47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39057" y="3497609"/>
            <a:ext cx="3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67613" y="3490118"/>
            <a:ext cx="60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3097" y="3490117"/>
            <a:ext cx="37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bs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3270" y="3500964"/>
            <a:ext cx="3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endParaRPr lang="bs-Cyrl-BA" sz="24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/>
              <p:cNvSpPr/>
              <p:nvPr/>
            </p:nvSpPr>
            <p:spPr>
              <a:xfrm>
                <a:off x="9453630" y="2789502"/>
                <a:ext cx="211301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s-Cyrl-BA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bs-Cyrl-BA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bs-Cyrl-BA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s-Cyrl-BA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=2</a:t>
                </a:r>
                <a:r>
                  <a:rPr lang="bs-Latn-BA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x2x2x2x2=32</a:t>
                </a:r>
                <a:endParaRPr lang="bs-Cyrl-BA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630" y="2789502"/>
                <a:ext cx="2113014" cy="372410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1445" b="-24590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160431" y="4091705"/>
            <a:ext cx="1627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= </a:t>
            </a:r>
            <a:endParaRPr lang="bs-Cyrl-BA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Rectangle 49"/>
              <p:cNvSpPr/>
              <p:nvPr/>
            </p:nvSpPr>
            <p:spPr>
              <a:xfrm>
                <a:off x="3455314" y="4107249"/>
                <a:ext cx="858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Latn-BA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bs-Cyrl-BA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39</m:t>
                          </m:r>
                        </m:e>
                        <m:sub>
                          <m:r>
                            <a:rPr lang="bs-Cyrl-BA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14" y="4107249"/>
                <a:ext cx="85876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564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6" grpId="0" animBg="1"/>
      <p:bldP spid="27" grpId="0"/>
      <p:bldP spid="29" grpId="0" animBg="1"/>
      <p:bldP spid="30" grpId="0"/>
      <p:bldP spid="33" grpId="0" animBg="1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854558" y="1171977"/>
                <a:ext cx="784323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Задаци </a:t>
                </a:r>
              </a:p>
              <a:p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bs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Претвори сљедеће бројеве у декадни бројни систем:</a:t>
                </a:r>
              </a:p>
              <a:p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1010</m:t>
                        </m:r>
                      </m:e>
                      <m:sub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s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11101</m:t>
                        </m:r>
                      </m:e>
                      <m:sub>
                        <m:r>
                          <a:rPr lang="bs-Cyrl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bs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558" y="1171977"/>
                <a:ext cx="7843234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166" t="-2111" b="-4485"/>
                </a:stretch>
              </a:blipFill>
            </p:spPr>
            <p:txBody>
              <a:bodyPr/>
              <a:lstStyle/>
              <a:p>
                <a:r>
                  <a:rPr lang="bs-Cyrl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55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692" y="2923505"/>
            <a:ext cx="5782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6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Хвала на пажњи. </a:t>
            </a:r>
          </a:p>
        </p:txBody>
      </p:sp>
    </p:spTree>
    <p:extLst>
      <p:ext uri="{BB962C8B-B14F-4D97-AF65-F5344CB8AC3E}">
        <p14:creationId xmlns:p14="http://schemas.microsoft.com/office/powerpoint/2010/main" xmlns="" val="1317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inary-Code-Computer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алакса">
  <a:themeElements>
    <a:clrScheme name="Паралакса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Binary-Code-Computer-PowerPoint-Templates-Standard</Template>
  <TotalTime>736</TotalTime>
  <Words>117</Words>
  <Application>Microsoft Office PowerPoint</Application>
  <PresentationFormat>Custom</PresentationFormat>
  <Paragraphs>103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Binary-Code-Computer-PowerPoint-Templates-Standard</vt:lpstr>
      <vt:lpstr>Custom Design</vt:lpstr>
      <vt:lpstr>1_Custom Design</vt:lpstr>
      <vt:lpstr>Паралакса</vt:lpstr>
      <vt:lpstr>Конверзија бројева из бинарног у декадни бројни систем</vt:lpstr>
      <vt:lpstr>Понављање</vt:lpstr>
      <vt:lpstr>Slide 3</vt:lpstr>
      <vt:lpstr>Примјер 1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Конверзија бројева из бинарног у декадни бројни систем</dc:title>
  <dc:creator>Suzana</dc:creator>
  <cp:lastModifiedBy>Aleksandra Stankovic</cp:lastModifiedBy>
  <cp:revision>49</cp:revision>
  <dcterms:created xsi:type="dcterms:W3CDTF">2021-01-29T22:46:58Z</dcterms:created>
  <dcterms:modified xsi:type="dcterms:W3CDTF">2021-02-02T07:05:10Z</dcterms:modified>
</cp:coreProperties>
</file>