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3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4732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8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92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849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8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1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1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64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7759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5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9120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8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657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5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7731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02713-EB7F-4BEF-94CF-774187A2D32E}" type="datetimeFigureOut">
              <a:rPr lang="sr-Latn-BA" smtClean="0"/>
              <a:t>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FDF3B0-972A-44E0-8A70-558C278C80E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6426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228578"/>
            <a:ext cx="6815669" cy="1515533"/>
          </a:xfrm>
        </p:spPr>
        <p:txBody>
          <a:bodyPr/>
          <a:lstStyle/>
          <a:p>
            <a:r>
              <a:rPr lang="sr-Cyrl-BA" dirty="0" smtClean="0"/>
              <a:t>КОНСТРУКЦИЈЕ ПАРАЛЕЛОГРАМА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351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979" y="781330"/>
            <a:ext cx="951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BA" sz="2400" dirty="0" smtClean="0"/>
              <a:t>Конструисати паралелограм </a:t>
            </a:r>
            <a:r>
              <a:rPr lang="en-US" sz="2400" dirty="0" smtClean="0"/>
              <a:t>ABCD a</a:t>
            </a:r>
            <a:r>
              <a:rPr lang="sr-Cyrl-BA" sz="2400" dirty="0"/>
              <a:t>к</a:t>
            </a:r>
            <a:r>
              <a:rPr lang="en-US" sz="2400" dirty="0" smtClean="0"/>
              <a:t>o j</a:t>
            </a:r>
            <a:r>
              <a:rPr lang="sr-Latn-BA" sz="2400" dirty="0" smtClean="0"/>
              <a:t>e </a:t>
            </a:r>
            <a:r>
              <a:rPr lang="sr-Latn-BA" sz="2400" i="1" dirty="0" smtClean="0"/>
              <a:t>a </a:t>
            </a:r>
            <a:r>
              <a:rPr lang="sr-Latn-BA" sz="2400" dirty="0" smtClean="0"/>
              <a:t>=</a:t>
            </a:r>
            <a:r>
              <a:rPr lang="sr-Cyrl-BA" sz="2400" dirty="0" smtClean="0"/>
              <a:t>6</a:t>
            </a:r>
            <a:r>
              <a:rPr lang="sr-Latn-BA" sz="2400" dirty="0" smtClean="0"/>
              <a:t>cm, </a:t>
            </a:r>
            <a:r>
              <a:rPr lang="el-GR" sz="2400" dirty="0" smtClean="0"/>
              <a:t>β</a:t>
            </a:r>
            <a:r>
              <a:rPr lang="sr-Latn-BA" sz="2400" dirty="0" smtClean="0"/>
              <a:t>=120° i h</a:t>
            </a:r>
            <a:r>
              <a:rPr lang="sr-Latn-BA" sz="1600" i="1" dirty="0" smtClean="0"/>
              <a:t>a</a:t>
            </a:r>
            <a:r>
              <a:rPr lang="sr-Latn-BA" sz="2400" dirty="0" smtClean="0"/>
              <a:t>=3cm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048368" y="2589522"/>
            <a:ext cx="4122148" cy="2767949"/>
            <a:chOff x="1048368" y="2589522"/>
            <a:chExt cx="4122148" cy="2767949"/>
          </a:xfrm>
        </p:grpSpPr>
        <p:grpSp>
          <p:nvGrpSpPr>
            <p:cNvPr id="6" name="Group 5"/>
            <p:cNvGrpSpPr/>
            <p:nvPr/>
          </p:nvGrpSpPr>
          <p:grpSpPr>
            <a:xfrm>
              <a:off x="1048368" y="3408804"/>
              <a:ext cx="3692931" cy="1948667"/>
              <a:chOff x="851017" y="1837698"/>
              <a:chExt cx="3692931" cy="194866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136371" y="3320146"/>
                <a:ext cx="82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>
                    <a:solidFill>
                      <a:srgbClr val="FF0000"/>
                    </a:solidFill>
                  </a:rPr>
                  <a:t>6</a:t>
                </a:r>
                <a:r>
                  <a:rPr lang="sr-Latn-BA" dirty="0" smtClean="0">
                    <a:solidFill>
                      <a:srgbClr val="FF0000"/>
                    </a:solidFill>
                  </a:rPr>
                  <a:t>cm</a:t>
                </a:r>
                <a:endParaRPr lang="sr-Latn-BA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851017" y="1837698"/>
                <a:ext cx="3692931" cy="1852913"/>
                <a:chOff x="893403" y="1752165"/>
                <a:chExt cx="3692931" cy="1852913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919393" y="1752165"/>
                  <a:ext cx="3666941" cy="1727055"/>
                  <a:chOff x="1201802" y="1894910"/>
                  <a:chExt cx="3666941" cy="1727055"/>
                </a:xfrm>
              </p:grpSpPr>
              <p:sp>
                <p:nvSpPr>
                  <p:cNvPr id="10" name="Flowchart: Data 9"/>
                  <p:cNvSpPr/>
                  <p:nvPr/>
                </p:nvSpPr>
                <p:spPr>
                  <a:xfrm>
                    <a:off x="1330036" y="2219497"/>
                    <a:ext cx="3275214" cy="1014153"/>
                  </a:xfrm>
                  <a:prstGeom prst="flowChartInputOutpu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BA"/>
                  </a:p>
                </p:txBody>
              </p:sp>
              <p:cxnSp>
                <p:nvCxnSpPr>
                  <p:cNvPr id="12" name="Straight Connector 11"/>
                  <p:cNvCxnSpPr/>
                  <p:nvPr/>
                </p:nvCxnSpPr>
                <p:spPr>
                  <a:xfrm flipH="1">
                    <a:off x="1945178" y="2219498"/>
                    <a:ext cx="41564" cy="1014153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1330036" y="3233651"/>
                    <a:ext cx="262682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Arc 16"/>
                  <p:cNvSpPr/>
                  <p:nvPr/>
                </p:nvSpPr>
                <p:spPr>
                  <a:xfrm rot="17480367">
                    <a:off x="3857104" y="2855420"/>
                    <a:ext cx="473826" cy="756459"/>
                  </a:xfrm>
                  <a:prstGeom prst="arc">
                    <a:avLst>
                      <a:gd name="adj1" fmla="val 15069039"/>
                      <a:gd name="adj2" fmla="val 20307620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BA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650205" y="2954267"/>
                    <a:ext cx="72008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sz="1400" dirty="0" smtClean="0">
                        <a:solidFill>
                          <a:srgbClr val="FF0000"/>
                        </a:solidFill>
                      </a:rPr>
                      <a:t>120°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963127" y="2362746"/>
                    <a:ext cx="184111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>
                        <a:solidFill>
                          <a:srgbClr val="FF0000"/>
                        </a:solidFill>
                      </a:rPr>
                      <a:t>3cm</a:t>
                    </a:r>
                    <a:endParaRPr lang="sr-Latn-BA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208530" y="3210836"/>
                    <a:ext cx="12624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A</a:t>
                    </a:r>
                    <a:endParaRPr lang="sr-Latn-BA" dirty="0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794914" y="3252633"/>
                    <a:ext cx="8974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B</a:t>
                    </a:r>
                    <a:endParaRPr lang="sr-Latn-BA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514723" y="1894910"/>
                    <a:ext cx="3540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C</a:t>
                    </a:r>
                    <a:endParaRPr lang="sr-Latn-BA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852907" y="1907943"/>
                    <a:ext cx="6180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D</a:t>
                    </a:r>
                    <a:endParaRPr lang="sr-Latn-BA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201802" y="3050304"/>
                    <a:ext cx="3032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•</a:t>
                    </a:r>
                    <a:endParaRPr lang="sr-Latn-BA" dirty="0"/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3820963" y="3049707"/>
                    <a:ext cx="3032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•</a:t>
                    </a:r>
                    <a:endParaRPr lang="sr-Latn-BA" dirty="0"/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453627" y="2034960"/>
                    <a:ext cx="3032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•</a:t>
                    </a:r>
                    <a:endParaRPr lang="sr-Latn-BA" dirty="0"/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858695" y="2043201"/>
                    <a:ext cx="3032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BA" dirty="0" smtClean="0"/>
                      <a:t>•</a:t>
                    </a:r>
                    <a:endParaRPr lang="sr-Latn-BA" dirty="0"/>
                  </a:p>
                </p:txBody>
              </p:sp>
            </p:grpSp>
            <p:sp>
              <p:nvSpPr>
                <p:cNvPr id="15" name="Arc 14"/>
                <p:cNvSpPr/>
                <p:nvPr/>
              </p:nvSpPr>
              <p:spPr>
                <a:xfrm rot="1164163">
                  <a:off x="893403" y="2848619"/>
                  <a:ext cx="473826" cy="756459"/>
                </a:xfrm>
                <a:prstGeom prst="arc">
                  <a:avLst>
                    <a:gd name="adj1" fmla="val 15614293"/>
                    <a:gd name="adj2" fmla="val 1853702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BA"/>
                </a:p>
              </p:txBody>
            </p:sp>
            <p:sp>
              <p:nvSpPr>
                <p:cNvPr id="16" name="Arc 15"/>
                <p:cNvSpPr/>
                <p:nvPr/>
              </p:nvSpPr>
              <p:spPr>
                <a:xfrm rot="17480367">
                  <a:off x="1625001" y="2763542"/>
                  <a:ext cx="473826" cy="756459"/>
                </a:xfrm>
                <a:prstGeom prst="arc">
                  <a:avLst>
                    <a:gd name="adj1" fmla="val 15614293"/>
                    <a:gd name="adj2" fmla="val 17958404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BA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 rot="4300129">
                <a:off x="1298109" y="3190219"/>
                <a:ext cx="822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.</a:t>
                </a:r>
                <a:endParaRPr lang="sr-Latn-BA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634390" y="2589522"/>
              <a:ext cx="3536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Скицирамо паралелограм и обиљежавамо познате елементе.</a:t>
              </a:r>
              <a:endParaRPr lang="sr-Latn-BA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33556" y="1576105"/>
            <a:ext cx="4417499" cy="3875739"/>
            <a:chOff x="6633556" y="1576105"/>
            <a:chExt cx="4417499" cy="3875739"/>
          </a:xfrm>
        </p:grpSpPr>
        <p:sp>
          <p:nvSpPr>
            <p:cNvPr id="3" name="TextBox 2"/>
            <p:cNvSpPr txBox="1"/>
            <p:nvPr/>
          </p:nvSpPr>
          <p:spPr>
            <a:xfrm>
              <a:off x="7988530" y="1576105"/>
              <a:ext cx="146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400" dirty="0" smtClean="0"/>
                <a:t>Анализа</a:t>
              </a:r>
              <a:endParaRPr lang="sr-Latn-BA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33556" y="2589522"/>
              <a:ext cx="441749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sr-Cyrl-BA" dirty="0" smtClean="0"/>
                <a:t>Нацртати 2 паралелне праве на растојању 3с</a:t>
              </a:r>
              <a:r>
                <a:rPr lang="sr-Latn-BA" dirty="0" smtClean="0"/>
                <a:t>m</a:t>
              </a:r>
              <a:endParaRPr lang="sr-Cyrl-BA" dirty="0" smtClean="0"/>
            </a:p>
            <a:p>
              <a:pPr marL="342900" indent="-342900">
                <a:buAutoNum type="arabicParenR"/>
              </a:pPr>
              <a:r>
                <a:rPr lang="sr-Cyrl-BA" dirty="0" smtClean="0"/>
                <a:t>На једној од њих конструисати дуж АВ</a:t>
              </a:r>
            </a:p>
            <a:p>
              <a:pPr marL="342900" indent="-342900">
                <a:buAutoNum type="arabicParenR"/>
              </a:pPr>
              <a:r>
                <a:rPr lang="sr-Cyrl-BA" dirty="0" smtClean="0"/>
                <a:t>Конструисати  код тјемена В угао од 120° и када се његов крак  пресијече са другом паралелном правом  добићемо тјеме С</a:t>
              </a:r>
            </a:p>
            <a:p>
              <a:pPr marL="342900" indent="-342900">
                <a:buAutoNum type="arabicParenR"/>
              </a:pPr>
              <a:r>
                <a:rPr lang="sr-Cyrl-BA" dirty="0" smtClean="0"/>
                <a:t>Знамо да  су странице АВ=С</a:t>
              </a:r>
              <a:r>
                <a:rPr lang="sr-Latn-BA" dirty="0" smtClean="0"/>
                <a:t>D</a:t>
              </a:r>
              <a:r>
                <a:rPr lang="sr-Cyrl-BA" dirty="0" smtClean="0"/>
                <a:t>, лако ћемо доћи до тјемена </a:t>
              </a:r>
              <a:r>
                <a:rPr lang="sr-Latn-BA" dirty="0" smtClean="0"/>
                <a:t>D.</a:t>
              </a:r>
            </a:p>
            <a:p>
              <a:pPr marL="342900" indent="-342900">
                <a:buAutoNum type="arabicParenR"/>
              </a:pPr>
              <a:r>
                <a:rPr lang="sr-Cyrl-BA" dirty="0" smtClean="0"/>
                <a:t>Добијамо задани четвороугао АВС</a:t>
              </a:r>
              <a:r>
                <a:rPr lang="sr-Latn-BA" dirty="0" smtClean="0"/>
                <a:t>D</a:t>
              </a:r>
              <a:endParaRPr lang="sr-Latn-BA" dirty="0"/>
            </a:p>
          </p:txBody>
        </p:sp>
      </p:grpSp>
    </p:spTree>
    <p:extLst>
      <p:ext uri="{BB962C8B-B14F-4D97-AF65-F5344CB8AC3E}">
        <p14:creationId xmlns:p14="http://schemas.microsoft.com/office/powerpoint/2010/main" val="21902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2106" y="2054725"/>
            <a:ext cx="1867426" cy="497671"/>
            <a:chOff x="6174683" y="2606729"/>
            <a:chExt cx="1867426" cy="497671"/>
          </a:xfrm>
        </p:grpSpPr>
        <p:sp>
          <p:nvSpPr>
            <p:cNvPr id="3" name="TextBox 2"/>
            <p:cNvSpPr txBox="1"/>
            <p:nvPr/>
          </p:nvSpPr>
          <p:spPr>
            <a:xfrm>
              <a:off x="6174683" y="2635715"/>
              <a:ext cx="33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•</a:t>
              </a:r>
              <a:endParaRPr lang="sr-Latn-BA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775689" y="2606729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99200" y="2735068"/>
              <a:ext cx="1583267" cy="369332"/>
              <a:chOff x="6299200" y="2735068"/>
              <a:chExt cx="1583267" cy="3693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299200" y="2791396"/>
                <a:ext cx="1583267" cy="999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68156" y="2735068"/>
                <a:ext cx="100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3cm</a:t>
                </a:r>
                <a:endParaRPr lang="sr-Latn-BA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136587" y="1439331"/>
            <a:ext cx="2621473" cy="579398"/>
            <a:chOff x="6182950" y="2034831"/>
            <a:chExt cx="2621473" cy="579398"/>
          </a:xfrm>
        </p:grpSpPr>
        <p:grpSp>
          <p:nvGrpSpPr>
            <p:cNvPr id="9" name="Group 8"/>
            <p:cNvGrpSpPr/>
            <p:nvPr/>
          </p:nvGrpSpPr>
          <p:grpSpPr>
            <a:xfrm>
              <a:off x="6198628" y="2034831"/>
              <a:ext cx="2575338" cy="500536"/>
              <a:chOff x="6198628" y="2034831"/>
              <a:chExt cx="2575338" cy="50053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6338469" y="2219497"/>
                <a:ext cx="2287741" cy="127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6198628" y="2034831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•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507546" y="2047531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•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90833" y="2166035"/>
                <a:ext cx="1228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6</a:t>
                </a:r>
                <a:r>
                  <a:rPr lang="sr-Latn-BA" dirty="0" smtClean="0"/>
                  <a:t>cm</a:t>
                </a:r>
                <a:endParaRPr lang="sr-Latn-BA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182950" y="2232197"/>
              <a:ext cx="297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A</a:t>
              </a:r>
              <a:endParaRPr lang="sr-Latn-B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089" y="2244897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B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75267" y="801909"/>
            <a:ext cx="204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Конструкција</a:t>
            </a:r>
            <a:endParaRPr lang="sr-Latn-BA" sz="2400" dirty="0"/>
          </a:p>
        </p:txBody>
      </p:sp>
      <p:sp>
        <p:nvSpPr>
          <p:cNvPr id="38" name="Arc 37"/>
          <p:cNvSpPr/>
          <p:nvPr/>
        </p:nvSpPr>
        <p:spPr>
          <a:xfrm rot="15852926">
            <a:off x="7883217" y="4613331"/>
            <a:ext cx="1166326" cy="1558212"/>
          </a:xfrm>
          <a:prstGeom prst="arc">
            <a:avLst>
              <a:gd name="adj1" fmla="val 15566709"/>
              <a:gd name="adj2" fmla="val 278159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1" name="Arc 20"/>
          <p:cNvSpPr/>
          <p:nvPr/>
        </p:nvSpPr>
        <p:spPr>
          <a:xfrm rot="2289576">
            <a:off x="7692534" y="5366420"/>
            <a:ext cx="569168" cy="48749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2" name="Group 21"/>
          <p:cNvGrpSpPr/>
          <p:nvPr/>
        </p:nvGrpSpPr>
        <p:grpSpPr>
          <a:xfrm>
            <a:off x="8122039" y="5425502"/>
            <a:ext cx="327334" cy="587023"/>
            <a:chOff x="5648291" y="5490649"/>
            <a:chExt cx="327334" cy="587023"/>
          </a:xfrm>
        </p:grpSpPr>
        <p:sp>
          <p:nvSpPr>
            <p:cNvPr id="23" name="Rectangle 22"/>
            <p:cNvSpPr/>
            <p:nvPr/>
          </p:nvSpPr>
          <p:spPr>
            <a:xfrm>
              <a:off x="5648291" y="5490649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48291" y="5708340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B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9249141" y="4161963"/>
            <a:ext cx="27294" cy="14812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0649" y="4362564"/>
            <a:ext cx="708375" cy="12194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002277" y="4343765"/>
            <a:ext cx="751128" cy="124253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590083" y="4018644"/>
            <a:ext cx="370473" cy="538763"/>
            <a:chOff x="4116335" y="4083791"/>
            <a:chExt cx="370473" cy="538763"/>
          </a:xfrm>
        </p:grpSpPr>
        <p:sp>
          <p:nvSpPr>
            <p:cNvPr id="30" name="Rectangle 29"/>
            <p:cNvSpPr/>
            <p:nvPr/>
          </p:nvSpPr>
          <p:spPr>
            <a:xfrm>
              <a:off x="4116335" y="4253222"/>
              <a:ext cx="2664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24208" y="4083791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D</a:t>
              </a:r>
            </a:p>
          </p:txBody>
        </p:sp>
      </p:grpSp>
      <p:sp>
        <p:nvSpPr>
          <p:cNvPr id="32" name="Arc 31"/>
          <p:cNvSpPr/>
          <p:nvPr/>
        </p:nvSpPr>
        <p:spPr>
          <a:xfrm rot="17239887">
            <a:off x="9096007" y="5109756"/>
            <a:ext cx="569168" cy="48749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3" name="Arc 32"/>
          <p:cNvSpPr/>
          <p:nvPr/>
        </p:nvSpPr>
        <p:spPr>
          <a:xfrm rot="1027935">
            <a:off x="8761065" y="5021511"/>
            <a:ext cx="569168" cy="48749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4" name="Arc 33"/>
          <p:cNvSpPr/>
          <p:nvPr/>
        </p:nvSpPr>
        <p:spPr>
          <a:xfrm rot="15830632">
            <a:off x="9037284" y="4046630"/>
            <a:ext cx="473826" cy="756459"/>
          </a:xfrm>
          <a:prstGeom prst="arc">
            <a:avLst>
              <a:gd name="adj1" fmla="val 11379532"/>
              <a:gd name="adj2" fmla="val 21596472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5" name="Rectangle 34"/>
          <p:cNvSpPr/>
          <p:nvPr/>
        </p:nvSpPr>
        <p:spPr>
          <a:xfrm>
            <a:off x="9116672" y="5427189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dirty="0"/>
              <a:t>•</a:t>
            </a:r>
          </a:p>
        </p:txBody>
      </p:sp>
      <p:sp>
        <p:nvSpPr>
          <p:cNvPr id="36" name="Arc 35"/>
          <p:cNvSpPr/>
          <p:nvPr/>
        </p:nvSpPr>
        <p:spPr>
          <a:xfrm rot="11031978">
            <a:off x="8297273" y="3979350"/>
            <a:ext cx="569168" cy="48749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7" name="Arc 36"/>
          <p:cNvSpPr/>
          <p:nvPr/>
        </p:nvSpPr>
        <p:spPr>
          <a:xfrm rot="15984324">
            <a:off x="8278076" y="4285503"/>
            <a:ext cx="569168" cy="48749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9" name="Arc 38"/>
          <p:cNvSpPr/>
          <p:nvPr/>
        </p:nvSpPr>
        <p:spPr>
          <a:xfrm rot="2861536">
            <a:off x="8188999" y="4567285"/>
            <a:ext cx="569168" cy="487496"/>
          </a:xfrm>
          <a:prstGeom prst="arc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0" name="Arc 39"/>
          <p:cNvSpPr/>
          <p:nvPr/>
        </p:nvSpPr>
        <p:spPr>
          <a:xfrm rot="13889886">
            <a:off x="6686759" y="4013410"/>
            <a:ext cx="709127" cy="622125"/>
          </a:xfrm>
          <a:prstGeom prst="arc">
            <a:avLst>
              <a:gd name="adj1" fmla="val 16200000"/>
              <a:gd name="adj2" fmla="val 197950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41" name="Group 40"/>
          <p:cNvGrpSpPr/>
          <p:nvPr/>
        </p:nvGrpSpPr>
        <p:grpSpPr>
          <a:xfrm>
            <a:off x="8822640" y="3945961"/>
            <a:ext cx="290953" cy="601269"/>
            <a:chOff x="6348892" y="4011108"/>
            <a:chExt cx="290953" cy="601269"/>
          </a:xfrm>
        </p:grpSpPr>
        <p:sp>
          <p:nvSpPr>
            <p:cNvPr id="42" name="Rectangle 41"/>
            <p:cNvSpPr/>
            <p:nvPr/>
          </p:nvSpPr>
          <p:spPr>
            <a:xfrm>
              <a:off x="6373425" y="4243045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48892" y="4011108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C</a:t>
              </a:r>
              <a:endParaRPr lang="sr-Latn-BA" dirty="0"/>
            </a:p>
          </p:txBody>
        </p:sp>
      </p:grpSp>
      <p:sp>
        <p:nvSpPr>
          <p:cNvPr id="44" name="Arc 43"/>
          <p:cNvSpPr/>
          <p:nvPr/>
        </p:nvSpPr>
        <p:spPr>
          <a:xfrm rot="19205204">
            <a:off x="8933918" y="4389630"/>
            <a:ext cx="569168" cy="48749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5" name="Arc 44"/>
          <p:cNvSpPr/>
          <p:nvPr/>
        </p:nvSpPr>
        <p:spPr>
          <a:xfrm rot="21223173">
            <a:off x="9037284" y="5406458"/>
            <a:ext cx="473826" cy="756459"/>
          </a:xfrm>
          <a:prstGeom prst="arc">
            <a:avLst>
              <a:gd name="adj1" fmla="val 13480962"/>
              <a:gd name="adj2" fmla="val 1940618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8168597" y="3307509"/>
            <a:ext cx="2380078" cy="42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97592" y="2012508"/>
            <a:ext cx="785528" cy="13457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20415560">
            <a:off x="7616795" y="2619573"/>
            <a:ext cx="1166326" cy="1558212"/>
          </a:xfrm>
          <a:prstGeom prst="arc">
            <a:avLst>
              <a:gd name="adj1" fmla="val 15566709"/>
              <a:gd name="adj2" fmla="val 73299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8166394" y="1897323"/>
            <a:ext cx="863091" cy="14675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17574881">
            <a:off x="8312977" y="2798668"/>
            <a:ext cx="569168" cy="48749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1" name="Arc 50"/>
          <p:cNvSpPr/>
          <p:nvPr/>
        </p:nvSpPr>
        <p:spPr>
          <a:xfrm rot="16993504">
            <a:off x="7727886" y="2620395"/>
            <a:ext cx="709127" cy="622125"/>
          </a:xfrm>
          <a:prstGeom prst="arc">
            <a:avLst>
              <a:gd name="adj1" fmla="val 16200000"/>
              <a:gd name="adj2" fmla="val 197950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2" name="TextBox 51"/>
          <p:cNvSpPr txBox="1"/>
          <p:nvPr/>
        </p:nvSpPr>
        <p:spPr>
          <a:xfrm>
            <a:off x="8071620" y="2873139"/>
            <a:ext cx="1241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600" dirty="0" smtClean="0"/>
              <a:t>120°</a:t>
            </a:r>
            <a:endParaRPr lang="sr-Latn-BA" sz="1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720496" y="3980013"/>
            <a:ext cx="3992198" cy="394732"/>
            <a:chOff x="8166394" y="563891"/>
            <a:chExt cx="3992198" cy="394732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8166394" y="933223"/>
              <a:ext cx="3649088" cy="254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1548047" y="563891"/>
              <a:ext cx="610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/>
                <a:t>y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837686" y="5219500"/>
            <a:ext cx="3860365" cy="770124"/>
            <a:chOff x="2851487" y="5394988"/>
            <a:chExt cx="3777836" cy="770124"/>
          </a:xfrm>
        </p:grpSpPr>
        <p:grpSp>
          <p:nvGrpSpPr>
            <p:cNvPr id="17" name="Group 16"/>
            <p:cNvGrpSpPr/>
            <p:nvPr/>
          </p:nvGrpSpPr>
          <p:grpSpPr>
            <a:xfrm>
              <a:off x="2851487" y="5464455"/>
              <a:ext cx="3777836" cy="700657"/>
              <a:chOff x="3268984" y="5377015"/>
              <a:chExt cx="3777836" cy="70065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3441745" y="5688235"/>
                <a:ext cx="3605075" cy="1248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3270865" y="5708340"/>
                <a:ext cx="34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A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20296267" flipH="1">
                <a:off x="3268984" y="5377015"/>
                <a:ext cx="10515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Latn-BA" dirty="0"/>
                  <a:t>•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229074" y="5394988"/>
              <a:ext cx="470139" cy="37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/>
                <a:t>x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60633" y="3159781"/>
            <a:ext cx="3374828" cy="2361711"/>
            <a:chOff x="1460633" y="3159781"/>
            <a:chExt cx="3374828" cy="2361711"/>
          </a:xfrm>
        </p:grpSpPr>
        <p:sp>
          <p:nvSpPr>
            <p:cNvPr id="55" name="TextBox 54"/>
            <p:cNvSpPr txBox="1"/>
            <p:nvPr/>
          </p:nvSpPr>
          <p:spPr>
            <a:xfrm>
              <a:off x="1460633" y="3159781"/>
              <a:ext cx="33748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sr-Cyrl-BA" dirty="0" smtClean="0"/>
                <a:t>Конструишемо полуправу Ах, а потом </a:t>
              </a:r>
              <a:r>
                <a:rPr lang="sr-Latn-BA" dirty="0" smtClean="0"/>
                <a:t>k( A, AB)= {B}</a:t>
              </a:r>
            </a:p>
            <a:p>
              <a:pPr marL="342900" indent="-342900">
                <a:buAutoNum type="arabicPeriod"/>
              </a:pPr>
              <a:r>
                <a:rPr lang="sr-Cyrl-BA" dirty="0" smtClean="0"/>
                <a:t>Конструишемо праву  у║х</a:t>
              </a:r>
            </a:p>
            <a:p>
              <a:pPr marL="342900" indent="-342900">
                <a:buAutoNum type="arabicPeriod"/>
              </a:pPr>
              <a:r>
                <a:rPr lang="sr-Cyrl-BA" dirty="0" smtClean="0"/>
                <a:t>Конструишемо угао В =120°</a:t>
              </a:r>
              <a:endParaRPr lang="sr-Cyrl-BA" dirty="0"/>
            </a:p>
            <a:p>
              <a:pPr marL="342900" indent="-342900">
                <a:buAutoNum type="arabicPeriod"/>
              </a:pPr>
              <a:r>
                <a:rPr lang="sr-Cyrl-BA" dirty="0" smtClean="0"/>
                <a:t>Одређивање тјемена С</a:t>
              </a:r>
            </a:p>
            <a:p>
              <a:pPr marL="342900" indent="-342900">
                <a:buAutoNum type="arabicPeriod"/>
              </a:pPr>
              <a:r>
                <a:rPr lang="sr-Latn-BA" dirty="0"/>
                <a:t>k</a:t>
              </a:r>
              <a:r>
                <a:rPr lang="sr-Latn-BA" dirty="0" smtClean="0"/>
                <a:t>( C, AB) = {D}</a:t>
              </a:r>
              <a:endParaRPr lang="sr-Cyrl-BA" dirty="0" smtClean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462393" y="4811033"/>
              <a:ext cx="2786115" cy="710459"/>
              <a:chOff x="1462393" y="4811033"/>
              <a:chExt cx="2786115" cy="71045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930695" y="5242679"/>
                <a:ext cx="157561" cy="1680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r-Latn-BA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088256" y="5152160"/>
                <a:ext cx="1003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ABCD</a:t>
                </a:r>
                <a:endParaRPr lang="sr-Latn-BA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62393" y="4811033"/>
                <a:ext cx="2786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6. </a:t>
                </a:r>
                <a:r>
                  <a:rPr lang="en-US" dirty="0" err="1" smtClean="0"/>
                  <a:t>Ko</a:t>
                </a:r>
                <a:r>
                  <a:rPr lang="sr-Cyrl-BA" dirty="0" smtClean="0"/>
                  <a:t>нструкција дужи А</a:t>
                </a:r>
                <a:r>
                  <a:rPr lang="sr-Latn-BA" dirty="0" smtClean="0"/>
                  <a:t>D</a:t>
                </a:r>
                <a:endParaRPr lang="sr-Latn-B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06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9" grpId="0" animBg="1"/>
      <p:bldP spid="40" grpId="0" animBg="1"/>
      <p:bldP spid="44" grpId="0" animBg="1"/>
      <p:bldP spid="45" grpId="0" animBg="1"/>
      <p:bldP spid="48" grpId="0" animBg="1"/>
      <p:bldP spid="50" grpId="0" animBg="1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922" y="792010"/>
            <a:ext cx="7759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400" dirty="0"/>
              <a:t>2. Konstruisati romb ABCD čija je stranica dužine 5cm i </a:t>
            </a:r>
            <a:r>
              <a:rPr lang="el-GR" sz="2400" dirty="0"/>
              <a:t>α</a:t>
            </a:r>
            <a:r>
              <a:rPr lang="sr-Latn-BA" sz="2400" dirty="0"/>
              <a:t>=60°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053548" y="2433447"/>
            <a:ext cx="3622723" cy="3260000"/>
            <a:chOff x="1053548" y="2433447"/>
            <a:chExt cx="3622723" cy="3260000"/>
          </a:xfrm>
        </p:grpSpPr>
        <p:grpSp>
          <p:nvGrpSpPr>
            <p:cNvPr id="54" name="Group 53"/>
            <p:cNvGrpSpPr/>
            <p:nvPr/>
          </p:nvGrpSpPr>
          <p:grpSpPr>
            <a:xfrm>
              <a:off x="1053548" y="3440798"/>
              <a:ext cx="3177124" cy="2252649"/>
              <a:chOff x="870668" y="3449110"/>
              <a:chExt cx="3177124" cy="225264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70668" y="5248192"/>
                <a:ext cx="809722" cy="38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A</a:t>
                </a:r>
                <a:endParaRPr lang="sr-Latn-BA" dirty="0"/>
              </a:p>
            </p:txBody>
          </p:sp>
          <p:sp>
            <p:nvSpPr>
              <p:cNvPr id="7" name="Arc 6"/>
              <p:cNvSpPr/>
              <p:nvPr/>
            </p:nvSpPr>
            <p:spPr>
              <a:xfrm>
                <a:off x="883566" y="4856643"/>
                <a:ext cx="763779" cy="845116"/>
              </a:xfrm>
              <a:prstGeom prst="arc">
                <a:avLst>
                  <a:gd name="adj1" fmla="val 16016351"/>
                  <a:gd name="adj2" fmla="val 0"/>
                </a:avLst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BA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18919" y="3449110"/>
                <a:ext cx="5288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C</a:t>
                </a:r>
                <a:endParaRPr lang="sr-Latn-BA" dirty="0"/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 flipV="1">
                <a:off x="1647345" y="3732802"/>
                <a:ext cx="1903615" cy="166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flipH="1">
                <a:off x="1073047" y="3741114"/>
                <a:ext cx="569712" cy="15440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V="1">
                <a:off x="1057525" y="5270889"/>
                <a:ext cx="1903615" cy="1662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2957558" y="3732802"/>
                <a:ext cx="567715" cy="15463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858836" y="5270889"/>
                <a:ext cx="513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B</a:t>
                </a:r>
                <a:endParaRPr lang="sr-Latn-BA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35590" y="3449110"/>
                <a:ext cx="849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D</a:t>
                </a:r>
                <a:endParaRPr lang="sr-Latn-BA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94570" y="4894414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60°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86617" y="5285812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 smtClean="0"/>
                  <a:t>5cm</a:t>
                </a:r>
                <a:endParaRPr lang="sr-Latn-BA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49478" y="5101146"/>
                <a:ext cx="5598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•</a:t>
                </a:r>
                <a:endParaRPr lang="sr-Latn-BA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395447" y="3564761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•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47403" y="5086223"/>
                <a:ext cx="2351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Latn-BA" dirty="0"/>
                  <a:t>•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514453" y="3567074"/>
                <a:ext cx="266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BA" dirty="0"/>
                  <a:t>•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240405" y="2433447"/>
              <a:ext cx="3435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Скицирамо ромб и обиљежавамо познате елементе</a:t>
              </a:r>
              <a:endParaRPr lang="sr-Latn-BA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481455" y="2174558"/>
            <a:ext cx="3474720" cy="2051070"/>
            <a:chOff x="7481455" y="2174558"/>
            <a:chExt cx="3474720" cy="2051070"/>
          </a:xfrm>
        </p:grpSpPr>
        <p:sp>
          <p:nvSpPr>
            <p:cNvPr id="39" name="Rectangle 38"/>
            <p:cNvSpPr/>
            <p:nvPr/>
          </p:nvSpPr>
          <p:spPr>
            <a:xfrm>
              <a:off x="8153594" y="2174558"/>
              <a:ext cx="11961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 smtClean="0"/>
                <a:t>A</a:t>
              </a:r>
              <a:r>
                <a:rPr lang="sr-Cyrl-BA" sz="2400" dirty="0" smtClean="0"/>
                <a:t>нализа</a:t>
              </a:r>
              <a:endParaRPr lang="sr-Latn-BA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81455" y="3025299"/>
              <a:ext cx="3474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 smtClean="0"/>
                <a:t>1.Конструишемо дуж АВ, затим  2.конструишемо угао </a:t>
              </a:r>
              <a:r>
                <a:rPr lang="el-GR" dirty="0" smtClean="0"/>
                <a:t>α</a:t>
              </a:r>
              <a:r>
                <a:rPr lang="sr-Cyrl-BA" dirty="0" smtClean="0"/>
                <a:t>=60°</a:t>
              </a:r>
            </a:p>
            <a:p>
              <a:r>
                <a:rPr lang="sr-Cyrl-BA" dirty="0" smtClean="0"/>
                <a:t>3.одредимо положај тачке </a:t>
              </a:r>
              <a:r>
                <a:rPr lang="sr-Latn-BA" dirty="0" smtClean="0"/>
                <a:t>D,</a:t>
              </a:r>
              <a:endParaRPr lang="sr-Cyrl-BA" dirty="0" smtClean="0"/>
            </a:p>
            <a:p>
              <a:r>
                <a:rPr lang="sr-Cyrl-BA" dirty="0" smtClean="0"/>
                <a:t>4.Одредимо положај тачке 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7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/>
          <p:nvPr/>
        </p:nvSpPr>
        <p:spPr>
          <a:xfrm rot="19942608">
            <a:off x="7979442" y="2395027"/>
            <a:ext cx="966910" cy="1139599"/>
          </a:xfrm>
          <a:prstGeom prst="arc">
            <a:avLst>
              <a:gd name="adj1" fmla="val 14601118"/>
              <a:gd name="adj2" fmla="val 2645529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26846" y="3114545"/>
            <a:ext cx="2629331" cy="156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42366" y="1480988"/>
            <a:ext cx="977158" cy="163355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7050008">
            <a:off x="8374133" y="2363901"/>
            <a:ext cx="763779" cy="845116"/>
          </a:xfrm>
          <a:prstGeom prst="arc">
            <a:avLst>
              <a:gd name="adj1" fmla="val 16016351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5" name="Rectangle 14"/>
          <p:cNvSpPr/>
          <p:nvPr/>
        </p:nvSpPr>
        <p:spPr>
          <a:xfrm>
            <a:off x="8350780" y="2706034"/>
            <a:ext cx="81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 smtClean="0"/>
              <a:t>60</a:t>
            </a:r>
            <a:r>
              <a:rPr lang="sr-Latn-BA" dirty="0"/>
              <a:t>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770" y="756459"/>
            <a:ext cx="189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K</a:t>
            </a:r>
            <a:r>
              <a:rPr lang="sr-Cyrl-BA" sz="2400" dirty="0" smtClean="0"/>
              <a:t>онструкција</a:t>
            </a:r>
            <a:endParaRPr lang="sr-Latn-BA" sz="2400" dirty="0"/>
          </a:p>
        </p:txBody>
      </p:sp>
      <p:sp>
        <p:nvSpPr>
          <p:cNvPr id="18" name="Arc 17"/>
          <p:cNvSpPr/>
          <p:nvPr/>
        </p:nvSpPr>
        <p:spPr>
          <a:xfrm rot="19942608">
            <a:off x="6637424" y="4959521"/>
            <a:ext cx="966910" cy="1139599"/>
          </a:xfrm>
          <a:prstGeom prst="arc">
            <a:avLst>
              <a:gd name="adj1" fmla="val 16081057"/>
              <a:gd name="adj2" fmla="val 2645529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9" name="Arc 18"/>
          <p:cNvSpPr/>
          <p:nvPr/>
        </p:nvSpPr>
        <p:spPr>
          <a:xfrm rot="1018796">
            <a:off x="8094543" y="5384290"/>
            <a:ext cx="763779" cy="845116"/>
          </a:xfrm>
          <a:prstGeom prst="arc">
            <a:avLst>
              <a:gd name="adj1" fmla="val 17556294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4" name="Arc 23"/>
          <p:cNvSpPr/>
          <p:nvPr/>
        </p:nvSpPr>
        <p:spPr>
          <a:xfrm rot="16480758">
            <a:off x="7146982" y="4982227"/>
            <a:ext cx="763779" cy="845116"/>
          </a:xfrm>
          <a:prstGeom prst="arc">
            <a:avLst>
              <a:gd name="adj1" fmla="val 17556294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7" name="Arc 26"/>
          <p:cNvSpPr/>
          <p:nvPr/>
        </p:nvSpPr>
        <p:spPr>
          <a:xfrm rot="619422">
            <a:off x="9080810" y="4002486"/>
            <a:ext cx="730048" cy="845135"/>
          </a:xfrm>
          <a:prstGeom prst="arc">
            <a:avLst>
              <a:gd name="adj1" fmla="val 16016351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8" name="Arc 27"/>
          <p:cNvSpPr/>
          <p:nvPr/>
        </p:nvSpPr>
        <p:spPr>
          <a:xfrm rot="2525912">
            <a:off x="8996486" y="3869375"/>
            <a:ext cx="757355" cy="811455"/>
          </a:xfrm>
          <a:prstGeom prst="arc">
            <a:avLst>
              <a:gd name="adj1" fmla="val 16016351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9" name="Group 28"/>
          <p:cNvGrpSpPr/>
          <p:nvPr/>
        </p:nvGrpSpPr>
        <p:grpSpPr>
          <a:xfrm>
            <a:off x="9620217" y="3940650"/>
            <a:ext cx="404305" cy="467462"/>
            <a:chOff x="9004419" y="3962314"/>
            <a:chExt cx="404305" cy="467462"/>
          </a:xfrm>
        </p:grpSpPr>
        <p:sp>
          <p:nvSpPr>
            <p:cNvPr id="38" name="Rectangle 37"/>
            <p:cNvSpPr/>
            <p:nvPr/>
          </p:nvSpPr>
          <p:spPr>
            <a:xfrm>
              <a:off x="9004419" y="4050808"/>
              <a:ext cx="215840" cy="378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30954" y="3962314"/>
              <a:ext cx="2777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dirty="0"/>
                <a:t>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20060" y="3905981"/>
            <a:ext cx="493346" cy="502131"/>
            <a:chOff x="5864972" y="3090798"/>
            <a:chExt cx="493346" cy="502131"/>
          </a:xfrm>
        </p:grpSpPr>
        <p:sp>
          <p:nvSpPr>
            <p:cNvPr id="36" name="Rectangle 35"/>
            <p:cNvSpPr/>
            <p:nvPr/>
          </p:nvSpPr>
          <p:spPr>
            <a:xfrm>
              <a:off x="5864972" y="3223597"/>
              <a:ext cx="3063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95718" y="3090798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D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8842952" y="3978811"/>
            <a:ext cx="1066998" cy="170040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637743" y="5512575"/>
            <a:ext cx="341658" cy="518040"/>
            <a:chOff x="6949733" y="5513998"/>
            <a:chExt cx="341658" cy="518040"/>
          </a:xfrm>
        </p:grpSpPr>
        <p:sp>
          <p:nvSpPr>
            <p:cNvPr id="34" name="Rectangle 33"/>
            <p:cNvSpPr/>
            <p:nvPr/>
          </p:nvSpPr>
          <p:spPr>
            <a:xfrm>
              <a:off x="7024971" y="5513998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949733" y="5662706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B</a:t>
              </a:r>
            </a:p>
          </p:txBody>
        </p:sp>
      </p:grpSp>
      <p:sp>
        <p:nvSpPr>
          <p:cNvPr id="33" name="Arc 32"/>
          <p:cNvSpPr/>
          <p:nvPr/>
        </p:nvSpPr>
        <p:spPr>
          <a:xfrm rot="18664962">
            <a:off x="7451090" y="4170031"/>
            <a:ext cx="763779" cy="845116"/>
          </a:xfrm>
          <a:prstGeom prst="arc">
            <a:avLst>
              <a:gd name="adj1" fmla="val 17556294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26" name="Straight Connector 25"/>
          <p:cNvCxnSpPr/>
          <p:nvPr/>
        </p:nvCxnSpPr>
        <p:spPr>
          <a:xfrm>
            <a:off x="7832979" y="4199181"/>
            <a:ext cx="1919951" cy="3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940880" y="3677391"/>
            <a:ext cx="1245828" cy="2011100"/>
            <a:chOff x="5126241" y="3358825"/>
            <a:chExt cx="1245828" cy="2011100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5126241" y="3693835"/>
              <a:ext cx="1031270" cy="167609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942953" y="3358825"/>
              <a:ext cx="429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y</a:t>
              </a:r>
              <a:endParaRPr lang="sr-Latn-BA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31577" y="5279197"/>
            <a:ext cx="3798735" cy="783274"/>
            <a:chOff x="7066389" y="6074727"/>
            <a:chExt cx="3798735" cy="783274"/>
          </a:xfrm>
        </p:grpSpPr>
        <p:sp>
          <p:nvSpPr>
            <p:cNvPr id="40" name="Rectangle 39"/>
            <p:cNvSpPr/>
            <p:nvPr/>
          </p:nvSpPr>
          <p:spPr>
            <a:xfrm>
              <a:off x="7155703" y="6312967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BA" dirty="0"/>
                <a:t>•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6389" y="6444407"/>
              <a:ext cx="445047" cy="413594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7288913" y="6074727"/>
              <a:ext cx="3576211" cy="410303"/>
              <a:chOff x="1371172" y="4504445"/>
              <a:chExt cx="3576211" cy="410303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1371172" y="4892977"/>
                <a:ext cx="3389265" cy="21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4435140" y="4504445"/>
                <a:ext cx="5122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x</a:t>
                </a:r>
                <a:endParaRPr lang="sr-Latn-BA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69783" y="3038058"/>
            <a:ext cx="616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1. Конструишемо  полуораву Ах , а потом </a:t>
            </a:r>
            <a:r>
              <a:rPr lang="sr-Latn-BA" dirty="0" smtClean="0"/>
              <a:t>k( A,AB) ∩Ax = {B}</a:t>
            </a:r>
          </a:p>
          <a:p>
            <a:endParaRPr lang="sr-Cyrl-BA" dirty="0" smtClean="0"/>
          </a:p>
        </p:txBody>
      </p:sp>
      <p:grpSp>
        <p:nvGrpSpPr>
          <p:cNvPr id="55" name="Group 54"/>
          <p:cNvGrpSpPr/>
          <p:nvPr/>
        </p:nvGrpSpPr>
        <p:grpSpPr>
          <a:xfrm>
            <a:off x="962371" y="3282807"/>
            <a:ext cx="3153971" cy="376169"/>
            <a:chOff x="1072342" y="4023208"/>
            <a:chExt cx="3153971" cy="376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072342" y="4023208"/>
              <a:ext cx="2384930" cy="376169"/>
              <a:chOff x="1072342" y="4023208"/>
              <a:chExt cx="2384930" cy="376169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072342" y="4030045"/>
                <a:ext cx="2375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 smtClean="0"/>
                  <a:t>2. Конструишемо </a:t>
                </a:r>
                <a:r>
                  <a:rPr lang="sr-Cyrl-BA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˂</a:t>
                </a:r>
                <a:endParaRPr lang="sr-Latn-BA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808879" y="4023208"/>
                <a:ext cx="648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 smtClean="0"/>
                  <a:t>)</a:t>
                </a:r>
                <a:endParaRPr lang="sr-Latn-BA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949722" y="4023208"/>
              <a:ext cx="1276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r>
                <a:rPr lang="sr-Cyrl-BA" dirty="0"/>
                <a:t> </a:t>
              </a:r>
              <a:r>
                <a:rPr lang="sr-Cyrl-BA" dirty="0" smtClean="0"/>
                <a:t> =60°</a:t>
              </a:r>
              <a:endParaRPr lang="sr-Latn-BA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69783" y="3536649"/>
            <a:ext cx="25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3. </a:t>
            </a:r>
            <a:r>
              <a:rPr lang="sr-Latn-BA" dirty="0" smtClean="0"/>
              <a:t>k (A, AB) ∩ Ay = {D}</a:t>
            </a:r>
            <a:endParaRPr lang="sr-Latn-BA" dirty="0"/>
          </a:p>
        </p:txBody>
      </p:sp>
      <p:sp>
        <p:nvSpPr>
          <p:cNvPr id="57" name="TextBox 56"/>
          <p:cNvSpPr txBox="1"/>
          <p:nvPr/>
        </p:nvSpPr>
        <p:spPr>
          <a:xfrm>
            <a:off x="962371" y="3794145"/>
            <a:ext cx="367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4. k (D, AD) ∩ k (B, AD) = {C}</a:t>
            </a:r>
            <a:endParaRPr lang="sr-Latn-BA" dirty="0"/>
          </a:p>
        </p:txBody>
      </p:sp>
      <p:sp>
        <p:nvSpPr>
          <p:cNvPr id="58" name="TextBox 57"/>
          <p:cNvSpPr txBox="1"/>
          <p:nvPr/>
        </p:nvSpPr>
        <p:spPr>
          <a:xfrm>
            <a:off x="979828" y="4038780"/>
            <a:ext cx="397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5. </a:t>
            </a:r>
            <a:r>
              <a:rPr lang="sr-Cyrl-BA" dirty="0" smtClean="0"/>
              <a:t>Конструкција страница С</a:t>
            </a:r>
            <a:r>
              <a:rPr lang="sr-Latn-BA" dirty="0" smtClean="0"/>
              <a:t>D</a:t>
            </a:r>
            <a:r>
              <a:rPr lang="sr-Cyrl-BA" dirty="0" smtClean="0"/>
              <a:t> и</a:t>
            </a:r>
            <a:r>
              <a:rPr lang="sr-Latn-BA" dirty="0" smtClean="0"/>
              <a:t> BC</a:t>
            </a:r>
            <a:endParaRPr lang="sr-Latn-BA" dirty="0"/>
          </a:p>
        </p:txBody>
      </p:sp>
      <p:grpSp>
        <p:nvGrpSpPr>
          <p:cNvPr id="66" name="Group 65"/>
          <p:cNvGrpSpPr/>
          <p:nvPr/>
        </p:nvGrpSpPr>
        <p:grpSpPr>
          <a:xfrm>
            <a:off x="1301360" y="4440460"/>
            <a:ext cx="1142921" cy="369332"/>
            <a:chOff x="1301360" y="4440460"/>
            <a:chExt cx="1142921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1514861" y="4440460"/>
              <a:ext cx="92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/>
                <a:t>A</a:t>
              </a:r>
              <a:r>
                <a:rPr lang="sr-Latn-BA" dirty="0" smtClean="0"/>
                <a:t>BCD</a:t>
              </a:r>
              <a:endParaRPr lang="sr-Latn-BA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01360" y="4540911"/>
              <a:ext cx="192733" cy="168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180948" y="1395497"/>
            <a:ext cx="2397425" cy="614164"/>
            <a:chOff x="1180948" y="1395497"/>
            <a:chExt cx="2397425" cy="614164"/>
          </a:xfrm>
        </p:grpSpPr>
        <p:grpSp>
          <p:nvGrpSpPr>
            <p:cNvPr id="8" name="Group 7"/>
            <p:cNvGrpSpPr/>
            <p:nvPr/>
          </p:nvGrpSpPr>
          <p:grpSpPr>
            <a:xfrm>
              <a:off x="1180948" y="1395497"/>
              <a:ext cx="2397425" cy="553998"/>
              <a:chOff x="5013116" y="2883474"/>
              <a:chExt cx="2397425" cy="55399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013116" y="3038581"/>
                <a:ext cx="2267228" cy="398891"/>
                <a:chOff x="4871799" y="2282123"/>
                <a:chExt cx="2267228" cy="398891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V="1">
                  <a:off x="5042679" y="2311682"/>
                  <a:ext cx="1890136" cy="197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" name="Rectangle 3"/>
                <p:cNvSpPr/>
                <p:nvPr/>
              </p:nvSpPr>
              <p:spPr>
                <a:xfrm>
                  <a:off x="4871799" y="2311682"/>
                  <a:ext cx="3417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A</a:t>
                  </a: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6811693" y="2282123"/>
                  <a:ext cx="3273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r-Latn-BA" dirty="0"/>
                    <a:t>B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037086" y="2886004"/>
                <a:ext cx="332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•</a:t>
                </a:r>
                <a:endParaRPr lang="sr-Latn-BA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953341" y="288347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BA" dirty="0" smtClean="0"/>
                  <a:t>•</a:t>
                </a:r>
                <a:endParaRPr lang="sr-Latn-BA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996964" y="1640329"/>
              <a:ext cx="856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dirty="0" smtClean="0"/>
                <a:t>5cm</a:t>
              </a:r>
              <a:endParaRPr lang="sr-Latn-BA" dirty="0"/>
            </a:p>
          </p:txBody>
        </p:sp>
      </p:grpSp>
    </p:spTree>
    <p:extLst>
      <p:ext uri="{BB962C8B-B14F-4D97-AF65-F5344CB8AC3E}">
        <p14:creationId xmlns:p14="http://schemas.microsoft.com/office/powerpoint/2010/main" val="31742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  <p:bldP spid="18" grpId="0" animBg="1"/>
      <p:bldP spid="19" grpId="0" animBg="1"/>
      <p:bldP spid="24" grpId="0" animBg="1"/>
      <p:bldP spid="27" grpId="0" animBg="1"/>
      <p:bldP spid="28" grpId="0" animBg="1"/>
      <p:bldP spid="33" grpId="0" animBg="1"/>
      <p:bldP spid="49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ДОМАЋА ЗАДАЋА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0146" y="3773975"/>
            <a:ext cx="7520172" cy="1320802"/>
          </a:xfrm>
        </p:spPr>
        <p:txBody>
          <a:bodyPr/>
          <a:lstStyle/>
          <a:p>
            <a:r>
              <a:rPr lang="sr-Cyrl-BA" sz="4000" dirty="0" smtClean="0"/>
              <a:t>Уџбеник страна 173, задаци 3. и 4.</a:t>
            </a:r>
            <a:endParaRPr lang="sr-Latn-BA" sz="4000" dirty="0"/>
          </a:p>
        </p:txBody>
      </p:sp>
    </p:spTree>
    <p:extLst>
      <p:ext uri="{BB962C8B-B14F-4D97-AF65-F5344CB8AC3E}">
        <p14:creationId xmlns:p14="http://schemas.microsoft.com/office/powerpoint/2010/main" val="26867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</TotalTime>
  <Words>319</Words>
  <Application>Microsoft Office PowerPoint</Application>
  <PresentationFormat>Widescreen</PresentationFormat>
  <Paragraphs>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КОНСТРУКЦИЈЕ ПАРАЛЕЛОГРАМА</vt:lpstr>
      <vt:lpstr>PowerPoint Presentation</vt:lpstr>
      <vt:lpstr>PowerPoint Presentation</vt:lpstr>
      <vt:lpstr>PowerPoint Presentation</vt:lpstr>
      <vt:lpstr>PowerPoint Presentation</vt:lpstr>
      <vt:lpstr>ДОМАЋА ЗАДАЋА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KONSTRUKCIJE PARALELOGRAMA</dc:title>
  <dc:creator>PC</dc:creator>
  <cp:lastModifiedBy>PC</cp:lastModifiedBy>
  <cp:revision>45</cp:revision>
  <dcterms:created xsi:type="dcterms:W3CDTF">2021-01-28T19:02:08Z</dcterms:created>
  <dcterms:modified xsi:type="dcterms:W3CDTF">2021-02-02T21:19:26Z</dcterms:modified>
</cp:coreProperties>
</file>