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120" y="-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1726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214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285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04235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5470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4482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260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5405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874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398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102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038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272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646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078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288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571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7060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4"/><Relationship Id="rId7" Type="http://schemas.microsoft.com/office/2007/relationships/media" Target="../media/media2.mp4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11" Type="http://schemas.microsoft.com/office/2007/relationships/media" Target="../media/media4.mp4"/><Relationship Id="rId5" Type="http://schemas.openxmlformats.org/officeDocument/2006/relationships/image" Target="../media/image3.jpe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media" Target="../media/media3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p4"/><Relationship Id="rId13" Type="http://schemas.openxmlformats.org/officeDocument/2006/relationships/image" Target="../media/image28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microsoft.com/office/2007/relationships/media" Target="../media/media7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microsoft.com/office/2007/relationships/media" Target="../media/media6.mp4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679210" y="455243"/>
            <a:ext cx="8791575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Cyrl-BA" sz="32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ТЕХНИЧКО ОБРАЗОВАЊЕ</a:t>
            </a:r>
          </a:p>
          <a:p>
            <a:pPr marL="0" indent="0" algn="ctr">
              <a:buNone/>
            </a:pPr>
            <a:r>
              <a:rPr lang="sr-Cyrl-BA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sr-Cyrl-BA" sz="28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r-Cyrl-BA" sz="28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BA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РАЗРЕД основне школе</a:t>
            </a:r>
            <a:endParaRPr lang="en-US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4778" y="2333252"/>
            <a:ext cx="922043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B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ЗА ПРЕНОС СНАГЕ И КРЕТАЊА И СПЕЦИЈАЛНИ ЕЛЕМЕНТИ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672" y="5973246"/>
            <a:ext cx="10785645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 садржај се налази у уџбенику на странама 63,64,65,66 и 67.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5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762" y="141784"/>
            <a:ext cx="8019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800" b="1" dirty="0">
                <a:latin typeface="+mj-lt"/>
              </a:rPr>
              <a:t>ЕЛЕМЕТИ ЗА ПРЕНОС СНАГЕ И КРЕТАЊА</a:t>
            </a:r>
            <a:r>
              <a:rPr lang="ru-RU" sz="2800" dirty="0">
                <a:latin typeface="+mj-lt"/>
                <a:cs typeface="Times New Roman" panose="02020603050405020304" pitchFamily="18" charset="0"/>
              </a:rPr>
              <a:t> 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388" y="684546"/>
            <a:ext cx="10573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>
                <a:latin typeface="+mj-lt"/>
              </a:rPr>
              <a:t>Да би се остварило жељено кретање радног елемета машине одређене снаге, неопходно је пренијети кретање и снагу од погонске до радне машине, а то се изводи помоћу елемената и склопова за преношење снаге и кретања.</a:t>
            </a:r>
            <a:endParaRPr lang="en-US" sz="24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1388" y="2023360"/>
            <a:ext cx="6247780" cy="422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bs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елементе за пренос снаге и кретања спадају:</a:t>
            </a:r>
          </a:p>
          <a:p>
            <a:pPr marL="34290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s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bs-Cyrl-B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совине,</a:t>
            </a:r>
          </a:p>
          <a:p>
            <a:pPr marL="34290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s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вратила,</a:t>
            </a:r>
          </a:p>
          <a:p>
            <a:pPr marL="34290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s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bs-Cyrl-B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ежишта,</a:t>
            </a:r>
          </a:p>
          <a:p>
            <a:pPr marL="34290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s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bs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појнице</a:t>
            </a:r>
          </a:p>
          <a:p>
            <a:pPr marL="34290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s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bs-Cyrl-B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упчасти преносници,</a:t>
            </a:r>
          </a:p>
          <a:p>
            <a:pPr marL="34290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s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bs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анчани преносници</a:t>
            </a:r>
          </a:p>
          <a:p>
            <a:pPr marL="34290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s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bs-Cyrl-B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аишни (ремени) преносници и</a:t>
            </a:r>
          </a:p>
          <a:p>
            <a:pPr marL="34290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s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bs-Cyrl-B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рикциони пренос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9105" y="1884875"/>
            <a:ext cx="2433137" cy="1276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1424" y="1884875"/>
            <a:ext cx="1776607" cy="1276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7478" y="5255786"/>
            <a:ext cx="2433137" cy="1138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1032" y="3574111"/>
            <a:ext cx="1431689" cy="1283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1424" y="3567144"/>
            <a:ext cx="1776607" cy="1283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1903" y="3574111"/>
            <a:ext cx="1342988" cy="1269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073" y="3588044"/>
            <a:ext cx="1408169" cy="1269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7035" y="5255784"/>
            <a:ext cx="2150997" cy="1138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602861" y="312738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Сл.1.Осовина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35998" y="3142140"/>
            <a:ext cx="15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Сл.2.Вратило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43960" y="4857708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Сл.3.Лежиште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29937" y="482710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Сл.4.Спојница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38113" y="482856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Сл.5.Зупчасти п.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5691" y="4823779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Сл.6.Ланчани п.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2747" y="6384539"/>
            <a:ext cx="2784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Сл.7.Каишни преносници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20615" y="6399672"/>
            <a:ext cx="257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Сл.8.Фрикциони пренос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58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2284" y="126762"/>
            <a:ext cx="10573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dirty="0">
                <a:latin typeface="+mj-lt"/>
              </a:rPr>
              <a:t>Осовине су машински елементи које служе као носачи других елемената. </a:t>
            </a:r>
            <a:endParaRPr lang="ru-RU" sz="2400" dirty="0" smtClean="0">
              <a:latin typeface="+mj-lt"/>
            </a:endParaRPr>
          </a:p>
          <a:p>
            <a:pPr fontAlgn="base"/>
            <a:r>
              <a:rPr lang="ru-RU" sz="2400" dirty="0" smtClean="0">
                <a:latin typeface="+mj-lt"/>
              </a:rPr>
              <a:t>Оне </a:t>
            </a:r>
            <a:r>
              <a:rPr lang="ru-RU" sz="2400" dirty="0">
                <a:latin typeface="+mj-lt"/>
              </a:rPr>
              <a:t>не преносе снагу и обртни момент. </a:t>
            </a:r>
            <a:endParaRPr lang="ru-RU" sz="2400" dirty="0" smtClean="0">
              <a:latin typeface="+mj-lt"/>
            </a:endParaRPr>
          </a:p>
          <a:p>
            <a:pPr fontAlgn="base"/>
            <a:r>
              <a:rPr lang="ru-RU" sz="2400" dirty="0" smtClean="0">
                <a:latin typeface="+mj-lt"/>
              </a:rPr>
              <a:t>Могу бити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непокретне </a:t>
            </a:r>
            <a:r>
              <a:rPr lang="ru-RU" sz="2400" dirty="0">
                <a:latin typeface="+mj-lt"/>
              </a:rPr>
              <a:t>(бицикло) </a:t>
            </a:r>
            <a:r>
              <a:rPr lang="ru-RU" sz="2400" dirty="0" smtClean="0">
                <a:latin typeface="+mj-lt"/>
              </a:rPr>
              <a:t>и покретне </a:t>
            </a:r>
            <a:r>
              <a:rPr lang="ru-RU" sz="2400" dirty="0">
                <a:latin typeface="+mj-lt"/>
              </a:rPr>
              <a:t>(вагон).</a:t>
            </a:r>
          </a:p>
        </p:txBody>
      </p:sp>
      <p:pic>
        <p:nvPicPr>
          <p:cNvPr id="6" name="7F85DF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992" end="14954.65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6280" y="1478406"/>
            <a:ext cx="3368882" cy="1544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1025" y="1478405"/>
            <a:ext cx="3123799" cy="1544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2284" y="1478405"/>
            <a:ext cx="3258133" cy="1544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984925" y="3305663"/>
            <a:ext cx="10451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>
                <a:latin typeface="+mj-lt"/>
              </a:rPr>
              <a:t>Вратила представљају носаче других обртних </a:t>
            </a:r>
            <a:r>
              <a:rPr lang="ru-RU" sz="2400" dirty="0" smtClean="0">
                <a:latin typeface="+mj-lt"/>
              </a:rPr>
              <a:t>т</a:t>
            </a:r>
            <a:r>
              <a:rPr lang="sr-Cyrl-BA" sz="2400" dirty="0" smtClean="0">
                <a:latin typeface="+mj-lt"/>
              </a:rPr>
              <a:t>иј</a:t>
            </a:r>
            <a:r>
              <a:rPr lang="ru-RU" sz="2400" dirty="0" smtClean="0">
                <a:latin typeface="+mj-lt"/>
              </a:rPr>
              <a:t>ела</a:t>
            </a:r>
            <a:r>
              <a:rPr lang="ru-RU" sz="2400" dirty="0">
                <a:latin typeface="+mj-lt"/>
              </a:rPr>
              <a:t>, преносе снагу и кретање, а обртна </a:t>
            </a:r>
            <a:r>
              <a:rPr lang="ru-RU" sz="2400" dirty="0" smtClean="0">
                <a:latin typeface="+mj-lt"/>
              </a:rPr>
              <a:t>тијела </a:t>
            </a:r>
            <a:r>
              <a:rPr lang="ru-RU" sz="2400" dirty="0">
                <a:latin typeface="+mj-lt"/>
              </a:rPr>
              <a:t>су чврсто везана за њих преко клинова.</a:t>
            </a:r>
            <a:endParaRPr lang="ru-RU" sz="2400" b="0" i="0" dirty="0">
              <a:effectLst/>
              <a:latin typeface="+mj-lt"/>
            </a:endParaRPr>
          </a:p>
        </p:txBody>
      </p:sp>
      <p:pic>
        <p:nvPicPr>
          <p:cNvPr id="11" name="26CA1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end="7965.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3420" y="4188135"/>
            <a:ext cx="2736683" cy="2093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7407F4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>
                  <p14:trim end="8767.7999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33660" y="4208709"/>
            <a:ext cx="3538527" cy="2073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8B4506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end="951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284" y="4208709"/>
            <a:ext cx="3653096" cy="2073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877599" y="2989124"/>
            <a:ext cx="374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Непокретне осовине( бицикло)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95162" y="2979403"/>
            <a:ext cx="340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Сл.10.Покретна осовина ( вагон)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9785" y="2969684"/>
            <a:ext cx="27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Снимак.1. Осовина вагона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4985" y="6281928"/>
            <a:ext cx="309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Снимак.2. Карданско вратило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2591" y="6211669"/>
            <a:ext cx="331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Снимак.3. Кољенасто вратило </a:t>
            </a:r>
          </a:p>
          <a:p>
            <a:pPr algn="ctr"/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брегаста осовина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16549" y="6312498"/>
            <a:ext cx="313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Снимак.4. Кољенасто вратило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93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995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1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452" y="85609"/>
            <a:ext cx="10451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>
                <a:latin typeface="+mj-lt"/>
              </a:rPr>
              <a:t>Основна улога </a:t>
            </a:r>
            <a:r>
              <a:rPr lang="ru-RU" sz="2400" dirty="0" smtClean="0">
                <a:latin typeface="+mj-lt"/>
              </a:rPr>
              <a:t>лежишта </a:t>
            </a:r>
            <a:r>
              <a:rPr lang="ru-RU" sz="2400" dirty="0">
                <a:latin typeface="+mj-lt"/>
              </a:rPr>
              <a:t>је да преносе оптерећење са покретних на непокретне </a:t>
            </a:r>
            <a:r>
              <a:rPr lang="ru-RU" sz="2400" dirty="0" smtClean="0">
                <a:latin typeface="+mj-lt"/>
              </a:rPr>
              <a:t>дијелове </a:t>
            </a:r>
            <a:r>
              <a:rPr lang="ru-RU" sz="2400" dirty="0">
                <a:latin typeface="+mj-lt"/>
              </a:rPr>
              <a:t>машина и да </a:t>
            </a:r>
            <a:r>
              <a:rPr lang="ru-RU" sz="2400" dirty="0" smtClean="0">
                <a:latin typeface="+mj-lt"/>
              </a:rPr>
              <a:t>обезбиједе </a:t>
            </a:r>
            <a:r>
              <a:rPr lang="ru-RU" sz="2400" dirty="0">
                <a:latin typeface="+mj-lt"/>
              </a:rPr>
              <a:t>услове за кретање обртних </a:t>
            </a:r>
            <a:r>
              <a:rPr lang="ru-RU" sz="2400" dirty="0" smtClean="0">
                <a:latin typeface="+mj-lt"/>
              </a:rPr>
              <a:t>дијелова</a:t>
            </a:r>
            <a:r>
              <a:rPr lang="ru-RU" sz="2400" dirty="0">
                <a:latin typeface="+mj-lt"/>
              </a:rPr>
              <a:t>.</a:t>
            </a:r>
            <a:endParaRPr lang="ru-RU" sz="2400" b="0" i="0" dirty="0"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3452" y="91660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+mj-lt"/>
              </a:rPr>
              <a:t>Према конструкцији разликујемо: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к</a:t>
            </a:r>
            <a:r>
              <a:rPr lang="ru-RU" sz="2400" dirty="0" smtClean="0">
                <a:latin typeface="+mj-lt"/>
              </a:rPr>
              <a:t>лизна лежишта 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к</a:t>
            </a:r>
            <a:r>
              <a:rPr lang="ru-RU" sz="2400" dirty="0" smtClean="0">
                <a:latin typeface="+mj-lt"/>
              </a:rPr>
              <a:t>отрљајућа лежишта.</a:t>
            </a:r>
            <a:endParaRPr lang="bs-Latn-BA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5518" y="1460641"/>
            <a:ext cx="2128759" cy="1731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0309" y="1418598"/>
            <a:ext cx="3239582" cy="1815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53452" y="3575041"/>
            <a:ext cx="10451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latin typeface="+mj-lt"/>
              </a:rPr>
              <a:t>Спојнице служе за везу између погонске машине и преносника, као и преносника и радне машине.</a:t>
            </a:r>
            <a:endParaRPr lang="ru-RU" sz="2400" b="0" i="0" dirty="0">
              <a:effectLst/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2025" y="4431231"/>
            <a:ext cx="1997596" cy="1603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6105" y="4420714"/>
            <a:ext cx="1905938" cy="1614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527" y="4420714"/>
            <a:ext cx="2518621" cy="1614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2608" y="4406038"/>
            <a:ext cx="1843400" cy="1629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82926" y="3234535"/>
            <a:ext cx="2453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Сл.11.Клизно лежиште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1116" y="3258540"/>
            <a:ext cx="288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Сл.12.Котрљајућа лежишта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2025" y="609566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Сл.13.Спојница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958" y="609680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Сл.14.Спојница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09897" y="609566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Сл.15.Спојница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62608" y="609566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Сл.16.Спојница 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58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024" y="85606"/>
            <a:ext cx="10451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0" i="0" dirty="0" smtClean="0">
                <a:effectLst/>
                <a:latin typeface="+mj-lt"/>
              </a:rPr>
              <a:t>Зупчасти преносници се користе за пренос снаге и кретања без клизања између два или више вратила која су на мањем међусобном растојању.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7024" y="990176"/>
            <a:ext cx="8468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latin typeface="+mj-lt"/>
              </a:rPr>
              <a:t>У зависности од геометријског облика зупчаници се дијеле на :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ц</a:t>
            </a:r>
            <a:r>
              <a:rPr lang="ru-RU" sz="2400" b="0" i="0" dirty="0" smtClean="0">
                <a:effectLst/>
                <a:latin typeface="+mj-lt"/>
              </a:rPr>
              <a:t>илиндричне,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к</a:t>
            </a:r>
            <a:r>
              <a:rPr lang="ru-RU" sz="2400" dirty="0" smtClean="0">
                <a:latin typeface="+mj-lt"/>
              </a:rPr>
              <a:t>онусне и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хиперболичне</a:t>
            </a:r>
            <a:endParaRPr lang="ru-RU" sz="2400" b="0" i="0" dirty="0">
              <a:effectLst/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7024" y="2765744"/>
            <a:ext cx="37287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latin typeface="+mj-lt"/>
              </a:rPr>
              <a:t>Зупчаници могу бити са 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effectLst/>
                <a:latin typeface="+mj-lt"/>
              </a:rPr>
              <a:t>Правим зупцима,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Косим зупцима,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стреластим зупцима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и кривим зупцима</a:t>
            </a:r>
            <a:endParaRPr lang="ru-RU" sz="2400" b="0" i="0" dirty="0">
              <a:effectLst/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7024" y="4826561"/>
            <a:ext cx="6797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latin typeface="+mj-lt"/>
              </a:rPr>
              <a:t>Зупчаници се израђују од различитих материјала:</a:t>
            </a:r>
          </a:p>
          <a:p>
            <a:pPr fontAlgn="base"/>
            <a:r>
              <a:rPr lang="ru-RU" sz="2400" dirty="0">
                <a:latin typeface="+mj-lt"/>
              </a:rPr>
              <a:t>л</a:t>
            </a:r>
            <a:r>
              <a:rPr lang="ru-RU" sz="2400" b="0" i="0" dirty="0" smtClean="0">
                <a:effectLst/>
                <a:latin typeface="+mj-lt"/>
              </a:rPr>
              <a:t>ивеног гвожђа,</a:t>
            </a:r>
          </a:p>
          <a:p>
            <a:pPr fontAlgn="base"/>
            <a:r>
              <a:rPr lang="ru-RU" sz="2400" dirty="0">
                <a:latin typeface="+mj-lt"/>
              </a:rPr>
              <a:t>ч</a:t>
            </a:r>
            <a:r>
              <a:rPr lang="ru-RU" sz="2400" dirty="0" smtClean="0">
                <a:latin typeface="+mj-lt"/>
              </a:rPr>
              <a:t>елика,</a:t>
            </a:r>
          </a:p>
          <a:p>
            <a:pPr fontAlgn="base"/>
            <a:r>
              <a:rPr lang="ru-RU" sz="2400" dirty="0">
                <a:latin typeface="+mj-lt"/>
              </a:rPr>
              <a:t>т</a:t>
            </a:r>
            <a:r>
              <a:rPr lang="ru-RU" sz="2400" b="0" i="0" dirty="0" smtClean="0">
                <a:effectLst/>
                <a:latin typeface="+mj-lt"/>
              </a:rPr>
              <a:t>екстолита и </a:t>
            </a:r>
          </a:p>
          <a:p>
            <a:pPr fontAlgn="base"/>
            <a:r>
              <a:rPr lang="ru-RU" sz="2400" dirty="0" smtClean="0">
                <a:latin typeface="+mj-lt"/>
              </a:rPr>
              <a:t>пластике</a:t>
            </a:r>
            <a:endParaRPr lang="ru-RU" sz="2400" b="0" i="0" dirty="0">
              <a:effectLst/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04090" y="1508849"/>
            <a:ext cx="7132577" cy="1086588"/>
            <a:chOff x="4704090" y="1508849"/>
            <a:chExt cx="7132577" cy="10865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04090" y="1508849"/>
              <a:ext cx="1073822" cy="10865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77912" y="1508849"/>
              <a:ext cx="1924583" cy="10865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02495" y="1513055"/>
              <a:ext cx="1280322" cy="108238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25861" y="1513055"/>
              <a:ext cx="1045779" cy="108238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971640" y="1513054"/>
              <a:ext cx="1865027" cy="108238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3" name="AF418C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st="810" end="9590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41001" y="2897405"/>
            <a:ext cx="2936047" cy="153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504331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end="6876.22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26852" y="2897405"/>
            <a:ext cx="3199386" cy="1539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9A4C76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3207" end="10203.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26852" y="4826561"/>
            <a:ext cx="3199387" cy="1597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851734" y="2576304"/>
            <a:ext cx="2687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Сл.17.Разне врсте зупчаника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583" y="4421629"/>
            <a:ext cx="316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Снимак.4. Израда зупчаника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5116" y="4415574"/>
            <a:ext cx="316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Снимак.4. Израда зупчаника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23324" y="6396221"/>
            <a:ext cx="323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Снимак.5. Примјена зупчаника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38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62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7535" y="126124"/>
            <a:ext cx="10451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>
                <a:latin typeface="+mj-lt"/>
              </a:rPr>
              <a:t>Ланчаници се користе за пренос кретања између два удаљена вратила и када се </a:t>
            </a:r>
            <a:r>
              <a:rPr lang="ru-RU" sz="2400" dirty="0" smtClean="0">
                <a:latin typeface="+mj-lt"/>
              </a:rPr>
              <a:t>захтијева </a:t>
            </a:r>
            <a:r>
              <a:rPr lang="ru-RU" sz="2400" dirty="0">
                <a:latin typeface="+mj-lt"/>
              </a:rPr>
              <a:t>тачан преносни однос</a:t>
            </a:r>
            <a:r>
              <a:rPr lang="ru-RU" sz="2400" dirty="0" smtClean="0">
                <a:latin typeface="+mj-lt"/>
              </a:rPr>
              <a:t>. Ланчани преносник се најчешће састоји од два ланчаника и ланца, као што је то примјер у бицикла</a:t>
            </a:r>
            <a:r>
              <a:rPr lang="ru-RU" sz="2400" dirty="0" smtClean="0"/>
              <a:t>.</a:t>
            </a:r>
            <a:endParaRPr lang="ru-RU" sz="2400" b="0" i="0" dirty="0" smtClean="0">
              <a:effectLst/>
              <a:latin typeface="+mj-lt"/>
            </a:endParaRPr>
          </a:p>
        </p:txBody>
      </p:sp>
      <p:pic>
        <p:nvPicPr>
          <p:cNvPr id="3" name="Picture 9" descr="Cha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099" y="1449112"/>
            <a:ext cx="2889849" cy="1657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535" y="1441869"/>
            <a:ext cx="3106661" cy="166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7852" y="1441869"/>
            <a:ext cx="3284884" cy="166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137535" y="3605184"/>
            <a:ext cx="10451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400" b="0" i="0" dirty="0" smtClean="0">
              <a:effectLst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7535" y="3489768"/>
            <a:ext cx="10451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latin typeface="+mj-lt"/>
              </a:rPr>
              <a:t>Каишни преносник се састоји од два каишника и каиша.</a:t>
            </a:r>
            <a:r>
              <a:rPr lang="ru-RU" dirty="0"/>
              <a:t> </a:t>
            </a:r>
            <a:r>
              <a:rPr lang="ru-RU" sz="2400" dirty="0" smtClean="0">
                <a:latin typeface="+mj-lt"/>
              </a:rPr>
              <a:t>Користи </a:t>
            </a:r>
            <a:r>
              <a:rPr lang="ru-RU" sz="2400" dirty="0">
                <a:latin typeface="+mj-lt"/>
              </a:rPr>
              <a:t>се за пренос снаге и обртања између 2 вратила на већем </a:t>
            </a:r>
            <a:r>
              <a:rPr lang="ru-RU" sz="2400" dirty="0" smtClean="0">
                <a:latin typeface="+mj-lt"/>
              </a:rPr>
              <a:t>растојању. </a:t>
            </a:r>
            <a:endParaRPr lang="ru-RU" sz="2400" b="0" i="0" dirty="0" smtClean="0">
              <a:effectLst/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099" y="4507278"/>
            <a:ext cx="2889849" cy="1686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7852" y="4507278"/>
            <a:ext cx="3284884" cy="1686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535" y="4507278"/>
            <a:ext cx="3106662" cy="1686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683363" y="3108614"/>
            <a:ext cx="23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Сл.18.Ланчани </a:t>
            </a:r>
            <a:r>
              <a:rPr lang="sr-Cyrl-B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пренос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740" y="3127295"/>
            <a:ext cx="23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Сл.19.Ланчани </a:t>
            </a:r>
            <a:r>
              <a:rPr lang="sr-Cyrl-B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пренос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6374" y="3178144"/>
            <a:ext cx="356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Сл.20.Ланчани </a:t>
            </a:r>
            <a:r>
              <a:rPr lang="sr-Cyrl-B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пренос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бициклу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7160" y="6299414"/>
            <a:ext cx="331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Сл.21.Отворени </a:t>
            </a:r>
            <a:r>
              <a:rPr lang="sr-Cyrl-B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каишни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пренос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1494" y="6310424"/>
            <a:ext cx="336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Сл.22.Укрштени </a:t>
            </a:r>
            <a:r>
              <a:rPr lang="sr-Cyrl-B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каишни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пренос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0736" y="6321434"/>
            <a:ext cx="384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Сл.23.Полуукрштени </a:t>
            </a:r>
            <a:r>
              <a:rPr lang="sr-Cyrl-B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каишни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пренос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34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638" y="173315"/>
            <a:ext cx="516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800" b="1" dirty="0" smtClean="0">
                <a:latin typeface="+mj-lt"/>
              </a:rPr>
              <a:t>СПЕЦИЈАЛНИ ЕЛЕМЕНТИ</a:t>
            </a:r>
            <a:r>
              <a:rPr lang="ru-RU" sz="2800" dirty="0">
                <a:latin typeface="+mj-lt"/>
                <a:cs typeface="Times New Roman" panose="02020603050405020304" pitchFamily="18" charset="0"/>
              </a:rPr>
              <a:t>  </a:t>
            </a:r>
          </a:p>
        </p:txBody>
      </p:sp>
      <p:sp>
        <p:nvSpPr>
          <p:cNvPr id="3" name="Rectangle 2"/>
          <p:cNvSpPr/>
          <p:nvPr/>
        </p:nvSpPr>
        <p:spPr>
          <a:xfrm>
            <a:off x="906307" y="696535"/>
            <a:ext cx="10451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latin typeface="+mj-lt"/>
              </a:rPr>
              <a:t>У специјалне елементе спадају 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effectLst/>
                <a:latin typeface="+mj-lt"/>
              </a:rPr>
              <a:t>Елементи клипних машина,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Елементи за регулацију и вођење гасова, течности и паре.  </a:t>
            </a:r>
            <a:endParaRPr lang="ru-RU" sz="2400" b="0" i="0" dirty="0" smtClean="0">
              <a:effectLst/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223" y="1958419"/>
            <a:ext cx="10451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latin typeface="+mj-lt"/>
              </a:rPr>
              <a:t>У елементе клипних машина убрајамо : цилиндаре, клипове и клипњаче.</a:t>
            </a:r>
            <a:endParaRPr lang="ru-RU" sz="2400" b="0" i="0" dirty="0" smtClean="0">
              <a:effectLst/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6307" y="4067837"/>
            <a:ext cx="10451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latin typeface="+mj-lt"/>
              </a:rPr>
              <a:t>У елементе за регулацију и вођење гасова, течности паре убрајамо: вентиле, славине, цијеви итд. </a:t>
            </a:r>
            <a:endParaRPr lang="ru-RU" sz="2400" b="0" i="0" dirty="0" smtClean="0">
              <a:effectLst/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3080" y="2498018"/>
            <a:ext cx="1719352" cy="1320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59" y="2524584"/>
            <a:ext cx="1236452" cy="1294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0290" y="2465258"/>
            <a:ext cx="2300085" cy="1353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59" y="4908331"/>
            <a:ext cx="1165986" cy="1301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0290" y="4898834"/>
            <a:ext cx="2300085" cy="1311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8667" y="4910293"/>
            <a:ext cx="1719352" cy="1299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085517" y="381610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Сл.24.Цилиндар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4563" y="3816103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Сл.25.Клип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3099" y="3816103"/>
            <a:ext cx="179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Сл.26.Клипњача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8873" y="6210053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Сл.27.Вентил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7734" y="6221512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Сл.28.Цијеви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49896" y="6221512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Сл.24.Славина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37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7186" y="2722180"/>
            <a:ext cx="5921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800" dirty="0" smtClean="0">
                <a:latin typeface="+mj-lt"/>
              </a:rPr>
              <a:t>ХВАЛА НА ПАЖЊИ</a:t>
            </a:r>
            <a:endParaRPr lang="bs-Latn-BA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84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388</Words>
  <Application>Microsoft Office PowerPoint</Application>
  <PresentationFormat>Custom</PresentationFormat>
  <Paragraphs>85</Paragraphs>
  <Slides>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Circuit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Vladan</dc:creator>
  <cp:lastModifiedBy>Aleksandra Stankovic</cp:lastModifiedBy>
  <cp:revision>33</cp:revision>
  <dcterms:created xsi:type="dcterms:W3CDTF">2021-01-24T11:09:48Z</dcterms:created>
  <dcterms:modified xsi:type="dcterms:W3CDTF">2021-01-27T07:09:04Z</dcterms:modified>
</cp:coreProperties>
</file>