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8" r:id="rId2"/>
    <p:sldId id="259" r:id="rId3"/>
    <p:sldId id="256" r:id="rId4"/>
    <p:sldId id="257" r:id="rId5"/>
    <p:sldId id="260" r:id="rId6"/>
    <p:sldId id="282" r:id="rId7"/>
    <p:sldId id="262" r:id="rId8"/>
    <p:sldId id="263" r:id="rId9"/>
    <p:sldId id="264" r:id="rId10"/>
    <p:sldId id="265" r:id="rId11"/>
    <p:sldId id="266" r:id="rId12"/>
    <p:sldId id="280" r:id="rId13"/>
    <p:sldId id="268" r:id="rId14"/>
    <p:sldId id="275" r:id="rId15"/>
    <p:sldId id="276" r:id="rId16"/>
    <p:sldId id="277" r:id="rId17"/>
    <p:sldId id="267" r:id="rId18"/>
    <p:sldId id="274" r:id="rId19"/>
    <p:sldId id="269" r:id="rId20"/>
    <p:sldId id="278" r:id="rId21"/>
    <p:sldId id="271" r:id="rId22"/>
    <p:sldId id="281" r:id="rId23"/>
    <p:sldId id="272" r:id="rId24"/>
    <p:sldId id="279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E5F898-8725-4954-AF4B-12186C55DF69}" type="datetimeFigureOut">
              <a:rPr lang="bs-Latn-BA" smtClean="0"/>
              <a:t>25.1.2021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D101B-BDB9-417C-BFEC-AA65F0C3B67E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F898-8725-4954-AF4B-12186C55DF69}" type="datetimeFigureOut">
              <a:rPr lang="bs-Latn-BA" smtClean="0"/>
              <a:t>25.1.2021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101B-BDB9-417C-BFEC-AA65F0C3B67E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F898-8725-4954-AF4B-12186C55DF69}" type="datetimeFigureOut">
              <a:rPr lang="bs-Latn-BA" smtClean="0"/>
              <a:t>25.1.2021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101B-BDB9-417C-BFEC-AA65F0C3B67E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F898-8725-4954-AF4B-12186C55DF69}" type="datetimeFigureOut">
              <a:rPr lang="bs-Latn-BA" smtClean="0"/>
              <a:t>25.1.2021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101B-BDB9-417C-BFEC-AA65F0C3B67E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F898-8725-4954-AF4B-12186C55DF69}" type="datetimeFigureOut">
              <a:rPr lang="bs-Latn-BA" smtClean="0"/>
              <a:t>25.1.2021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101B-BDB9-417C-BFEC-AA65F0C3B67E}" type="slidenum">
              <a:rPr lang="bs-Latn-BA" smtClean="0"/>
              <a:t>‹#›</a:t>
            </a:fld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F898-8725-4954-AF4B-12186C55DF69}" type="datetimeFigureOut">
              <a:rPr lang="bs-Latn-BA" smtClean="0"/>
              <a:t>25.1.2021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101B-BDB9-417C-BFEC-AA65F0C3B67E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F898-8725-4954-AF4B-12186C55DF69}" type="datetimeFigureOut">
              <a:rPr lang="bs-Latn-BA" smtClean="0"/>
              <a:t>25.1.2021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101B-BDB9-417C-BFEC-AA65F0C3B67E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F898-8725-4954-AF4B-12186C55DF69}" type="datetimeFigureOut">
              <a:rPr lang="bs-Latn-BA" smtClean="0"/>
              <a:t>25.1.2021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101B-BDB9-417C-BFEC-AA65F0C3B67E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F898-8725-4954-AF4B-12186C55DF69}" type="datetimeFigureOut">
              <a:rPr lang="bs-Latn-BA" smtClean="0"/>
              <a:t>25.1.2021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101B-BDB9-417C-BFEC-AA65F0C3B67E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F898-8725-4954-AF4B-12186C55DF69}" type="datetimeFigureOut">
              <a:rPr lang="bs-Latn-BA" smtClean="0"/>
              <a:t>25.1.2021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101B-BDB9-417C-BFEC-AA65F0C3B67E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F898-8725-4954-AF4B-12186C55DF69}" type="datetimeFigureOut">
              <a:rPr lang="bs-Latn-BA" smtClean="0"/>
              <a:t>25.1.2021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101B-BDB9-417C-BFEC-AA65F0C3B67E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1E5F898-8725-4954-AF4B-12186C55DF69}" type="datetimeFigureOut">
              <a:rPr lang="bs-Latn-BA" smtClean="0"/>
              <a:t>25.1.2021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4D101B-BDB9-417C-BFEC-AA65F0C3B67E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15616" y="4437112"/>
            <a:ext cx="6777318" cy="1731982"/>
          </a:xfrm>
        </p:spPr>
        <p:txBody>
          <a:bodyPr/>
          <a:lstStyle/>
          <a:p>
            <a:r>
              <a:rPr lang="sr-Cyrl-RS" sz="4400" i="1" dirty="0" smtClean="0"/>
              <a:t>Прича о Светом Сави је најдужа прича коју прича српски народ, а та прича не стари нити се умара и све што причамо само су њена поглавља.</a:t>
            </a:r>
            <a:r>
              <a:rPr lang="sr-Cyrl-RS" sz="4400" dirty="0" smtClean="0"/>
              <a:t/>
            </a:r>
            <a:br>
              <a:rPr lang="sr-Cyrl-RS" sz="4400" dirty="0" smtClean="0"/>
            </a:br>
            <a:r>
              <a:rPr lang="sr-Cyrl-RS" sz="4400" dirty="0" smtClean="0"/>
              <a:t/>
            </a:r>
            <a:br>
              <a:rPr lang="sr-Cyrl-RS" sz="4400" dirty="0" smtClean="0"/>
            </a:br>
            <a:r>
              <a:rPr lang="sr-Cyrl-RS" sz="4400" dirty="0" smtClean="0"/>
              <a:t>Матија Бећковић</a:t>
            </a:r>
            <a:endParaRPr lang="bs-Latn-BA" sz="4400" dirty="0"/>
          </a:p>
        </p:txBody>
      </p:sp>
    </p:spTree>
    <p:extLst>
      <p:ext uri="{BB962C8B-B14F-4D97-AF65-F5344CB8AC3E}">
        <p14:creationId xmlns:p14="http://schemas.microsoft.com/office/powerpoint/2010/main" val="29521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Камење је </a:t>
            </a:r>
            <a:r>
              <a:rPr lang="sr-Cyrl-RS" dirty="0" smtClean="0"/>
              <a:t>свезано леденим оковима, </a:t>
            </a:r>
            <a:r>
              <a:rPr lang="sr-Cyrl-RS" dirty="0"/>
              <a:t>путник нема чиме да се одбрани и једино оружје којим </a:t>
            </a:r>
            <a:r>
              <a:rPr lang="sr-Cyrl-RS" dirty="0" smtClean="0"/>
              <a:t>се </a:t>
            </a:r>
            <a:r>
              <a:rPr lang="sr-Cyrl-RS" dirty="0"/>
              <a:t>бори против зла  је </a:t>
            </a:r>
            <a:r>
              <a:rPr lang="sr-Cyrl-RS" i="1" dirty="0"/>
              <a:t>мач уста</a:t>
            </a:r>
            <a:r>
              <a:rPr lang="sr-Cyrl-RS" dirty="0"/>
              <a:t>, тј. ријеч истине</a:t>
            </a:r>
            <a:r>
              <a:rPr lang="sr-Latn-RS" dirty="0"/>
              <a:t>. </a:t>
            </a:r>
            <a:r>
              <a:rPr lang="sr-Cyrl-RS" dirty="0"/>
              <a:t> Када је схватио да је </a:t>
            </a:r>
            <a:r>
              <a:rPr lang="sr-Cyrl-RS" dirty="0" smtClean="0"/>
              <a:t>готово немогуће обуздати </a:t>
            </a:r>
            <a:r>
              <a:rPr lang="sr-Cyrl-RS" dirty="0"/>
              <a:t>зло у времену данашњем, Свети Сава  изговара </a:t>
            </a:r>
            <a:r>
              <a:rPr lang="sr-Cyrl-RS" dirty="0" smtClean="0"/>
              <a:t>сљедеће ријечи:</a:t>
            </a:r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b="1" i="1" dirty="0" smtClean="0">
                <a:latin typeface="Book Antiqua" panose="02040602050305030304" pitchFamily="18" charset="0"/>
              </a:rPr>
              <a:t>Нека </a:t>
            </a:r>
            <a:r>
              <a:rPr lang="sr-Cyrl-RS" b="1" i="1" dirty="0">
                <a:latin typeface="Book Antiqua" panose="02040602050305030304" pitchFamily="18" charset="0"/>
              </a:rPr>
              <a:t>је проклета земља у којој су </a:t>
            </a:r>
            <a:endParaRPr lang="bs-Latn-BA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sr-Cyrl-RS" b="1" i="1" dirty="0" smtClean="0">
                <a:latin typeface="Book Antiqua" panose="02040602050305030304" pitchFamily="18" charset="0"/>
              </a:rPr>
              <a:t>   пашчад </a:t>
            </a:r>
            <a:r>
              <a:rPr lang="sr-Cyrl-RS" b="1" i="1" dirty="0">
                <a:latin typeface="Book Antiqua" panose="02040602050305030304" pitchFamily="18" charset="0"/>
              </a:rPr>
              <a:t>пуштена, а камење </a:t>
            </a:r>
            <a:r>
              <a:rPr lang="sr-Cyrl-RS" b="1" i="1" dirty="0" smtClean="0">
                <a:latin typeface="Book Antiqua" panose="02040602050305030304" pitchFamily="18" charset="0"/>
              </a:rPr>
              <a:t>свезано!</a:t>
            </a:r>
            <a:endParaRPr lang="bs-Latn-BA" i="1" dirty="0">
              <a:latin typeface="Book Antiqua" panose="02040602050305030304" pitchFamily="18" charset="0"/>
            </a:endParaRPr>
          </a:p>
          <a:p>
            <a:endParaRPr lang="bs-Latn-BA" i="1" dirty="0"/>
          </a:p>
        </p:txBody>
      </p:sp>
    </p:spTree>
    <p:extLst>
      <p:ext uri="{BB962C8B-B14F-4D97-AF65-F5344CB8AC3E}">
        <p14:creationId xmlns:p14="http://schemas.microsoft.com/office/powerpoint/2010/main" val="13643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err="1"/>
              <a:t>Видјели</a:t>
            </a:r>
            <a:r>
              <a:rPr lang="sr-Cyrl-RS" dirty="0"/>
              <a:t> смо да се у пјесми појављују бројни </a:t>
            </a:r>
            <a:r>
              <a:rPr lang="sr-Cyrl-RS" b="1" dirty="0"/>
              <a:t>топоними</a:t>
            </a:r>
            <a:r>
              <a:rPr lang="sr-Cyrl-RS" dirty="0"/>
              <a:t> ( географски називи мјеста) везани за име Светог Саве (Савине стопе, </a:t>
            </a:r>
            <a:r>
              <a:rPr lang="sr-Cyrl-RS" dirty="0" err="1"/>
              <a:t>Савин</a:t>
            </a:r>
            <a:r>
              <a:rPr lang="sr-Cyrl-RS" dirty="0"/>
              <a:t> извор, </a:t>
            </a:r>
            <a:r>
              <a:rPr lang="sr-Cyrl-RS" dirty="0" err="1"/>
              <a:t>Савин</a:t>
            </a:r>
            <a:r>
              <a:rPr lang="sr-Cyrl-RS" dirty="0"/>
              <a:t> кук, </a:t>
            </a:r>
            <a:r>
              <a:rPr lang="sr-Cyrl-RS" dirty="0" err="1"/>
              <a:t>Савин</a:t>
            </a:r>
            <a:r>
              <a:rPr lang="sr-Cyrl-RS" dirty="0"/>
              <a:t> врх, </a:t>
            </a:r>
            <a:r>
              <a:rPr lang="sr-Cyrl-RS" dirty="0" err="1"/>
              <a:t>Савин</a:t>
            </a:r>
            <a:r>
              <a:rPr lang="sr-Cyrl-RS" dirty="0"/>
              <a:t> лакат). </a:t>
            </a:r>
            <a:endParaRPr lang="sr-Cyrl-RS" dirty="0" smtClean="0"/>
          </a:p>
          <a:p>
            <a:pPr marL="0" indent="0" algn="just">
              <a:buNone/>
            </a:pPr>
            <a:endParaRPr lang="sr-Cyrl-RS" dirty="0"/>
          </a:p>
          <a:p>
            <a:pPr algn="just"/>
            <a:r>
              <a:rPr lang="sr-Cyrl-RS" dirty="0" smtClean="0"/>
              <a:t>За </a:t>
            </a:r>
            <a:r>
              <a:rPr lang="sr-Cyrl-RS" dirty="0"/>
              <a:t>домаћи </a:t>
            </a:r>
            <a:r>
              <a:rPr lang="sr-Cyrl-RS" dirty="0" smtClean="0"/>
              <a:t>задатак истражите </a:t>
            </a:r>
            <a:r>
              <a:rPr lang="sr-Cyrl-RS" dirty="0"/>
              <a:t>гдје се налазе мјеста која  носе те називе и какве </a:t>
            </a:r>
            <a:r>
              <a:rPr lang="sr-Cyrl-RS" dirty="0" smtClean="0"/>
              <a:t>народне легенде </a:t>
            </a:r>
            <a:r>
              <a:rPr lang="sr-Cyrl-RS" dirty="0"/>
              <a:t>су  везане за њих.</a:t>
            </a:r>
            <a:endParaRPr lang="bs-Latn-BA" dirty="0"/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Истраживачки задатак:</a:t>
            </a:r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51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RS" sz="3600" dirty="0"/>
          </a:p>
          <a:p>
            <a:pPr marL="0" indent="0" algn="ctr">
              <a:buNone/>
            </a:pPr>
            <a:r>
              <a:rPr lang="sr-Cyrl-R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пажњи!</a:t>
            </a:r>
            <a:endParaRPr lang="bs-Latn-B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1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6600" b="1" i="1" dirty="0" smtClean="0">
                <a:effectLst/>
              </a:rPr>
              <a:t>Прича о Светом Сави </a:t>
            </a:r>
            <a:endParaRPr lang="bs-Latn-BA" sz="6600" b="1" i="1" dirty="0">
              <a:effectLst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4800" dirty="0" smtClean="0"/>
              <a:t>Матија Бећковић</a:t>
            </a:r>
            <a:endParaRPr lang="bs-Latn-BA" sz="4800" dirty="0"/>
          </a:p>
        </p:txBody>
      </p:sp>
    </p:spTree>
    <p:extLst>
      <p:ext uri="{BB962C8B-B14F-4D97-AF65-F5344CB8AC3E}">
        <p14:creationId xmlns:p14="http://schemas.microsoft.com/office/powerpoint/2010/main" val="19413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99247" y="1916833"/>
            <a:ext cx="7745505" cy="4209330"/>
          </a:xfrm>
        </p:spPr>
        <p:txBody>
          <a:bodyPr>
            <a:normAutofit/>
          </a:bodyPr>
          <a:lstStyle/>
          <a:p>
            <a:pPr algn="just"/>
            <a:r>
              <a:rPr lang="sr-Cyrl-RS" b="1" dirty="0" smtClean="0"/>
              <a:t>Савине </a:t>
            </a:r>
            <a:r>
              <a:rPr lang="sr-Cyrl-RS" b="1" dirty="0"/>
              <a:t>стопе, </a:t>
            </a:r>
            <a:r>
              <a:rPr lang="sr-Cyrl-RS" b="1" dirty="0" err="1"/>
              <a:t>Савин</a:t>
            </a:r>
            <a:r>
              <a:rPr lang="sr-Cyrl-RS" b="1" dirty="0"/>
              <a:t> извор, </a:t>
            </a:r>
            <a:r>
              <a:rPr lang="sr-Cyrl-RS" b="1" dirty="0" err="1"/>
              <a:t>Савин</a:t>
            </a:r>
            <a:r>
              <a:rPr lang="sr-Cyrl-RS" b="1" dirty="0"/>
              <a:t> кук, </a:t>
            </a:r>
            <a:r>
              <a:rPr lang="sr-Cyrl-RS" b="1" dirty="0" err="1"/>
              <a:t>Савин</a:t>
            </a:r>
            <a:r>
              <a:rPr lang="sr-Cyrl-RS" b="1" dirty="0"/>
              <a:t> врх, </a:t>
            </a:r>
            <a:r>
              <a:rPr lang="sr-Cyrl-RS" b="1" dirty="0" err="1"/>
              <a:t>Савин</a:t>
            </a:r>
            <a:r>
              <a:rPr lang="sr-Cyrl-RS" b="1" dirty="0"/>
              <a:t> </a:t>
            </a:r>
            <a:r>
              <a:rPr lang="sr-Cyrl-RS" b="1" dirty="0" smtClean="0"/>
              <a:t>лакат</a:t>
            </a:r>
          </a:p>
          <a:p>
            <a:pPr algn="just"/>
            <a:r>
              <a:rPr lang="ru-RU" b="1" u="sng" dirty="0" smtClean="0"/>
              <a:t>Савине стопе</a:t>
            </a:r>
            <a:r>
              <a:rPr lang="ru-RU" u="sng" dirty="0" smtClean="0"/>
              <a:t>- </a:t>
            </a:r>
            <a:r>
              <a:rPr lang="ru-RU" dirty="0" smtClean="0"/>
              <a:t>приповиједа </a:t>
            </a:r>
            <a:r>
              <a:rPr lang="ru-RU" dirty="0"/>
              <a:t>се да је </a:t>
            </a:r>
            <a:r>
              <a:rPr lang="ru-RU" dirty="0" smtClean="0"/>
              <a:t>Сава, бјежећи </a:t>
            </a:r>
            <a:r>
              <a:rPr lang="ru-RU" dirty="0"/>
              <a:t>са очева двора, да би заварао </a:t>
            </a:r>
            <a:r>
              <a:rPr lang="ru-RU" dirty="0" smtClean="0"/>
              <a:t>потјеру, </a:t>
            </a:r>
            <a:r>
              <a:rPr lang="ru-RU" dirty="0"/>
              <a:t>ходио </a:t>
            </a:r>
            <a:r>
              <a:rPr lang="ru-RU" dirty="0" smtClean="0"/>
              <a:t>планином Јелицом. Гдје </a:t>
            </a:r>
            <a:r>
              <a:rPr lang="ru-RU" dirty="0"/>
              <a:t>год би стао на камен, скачући с брда на брдо, ноге су му дубоко </a:t>
            </a:r>
            <a:r>
              <a:rPr lang="ru-RU" dirty="0" smtClean="0"/>
              <a:t>потањале</a:t>
            </a:r>
            <a:r>
              <a:rPr lang="ru-RU" dirty="0" smtClean="0"/>
              <a:t>.</a:t>
            </a:r>
            <a:r>
              <a:rPr lang="sr-Latn-RS" dirty="0" smtClean="0"/>
              <a:t> </a:t>
            </a:r>
            <a:r>
              <a:rPr lang="ru-RU" dirty="0" smtClean="0"/>
              <a:t>Његове </a:t>
            </a:r>
            <a:r>
              <a:rPr lang="ru-RU" dirty="0"/>
              <a:t>стопе дуго су се задржале у камену. Народ их прозва Савине </a:t>
            </a:r>
            <a:r>
              <a:rPr lang="ru-RU" dirty="0" smtClean="0"/>
              <a:t>стопе.</a:t>
            </a:r>
            <a:endParaRPr lang="bs-Latn-BA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38256" y="548680"/>
            <a:ext cx="7756263" cy="1054250"/>
          </a:xfrm>
        </p:spPr>
        <p:txBody>
          <a:bodyPr/>
          <a:lstStyle/>
          <a:p>
            <a:r>
              <a:rPr lang="sr-Cyrl-RS" sz="4800" dirty="0" smtClean="0"/>
              <a:t>Топоними из народних предања</a:t>
            </a:r>
            <a:endParaRPr lang="bs-Latn-BA" sz="4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53136"/>
            <a:ext cx="2625080" cy="19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99247" y="692697"/>
            <a:ext cx="7745505" cy="5433466"/>
          </a:xfrm>
        </p:spPr>
        <p:txBody>
          <a:bodyPr/>
          <a:lstStyle/>
          <a:p>
            <a:pPr algn="just"/>
            <a:r>
              <a:rPr lang="sr-Cyrl-RS" b="1" u="sng" dirty="0" err="1" smtClean="0"/>
              <a:t>Савин</a:t>
            </a:r>
            <a:r>
              <a:rPr lang="sr-Cyrl-RS" b="1" u="sng" dirty="0" smtClean="0"/>
              <a:t> извор </a:t>
            </a:r>
            <a:r>
              <a:rPr lang="sr-Cyrl-RS" dirty="0" smtClean="0"/>
              <a:t>се налази у близини Краљева. Легенда каже да је пролазећи овим крајевима, Свети Сава сјео да се одмори, дотакао воду својим штапом, благословио је и учинио љековитом. На извору се и данас налази спомен-плоча Светим </a:t>
            </a:r>
            <a:r>
              <a:rPr lang="sr-Cyrl-RS" dirty="0"/>
              <a:t>С</a:t>
            </a:r>
            <a:r>
              <a:rPr lang="sr-Cyrl-RS" dirty="0" smtClean="0"/>
              <a:t>ави.</a:t>
            </a: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80928"/>
            <a:ext cx="612068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99247" y="620689"/>
            <a:ext cx="7745505" cy="5505474"/>
          </a:xfrm>
        </p:spPr>
        <p:txBody>
          <a:bodyPr/>
          <a:lstStyle/>
          <a:p>
            <a:r>
              <a:rPr lang="sr-Cyrl-RS" b="1" u="sng" dirty="0" err="1" smtClean="0"/>
              <a:t>Савин</a:t>
            </a:r>
            <a:r>
              <a:rPr lang="sr-Cyrl-RS" b="1" u="sng" dirty="0" smtClean="0"/>
              <a:t> кук </a:t>
            </a:r>
            <a:r>
              <a:rPr lang="sr-Cyrl-RS" dirty="0" smtClean="0"/>
              <a:t>је један од најљепших врхова Дурмитора. Легенда каже да се Свети Сава често успињао на овај врх.</a:t>
            </a:r>
          </a:p>
          <a:p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 algn="just">
              <a:buNone/>
            </a:pPr>
            <a:endParaRPr lang="sr-Cyrl-RS" b="1" dirty="0" smtClean="0"/>
          </a:p>
          <a:p>
            <a:pPr marL="0" indent="0" algn="just">
              <a:buNone/>
            </a:pPr>
            <a:endParaRPr lang="sr-Cyrl-RS" b="1" dirty="0"/>
          </a:p>
          <a:p>
            <a:pPr marL="0" indent="0" algn="just">
              <a:buNone/>
            </a:pPr>
            <a:endParaRPr lang="sr-Cyrl-RS" b="1" dirty="0" smtClean="0"/>
          </a:p>
          <a:p>
            <a:pPr marL="0" indent="0" algn="just">
              <a:buNone/>
            </a:pPr>
            <a:r>
              <a:rPr lang="sr-Cyrl-RS" b="1" u="sng" dirty="0" err="1" smtClean="0"/>
              <a:t>Савин</a:t>
            </a:r>
            <a:r>
              <a:rPr lang="sr-Cyrl-RS" b="1" u="sng" dirty="0" smtClean="0"/>
              <a:t> лакат</a:t>
            </a:r>
            <a:r>
              <a:rPr lang="sr-Cyrl-RS" b="1" dirty="0" smtClean="0"/>
              <a:t> </a:t>
            </a:r>
            <a:r>
              <a:rPr lang="sr-Cyrl-RS" dirty="0" smtClean="0"/>
              <a:t>је удубљење у стијени, а приповиједа се да се Свети Саво наслонио лактом на њу да се одмори.</a:t>
            </a:r>
          </a:p>
          <a:p>
            <a:pPr marL="0" indent="0" algn="just">
              <a:buNone/>
            </a:pPr>
            <a:endParaRPr lang="bs-Latn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3285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9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Мотив одрицања од световног </a:t>
            </a:r>
            <a:r>
              <a:rPr lang="sr-Cyrl-RS" dirty="0" smtClean="0"/>
              <a:t>живота</a:t>
            </a:r>
          </a:p>
          <a:p>
            <a:r>
              <a:rPr lang="sr-Cyrl-RS" dirty="0" smtClean="0"/>
              <a:t>Мотив Савине </a:t>
            </a:r>
            <a:r>
              <a:rPr lang="sr-Cyrl-RS" dirty="0" err="1" smtClean="0"/>
              <a:t>вјечитости</a:t>
            </a:r>
            <a:r>
              <a:rPr lang="sr-Cyrl-RS" dirty="0" smtClean="0"/>
              <a:t> и свеприсутности</a:t>
            </a:r>
            <a:endParaRPr lang="bs-Latn-BA" dirty="0"/>
          </a:p>
          <a:p>
            <a:r>
              <a:rPr lang="sr-Cyrl-RS" dirty="0"/>
              <a:t>Мотив  путовања</a:t>
            </a:r>
            <a:endParaRPr lang="bs-Latn-BA" dirty="0"/>
          </a:p>
          <a:p>
            <a:r>
              <a:rPr lang="sr-Cyrl-RS" dirty="0"/>
              <a:t>Мотив паса/ </a:t>
            </a:r>
            <a:r>
              <a:rPr lang="sr-Cyrl-RS" dirty="0" smtClean="0"/>
              <a:t>зла које нас окружује</a:t>
            </a:r>
            <a:endParaRPr lang="bs-Latn-BA" dirty="0"/>
          </a:p>
          <a:p>
            <a:r>
              <a:rPr lang="sr-Cyrl-RS" dirty="0"/>
              <a:t>Мотив </a:t>
            </a:r>
            <a:r>
              <a:rPr lang="sr-Cyrl-RS" dirty="0" smtClean="0"/>
              <a:t>свезаног камења/ немогућности одбране</a:t>
            </a:r>
            <a:endParaRPr lang="bs-Latn-BA" dirty="0"/>
          </a:p>
          <a:p>
            <a:r>
              <a:rPr lang="sr-Cyrl-RS" dirty="0"/>
              <a:t>Мотив </a:t>
            </a:r>
            <a:r>
              <a:rPr lang="sr-Cyrl-RS" dirty="0" smtClean="0"/>
              <a:t>мача уста/ моћи говора</a:t>
            </a:r>
            <a:endParaRPr lang="bs-Latn-BA" dirty="0"/>
          </a:p>
          <a:p>
            <a:r>
              <a:rPr lang="sr-Cyrl-RS" dirty="0"/>
              <a:t>Мотив </a:t>
            </a:r>
            <a:r>
              <a:rPr lang="sr-Cyrl-RS" dirty="0" smtClean="0"/>
              <a:t>клетве/ проклињања потомства </a:t>
            </a:r>
            <a:r>
              <a:rPr lang="sr-Cyrl-RS" dirty="0" err="1" smtClean="0"/>
              <a:t>потонулог</a:t>
            </a:r>
            <a:r>
              <a:rPr lang="sr-Cyrl-RS" dirty="0" smtClean="0"/>
              <a:t> у гријех</a:t>
            </a:r>
            <a:endParaRPr lang="bs-Latn-BA" dirty="0"/>
          </a:p>
          <a:p>
            <a:endParaRPr lang="bs-Latn-BA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Мотиви:</a:t>
            </a:r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6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У немогућности да се одбрани од паса који су га напали, Свети Сава изговара сљедећу клетву: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i="1" dirty="0" smtClean="0"/>
              <a:t>Нека </a:t>
            </a:r>
            <a:r>
              <a:rPr lang="ru-RU" i="1" dirty="0"/>
              <a:t>је проклета земља у којој су</a:t>
            </a:r>
            <a:br>
              <a:rPr lang="ru-RU" i="1" dirty="0"/>
            </a:br>
            <a:r>
              <a:rPr lang="ru-RU" i="1" dirty="0"/>
              <a:t>пашчад пуштена, а камење свезано</a:t>
            </a:r>
            <a:r>
              <a:rPr lang="ru-RU" i="1" dirty="0" smtClean="0"/>
              <a:t>!</a:t>
            </a:r>
          </a:p>
          <a:p>
            <a:pPr marL="0" indent="0" algn="ctr">
              <a:buNone/>
            </a:pPr>
            <a:endParaRPr lang="ru-RU" i="1" dirty="0"/>
          </a:p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отив клетве, као и мотив благослова, често је заступљен у народној књижевности. </a:t>
            </a:r>
          </a:p>
          <a:p>
            <a:pPr marL="0" indent="0" algn="just">
              <a:buNone/>
            </a:pPr>
            <a:r>
              <a:rPr lang="ru-RU" dirty="0" smtClean="0"/>
              <a:t>Функција ове клетве је отварање очију човјечанству потонулом у гријех.</a:t>
            </a:r>
            <a:endParaRPr lang="sr-Cyrl-RS" dirty="0"/>
          </a:p>
          <a:p>
            <a:endParaRPr lang="bs-Latn-BA" i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 клетве</a:t>
            </a:r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18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755576" y="1988840"/>
            <a:ext cx="7745505" cy="4165847"/>
          </a:xfrm>
        </p:spPr>
        <p:txBody>
          <a:bodyPr>
            <a:normAutofit fontScale="92500" lnSpcReduction="20000"/>
          </a:bodyPr>
          <a:lstStyle/>
          <a:p>
            <a:r>
              <a:rPr lang="sr-Cyrl-RS" b="1" dirty="0" smtClean="0"/>
              <a:t>Стилске фигуре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b="1" u="sng" dirty="0" smtClean="0"/>
              <a:t>Поређење</a:t>
            </a:r>
            <a:r>
              <a:rPr lang="sr-Cyrl-RS" dirty="0" smtClean="0"/>
              <a:t>: </a:t>
            </a:r>
          </a:p>
          <a:p>
            <a:pPr marL="0" indent="0">
              <a:buNone/>
            </a:pPr>
            <a:r>
              <a:rPr lang="ru-RU" i="1" dirty="0" smtClean="0"/>
              <a:t>Када </a:t>
            </a:r>
            <a:r>
              <a:rPr lang="ru-RU" i="1" dirty="0"/>
              <a:t>је негде око Савина дана</a:t>
            </a:r>
            <a:br>
              <a:rPr lang="ru-RU" i="1" dirty="0"/>
            </a:br>
            <a:r>
              <a:rPr lang="ru-RU" i="1" dirty="0"/>
              <a:t>наишао Савином страном,</a:t>
            </a:r>
            <a:br>
              <a:rPr lang="ru-RU" i="1" dirty="0"/>
            </a:br>
            <a:r>
              <a:rPr lang="ru-RU" i="1" dirty="0"/>
              <a:t>напали су га пси,</a:t>
            </a:r>
            <a:br>
              <a:rPr lang="ru-RU" i="1" dirty="0"/>
            </a:br>
            <a:r>
              <a:rPr lang="ru-RU" i="1" dirty="0"/>
              <a:t>као што и сад нападају</a:t>
            </a:r>
            <a:br>
              <a:rPr lang="ru-RU" i="1" dirty="0"/>
            </a:br>
            <a:r>
              <a:rPr lang="ru-RU" i="1" dirty="0"/>
              <a:t>свакога ко се упути Савиним траговима</a:t>
            </a:r>
            <a:r>
              <a:rPr lang="ru-RU" dirty="0" smtClean="0"/>
              <a:t>.</a:t>
            </a:r>
            <a:endParaRPr lang="sr-Cyrl-RS" dirty="0" smtClean="0"/>
          </a:p>
          <a:p>
            <a:r>
              <a:rPr lang="sr-Cyrl-RS" b="1" u="sng" dirty="0" smtClean="0"/>
              <a:t>Контраст</a:t>
            </a:r>
            <a:r>
              <a:rPr lang="sr-Cyrl-RS" dirty="0" smtClean="0"/>
              <a:t>:</a:t>
            </a:r>
          </a:p>
          <a:p>
            <a:pPr marL="0" indent="0">
              <a:buNone/>
            </a:pPr>
            <a:r>
              <a:rPr lang="ru-RU" i="1" dirty="0"/>
              <a:t>Нека је проклета земља у којој су</a:t>
            </a:r>
            <a:br>
              <a:rPr lang="ru-RU" i="1" dirty="0"/>
            </a:br>
            <a:r>
              <a:rPr lang="ru-RU" i="1" dirty="0"/>
              <a:t>пашчад пуштена, а камење </a:t>
            </a:r>
            <a:r>
              <a:rPr lang="ru-RU" i="1" dirty="0" smtClean="0"/>
              <a:t>свезано</a:t>
            </a:r>
            <a:r>
              <a:rPr lang="ru-RU" i="1" dirty="0"/>
              <a:t>!</a:t>
            </a:r>
            <a:endParaRPr lang="sr-Cyrl-RS" i="1" dirty="0" smtClean="0"/>
          </a:p>
          <a:p>
            <a:r>
              <a:rPr lang="sr-Cyrl-RS" b="1" u="sng" dirty="0" smtClean="0"/>
              <a:t>Персонификација и метафора</a:t>
            </a:r>
            <a:r>
              <a:rPr lang="sr-Cyrl-RS" dirty="0" smtClean="0"/>
              <a:t>:</a:t>
            </a:r>
          </a:p>
          <a:p>
            <a:pPr marL="0" indent="0">
              <a:buNone/>
            </a:pPr>
            <a:r>
              <a:rPr lang="ru-RU" i="1" dirty="0"/>
              <a:t>кад је Свети Сава отпасао мач </a:t>
            </a:r>
            <a:r>
              <a:rPr lang="ru-RU" i="1" dirty="0" smtClean="0"/>
              <a:t>уста...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Језичко-стилска анализа пјесме:</a:t>
            </a:r>
            <a:endParaRPr lang="bs-Latn-B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552728" cy="6408712"/>
          </a:xfrm>
        </p:spPr>
      </p:pic>
    </p:spTree>
    <p:extLst>
      <p:ext uri="{BB962C8B-B14F-4D97-AF65-F5344CB8AC3E}">
        <p14:creationId xmlns:p14="http://schemas.microsoft.com/office/powerpoint/2010/main" val="23184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 пјесми је заступљен </a:t>
            </a:r>
            <a:r>
              <a:rPr lang="sr-Cyrl-RS" b="1" dirty="0" smtClean="0"/>
              <a:t>слободни стих.</a:t>
            </a:r>
          </a:p>
          <a:p>
            <a:pPr marL="0" indent="0">
              <a:buNone/>
            </a:pPr>
            <a:endParaRPr lang="sr-Cyrl-RS" b="1" dirty="0" smtClean="0"/>
          </a:p>
          <a:p>
            <a:r>
              <a:rPr lang="sr-Cyrl-RS" b="1" dirty="0" smtClean="0"/>
              <a:t>Подсјетимо се!</a:t>
            </a:r>
          </a:p>
          <a:p>
            <a:pPr marL="0" indent="0">
              <a:buNone/>
            </a:pPr>
            <a:endParaRPr lang="sr-Cyrl-RS" b="1" dirty="0" smtClean="0"/>
          </a:p>
          <a:p>
            <a:pPr marL="0" indent="0" algn="just">
              <a:buNone/>
            </a:pPr>
            <a:r>
              <a:rPr lang="sr-Cyrl-RS" sz="3200" b="1" dirty="0" smtClean="0"/>
              <a:t>Слободни стихови нису повезани римом, немају исти број слогова, распоређени су слободно</a:t>
            </a:r>
            <a:r>
              <a:rPr lang="sr-Cyrl-RS" b="1" dirty="0" smtClean="0"/>
              <a:t>.</a:t>
            </a:r>
            <a:endParaRPr lang="bs-Latn-BA" b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Врста стиха</a:t>
            </a:r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4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 smtClean="0"/>
              <a:t>Пјесма </a:t>
            </a:r>
            <a:r>
              <a:rPr lang="sr-Cyrl-RS" i="1" dirty="0" smtClean="0"/>
              <a:t>Прича о Светом Сави </a:t>
            </a:r>
            <a:r>
              <a:rPr lang="sr-Cyrl-RS" dirty="0" smtClean="0"/>
              <a:t>спада у мисаону поезију. У њој пјесник </a:t>
            </a:r>
            <a:r>
              <a:rPr lang="sr-Cyrl-RS" dirty="0"/>
              <a:t>кроз метафоре разлаже своју мисао о добру и </a:t>
            </a:r>
            <a:r>
              <a:rPr lang="sr-Cyrl-RS" dirty="0" smtClean="0"/>
              <a:t>злу</a:t>
            </a:r>
            <a:r>
              <a:rPr lang="sr-Latn-RS" dirty="0" smtClean="0"/>
              <a:t>,</a:t>
            </a:r>
            <a:r>
              <a:rPr lang="sr-Cyrl-RS" dirty="0" smtClean="0"/>
              <a:t> </a:t>
            </a:r>
            <a:r>
              <a:rPr lang="sr-Cyrl-RS" dirty="0"/>
              <a:t>те о опасностима које пријете нашој земљи и народу</a:t>
            </a:r>
            <a:r>
              <a:rPr lang="sr-Cyrl-RS" dirty="0" smtClean="0"/>
              <a:t>.</a:t>
            </a:r>
          </a:p>
          <a:p>
            <a:pPr algn="just"/>
            <a:endParaRPr lang="sr-Cyrl-RS" dirty="0"/>
          </a:p>
          <a:p>
            <a:pPr algn="just"/>
            <a:r>
              <a:rPr lang="sr-Cyrl-RS" b="1" dirty="0" smtClean="0"/>
              <a:t>Мисаона (рефлексивна) пјесма </a:t>
            </a:r>
            <a:r>
              <a:rPr lang="sr-Cyrl-RS" dirty="0" smtClean="0"/>
              <a:t>је врста лирске пјесме у којој пјесник изражава своје мисли о разним животним темама. </a:t>
            </a:r>
          </a:p>
          <a:p>
            <a:pPr marL="0" indent="0">
              <a:buNone/>
            </a:pPr>
            <a:endParaRPr lang="sr-Cyrl-RS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Мисаона поезија</a:t>
            </a:r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1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sr-Cyrl-RS" dirty="0" smtClean="0"/>
          </a:p>
          <a:p>
            <a:r>
              <a:rPr lang="sr-Latn-RS" sz="2800" dirty="0" smtClean="0"/>
              <a:t> </a:t>
            </a:r>
            <a:r>
              <a:rPr lang="sr-Cyrl-RS" sz="2800" dirty="0" smtClean="0"/>
              <a:t>Пјесма подсјећа на легенду</a:t>
            </a:r>
          </a:p>
          <a:p>
            <a:pPr marL="0" indent="0">
              <a:buNone/>
            </a:pPr>
            <a:endParaRPr lang="sr-Cyrl-RS" sz="2800" dirty="0" smtClean="0"/>
          </a:p>
          <a:p>
            <a:r>
              <a:rPr lang="sr-Latn-RS" sz="2800" dirty="0" smtClean="0"/>
              <a:t> </a:t>
            </a:r>
            <a:r>
              <a:rPr lang="sr-Cyrl-RS" sz="2800" dirty="0" smtClean="0"/>
              <a:t>Помињу се разни топоними из народних предања</a:t>
            </a:r>
          </a:p>
          <a:p>
            <a:pPr marL="0" indent="0">
              <a:buNone/>
            </a:pPr>
            <a:endParaRPr lang="sr-Cyrl-RS" sz="2800" dirty="0" smtClean="0"/>
          </a:p>
          <a:p>
            <a:r>
              <a:rPr lang="sr-Latn-RS" sz="2800" dirty="0" smtClean="0"/>
              <a:t> </a:t>
            </a:r>
            <a:r>
              <a:rPr lang="sr-Cyrl-RS" sz="2800" dirty="0" smtClean="0"/>
              <a:t>Мотив клетве је преузет из народне књижевности</a:t>
            </a:r>
            <a:endParaRPr lang="bs-Latn-BA" sz="28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Елементи традиције у савременој мисаоној поезији</a:t>
            </a:r>
            <a:endParaRPr lang="bs-Latn-B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18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sz="2800" dirty="0" smtClean="0"/>
              <a:t> Свети Сава је својим примјером одредио пут којим треба да идемо.</a:t>
            </a:r>
          </a:p>
          <a:p>
            <a:pPr algn="just"/>
            <a:r>
              <a:rPr lang="sr-Cyrl-RS" sz="2800" dirty="0" smtClean="0"/>
              <a:t> На том путу ће увијек бити искушења, али док год живимо у складу са истином, не треба да се плашимо.</a:t>
            </a:r>
          </a:p>
          <a:p>
            <a:pPr algn="just"/>
            <a:r>
              <a:rPr lang="sr-Cyrl-RS" sz="2800" dirty="0" smtClean="0"/>
              <a:t> И у најтежим тренуцима треба да сачувамо вјеру и наду.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Поруке пјесме</a:t>
            </a:r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6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RS" sz="3600" dirty="0"/>
          </a:p>
          <a:p>
            <a:pPr marL="0" indent="0" algn="ctr">
              <a:buNone/>
            </a:pPr>
            <a:r>
              <a:rPr lang="sr-Cyrl-R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пажњи!</a:t>
            </a:r>
            <a:endParaRPr lang="bs-Latn-B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3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6600" b="1" i="1" dirty="0" smtClean="0">
                <a:effectLst/>
              </a:rPr>
              <a:t>Прича о Светом Сави </a:t>
            </a:r>
            <a:endParaRPr lang="bs-Latn-BA" sz="6600" b="1" i="1" dirty="0">
              <a:effectLst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4800" dirty="0" smtClean="0"/>
              <a:t>Матија Бећковић</a:t>
            </a:r>
            <a:endParaRPr lang="bs-Latn-BA" sz="4800" dirty="0"/>
          </a:p>
        </p:txBody>
      </p:sp>
    </p:spTree>
    <p:extLst>
      <p:ext uri="{BB962C8B-B14F-4D97-AF65-F5344CB8AC3E}">
        <p14:creationId xmlns:p14="http://schemas.microsoft.com/office/powerpoint/2010/main" val="28547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179512" y="2132856"/>
            <a:ext cx="8640960" cy="4536504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Рођен је 1939</a:t>
            </a:r>
            <a:r>
              <a:rPr lang="sr-Cyrl-RS" dirty="0" smtClean="0"/>
              <a:t>. године </a:t>
            </a:r>
            <a:r>
              <a:rPr lang="sr-Cyrl-RS" dirty="0"/>
              <a:t>у </a:t>
            </a:r>
            <a:r>
              <a:rPr lang="sr-Cyrl-RS" dirty="0" smtClean="0"/>
              <a:t>Сенти</a:t>
            </a:r>
            <a:r>
              <a:rPr lang="sr-Cyrl-RS" dirty="0"/>
              <a:t>.</a:t>
            </a:r>
            <a:endParaRPr lang="bs-Latn-BA" dirty="0"/>
          </a:p>
          <a:p>
            <a:pPr algn="just"/>
            <a:r>
              <a:rPr lang="sr-Cyrl-RS" dirty="0"/>
              <a:t>Завршио је Филолошки факултет у Београду</a:t>
            </a:r>
            <a:r>
              <a:rPr lang="sr-Cyrl-RS" dirty="0" smtClean="0"/>
              <a:t>.</a:t>
            </a:r>
            <a:endParaRPr lang="bs-Latn-BA" dirty="0"/>
          </a:p>
          <a:p>
            <a:pPr algn="just"/>
            <a:r>
              <a:rPr lang="sr-Cyrl-RS" dirty="0"/>
              <a:t>Пјесништво му је прожето хумором и иронијом</a:t>
            </a:r>
            <a:r>
              <a:rPr lang="sr-Cyrl-RS" dirty="0" smtClean="0"/>
              <a:t>, </a:t>
            </a:r>
            <a:r>
              <a:rPr lang="sr-Cyrl-RS" dirty="0"/>
              <a:t>а његов пјеснички језик је често проткан дијалектизмима.</a:t>
            </a:r>
            <a:endParaRPr lang="bs-Latn-BA" dirty="0"/>
          </a:p>
          <a:p>
            <a:pPr algn="just"/>
            <a:r>
              <a:rPr lang="sr-Cyrl-RS" dirty="0"/>
              <a:t> Најпознатије збирке пјесама су  </a:t>
            </a:r>
            <a:r>
              <a:rPr lang="sr-Cyrl-RS" i="1" dirty="0"/>
              <a:t>Ћераћемо се још</a:t>
            </a:r>
            <a:r>
              <a:rPr lang="sr-Cyrl-RS" dirty="0" smtClean="0"/>
              <a:t>,  </a:t>
            </a:r>
            <a:r>
              <a:rPr lang="sr-Cyrl-RS" i="1" dirty="0"/>
              <a:t>Тако је говорио Матија, Рече ми један </a:t>
            </a:r>
            <a:r>
              <a:rPr lang="sr-Cyrl-RS" i="1" dirty="0" err="1"/>
              <a:t>чоек</a:t>
            </a:r>
            <a:r>
              <a:rPr lang="sr-Latn-RS" dirty="0" smtClean="0"/>
              <a:t>, </a:t>
            </a:r>
            <a:r>
              <a:rPr lang="sr-Cyrl-RS" dirty="0" smtClean="0"/>
              <a:t>а </a:t>
            </a:r>
            <a:r>
              <a:rPr lang="sr-Cyrl-RS" dirty="0"/>
              <a:t>супрузи Вери </a:t>
            </a:r>
            <a:r>
              <a:rPr lang="sr-Cyrl-RS" dirty="0" err="1"/>
              <a:t>Павладољској</a:t>
            </a:r>
            <a:r>
              <a:rPr lang="sr-Cyrl-RS" dirty="0"/>
              <a:t>, посветио је истоимену </a:t>
            </a:r>
            <a:r>
              <a:rPr lang="sr-Cyrl-RS" dirty="0" smtClean="0"/>
              <a:t>збирку</a:t>
            </a:r>
            <a:r>
              <a:rPr lang="sr-Latn-RS" dirty="0" smtClean="0"/>
              <a:t> </a:t>
            </a:r>
            <a:r>
              <a:rPr lang="sr-Cyrl-RS" dirty="0" smtClean="0"/>
              <a:t> пјесама </a:t>
            </a:r>
            <a:r>
              <a:rPr lang="sr-Cyrl-RS" dirty="0"/>
              <a:t>.</a:t>
            </a:r>
            <a:endParaRPr lang="bs-Latn-BA" dirty="0"/>
          </a:p>
          <a:p>
            <a:pPr algn="just"/>
            <a:r>
              <a:rPr lang="sr-Cyrl-RS" dirty="0"/>
              <a:t>Члан је САНУ. </a:t>
            </a:r>
            <a:endParaRPr lang="sr-Cyrl-RS" dirty="0" smtClean="0"/>
          </a:p>
          <a:p>
            <a:pPr algn="just"/>
            <a:r>
              <a:rPr lang="sr-Cyrl-RS" dirty="0" smtClean="0"/>
              <a:t>Живи </a:t>
            </a:r>
            <a:r>
              <a:rPr lang="sr-Cyrl-RS" dirty="0"/>
              <a:t>и ствара у Београду.</a:t>
            </a:r>
            <a:endParaRPr lang="bs-Latn-BA" dirty="0"/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080120"/>
          </a:xfrm>
        </p:spPr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писцу:</a:t>
            </a:r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40905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esta za sadržaj 4"/>
          <p:cNvSpPr>
            <a:spLocks noGrp="1"/>
          </p:cNvSpPr>
          <p:nvPr>
            <p:ph idx="1"/>
          </p:nvPr>
        </p:nvSpPr>
        <p:spPr>
          <a:xfrm>
            <a:off x="699247" y="404664"/>
            <a:ext cx="4016769" cy="61926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Прича о Светом </a:t>
            </a:r>
            <a:r>
              <a:rPr lang="ru-RU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Сави</a:t>
            </a:r>
            <a:r>
              <a:rPr lang="ru-RU" sz="5900" b="1" dirty="0" smtClean="0"/>
              <a:t>                              </a:t>
            </a:r>
            <a:endParaRPr lang="ru-RU" sz="5900" dirty="0"/>
          </a:p>
          <a:p>
            <a:endParaRPr lang="ru-RU" sz="4000" dirty="0" smtClean="0"/>
          </a:p>
          <a:p>
            <a:pPr marL="0" indent="0">
              <a:buNone/>
            </a:pPr>
            <a:r>
              <a:rPr lang="ru-RU" sz="4200" dirty="0" smtClean="0"/>
              <a:t>Кад </a:t>
            </a:r>
            <a:r>
              <a:rPr lang="ru-RU" sz="4200" dirty="0"/>
              <a:t>је Свети Сава ишао по земљи,</a:t>
            </a:r>
            <a:br>
              <a:rPr lang="ru-RU" sz="4200" dirty="0"/>
            </a:br>
            <a:r>
              <a:rPr lang="ru-RU" sz="4200" dirty="0"/>
              <a:t>још пре свога рођења,</a:t>
            </a:r>
            <a:br>
              <a:rPr lang="ru-RU" sz="4200" dirty="0"/>
            </a:br>
            <a:r>
              <a:rPr lang="ru-RU" sz="4200" dirty="0"/>
              <a:t>док се звао Растко,</a:t>
            </a:r>
            <a:br>
              <a:rPr lang="ru-RU" sz="4200" dirty="0"/>
            </a:br>
            <a:r>
              <a:rPr lang="ru-RU" sz="4200" dirty="0"/>
              <a:t>као што иде и сада,</a:t>
            </a:r>
            <a:br>
              <a:rPr lang="ru-RU" sz="4200" dirty="0"/>
            </a:br>
            <a:r>
              <a:rPr lang="ru-RU" sz="4200" dirty="0"/>
              <a:t>само га не видимо,</a:t>
            </a:r>
            <a:br>
              <a:rPr lang="ru-RU" sz="4200" dirty="0"/>
            </a:br>
            <a:r>
              <a:rPr lang="ru-RU" sz="4200" dirty="0"/>
              <a:t>а можда је то било и доцније</a:t>
            </a:r>
            <a:r>
              <a:rPr lang="ru-RU" sz="4200" dirty="0" smtClean="0"/>
              <a:t>.</a:t>
            </a:r>
          </a:p>
          <a:p>
            <a:endParaRPr lang="ru-RU" sz="4200" dirty="0"/>
          </a:p>
          <a:p>
            <a:pPr marL="0" indent="0">
              <a:buNone/>
            </a:pPr>
            <a:r>
              <a:rPr lang="ru-RU" sz="4200" dirty="0"/>
              <a:t>Кренуо је Савиним стопама,</a:t>
            </a:r>
            <a:br>
              <a:rPr lang="ru-RU" sz="4200" dirty="0"/>
            </a:br>
            <a:r>
              <a:rPr lang="ru-RU" sz="4200" dirty="0"/>
              <a:t>ка Савином извору</a:t>
            </a:r>
            <a:br>
              <a:rPr lang="ru-RU" sz="4200" dirty="0"/>
            </a:br>
            <a:r>
              <a:rPr lang="ru-RU" sz="4200" dirty="0"/>
              <a:t>на Савином врху</a:t>
            </a:r>
            <a:br>
              <a:rPr lang="ru-RU" sz="4200" dirty="0"/>
            </a:br>
            <a:r>
              <a:rPr lang="ru-RU" sz="4200" dirty="0"/>
              <a:t>куда и ми идемо,</a:t>
            </a:r>
            <a:br>
              <a:rPr lang="ru-RU" sz="4200" dirty="0"/>
            </a:br>
            <a:r>
              <a:rPr lang="ru-RU" sz="4200" dirty="0"/>
              <a:t>јер другог пута и нема</a:t>
            </a:r>
            <a:r>
              <a:rPr lang="ru-RU" sz="4200" dirty="0" smtClean="0"/>
              <a:t>.</a:t>
            </a:r>
          </a:p>
          <a:p>
            <a:pPr marL="0" indent="0">
              <a:buNone/>
            </a:pPr>
            <a:endParaRPr lang="ru-RU" sz="4200" dirty="0"/>
          </a:p>
          <a:p>
            <a:pPr marL="0" indent="0">
              <a:buNone/>
            </a:pPr>
            <a:r>
              <a:rPr lang="ru-RU" sz="4200" dirty="0"/>
              <a:t>Када је негде око Савина дана</a:t>
            </a:r>
            <a:br>
              <a:rPr lang="ru-RU" sz="4200" dirty="0"/>
            </a:br>
            <a:r>
              <a:rPr lang="ru-RU" sz="4200" dirty="0"/>
              <a:t>наишао Савином страном,</a:t>
            </a:r>
            <a:br>
              <a:rPr lang="ru-RU" sz="4200" dirty="0"/>
            </a:br>
            <a:r>
              <a:rPr lang="ru-RU" sz="4200" dirty="0"/>
              <a:t>напали су га пси,</a:t>
            </a:r>
            <a:br>
              <a:rPr lang="ru-RU" sz="4200" dirty="0"/>
            </a:br>
            <a:r>
              <a:rPr lang="ru-RU" sz="4200" dirty="0"/>
              <a:t>као што и сад нападају</a:t>
            </a:r>
            <a:br>
              <a:rPr lang="ru-RU" sz="4200" dirty="0"/>
            </a:br>
            <a:r>
              <a:rPr lang="ru-RU" sz="4200" dirty="0"/>
              <a:t>свакога ко се упути Савиним траговима</a:t>
            </a:r>
            <a:r>
              <a:rPr lang="ru-RU" sz="4200" dirty="0" smtClean="0"/>
              <a:t>.</a:t>
            </a:r>
            <a:endParaRPr lang="ru-RU" sz="4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50" y="260648"/>
            <a:ext cx="479065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Matija Beckovic - Prica o svetom savi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74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6037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У свом наслову ова пјесма има одредницу </a:t>
            </a:r>
            <a:r>
              <a:rPr lang="sr-Cyrl-RS" i="1" dirty="0" smtClean="0"/>
              <a:t>прича. </a:t>
            </a:r>
            <a:r>
              <a:rPr lang="sr-Cyrl-RS" dirty="0" smtClean="0"/>
              <a:t>Према начину на који је у њој представљен живот Светог Саве, она нас подсјећа на једну народну књижевну врсту. </a:t>
            </a:r>
          </a:p>
          <a:p>
            <a:pPr marL="0" indent="0" algn="just">
              <a:buNone/>
            </a:pPr>
            <a:endParaRPr lang="sr-Cyrl-RS" dirty="0" smtClean="0"/>
          </a:p>
          <a:p>
            <a:pPr algn="just"/>
            <a:r>
              <a:rPr lang="sr-Cyrl-RS" dirty="0" smtClean="0"/>
              <a:t>Подсјетимо се!</a:t>
            </a:r>
          </a:p>
          <a:p>
            <a:pPr marL="0" indent="0" algn="just">
              <a:buNone/>
            </a:pPr>
            <a:endParaRPr lang="sr-Cyrl-RS" dirty="0" smtClean="0"/>
          </a:p>
          <a:p>
            <a:pPr marL="0" indent="0" algn="just">
              <a:buNone/>
            </a:pPr>
            <a:r>
              <a:rPr lang="sr-Cyrl-RS" b="1" dirty="0" smtClean="0"/>
              <a:t>Легенда је предање о животу неке личности или о неком догађају, обогаћено фантастичним, нестварним догађајима.</a:t>
            </a:r>
            <a:endParaRPr lang="bs-Latn-BA" b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 прочитаној пјесми: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409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/>
              <a:t>У пјесми је </a:t>
            </a:r>
            <a:r>
              <a:rPr lang="sr-Cyrl-RS" dirty="0" smtClean="0"/>
              <a:t>описано </a:t>
            </a:r>
            <a:r>
              <a:rPr lang="sr-Cyrl-RS" dirty="0"/>
              <a:t>путовање Светога Саве, тј. Растка Немањића и догађаји који су пратили то путовање. Сам почетак пјесме </a:t>
            </a:r>
            <a:r>
              <a:rPr lang="sr-Cyrl-RS" dirty="0" smtClean="0"/>
              <a:t>нам </a:t>
            </a:r>
            <a:r>
              <a:rPr lang="sr-Cyrl-RS" dirty="0"/>
              <a:t>дјелује  необично, готово парадоксално</a:t>
            </a:r>
            <a:r>
              <a:rPr lang="sr-Cyrl-RS" dirty="0" smtClean="0"/>
              <a:t>:</a:t>
            </a:r>
          </a:p>
          <a:p>
            <a:pPr marL="0" indent="0" algn="just">
              <a:buNone/>
            </a:pPr>
            <a:endParaRPr lang="bs-Latn-BA" dirty="0"/>
          </a:p>
          <a:p>
            <a:r>
              <a:rPr lang="bs-Latn-BA" b="1" i="1" dirty="0"/>
              <a:t>Кад је Свети Сава ишао по земљи,</a:t>
            </a:r>
            <a:br>
              <a:rPr lang="bs-Latn-BA" b="1" i="1" dirty="0"/>
            </a:br>
            <a:r>
              <a:rPr lang="bs-Latn-BA" b="1" i="1" dirty="0"/>
              <a:t>још пре свога рођења,</a:t>
            </a:r>
            <a:br>
              <a:rPr lang="bs-Latn-BA" b="1" i="1" dirty="0"/>
            </a:br>
            <a:r>
              <a:rPr lang="bs-Latn-BA" b="1" i="1" dirty="0"/>
              <a:t>док се звао Растко,</a:t>
            </a:r>
            <a:br>
              <a:rPr lang="bs-Latn-BA" b="1" i="1" dirty="0"/>
            </a:br>
            <a:r>
              <a:rPr lang="bs-Latn-BA" b="1" i="1" dirty="0"/>
              <a:t>као што иде и сада,</a:t>
            </a:r>
            <a:br>
              <a:rPr lang="bs-Latn-BA" b="1" i="1" dirty="0"/>
            </a:br>
            <a:r>
              <a:rPr lang="bs-Latn-BA" b="1" i="1" dirty="0"/>
              <a:t>само га не видимо</a:t>
            </a:r>
            <a:r>
              <a:rPr lang="sr-Cyrl-RS" b="1" i="1" dirty="0" smtClean="0"/>
              <a:t>…</a:t>
            </a:r>
            <a:endParaRPr lang="bs-Latn-BA" dirty="0"/>
          </a:p>
          <a:p>
            <a:endParaRPr lang="bs-Latn-BA" i="1" dirty="0"/>
          </a:p>
        </p:txBody>
      </p:sp>
    </p:spTree>
    <p:extLst>
      <p:ext uri="{BB962C8B-B14F-4D97-AF65-F5344CB8AC3E}">
        <p14:creationId xmlns:p14="http://schemas.microsoft.com/office/powerpoint/2010/main" val="3082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99247" y="2132857"/>
            <a:ext cx="7745505" cy="39933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r-Cyrl-RS" sz="2600" dirty="0"/>
              <a:t>Даље се путник упућује </a:t>
            </a:r>
            <a:r>
              <a:rPr lang="sr-Cyrl-RS" sz="2600" dirty="0" err="1"/>
              <a:t>Савиним</a:t>
            </a:r>
            <a:r>
              <a:rPr lang="sr-Cyrl-RS" sz="2600" dirty="0"/>
              <a:t> стопама, ка </a:t>
            </a:r>
            <a:r>
              <a:rPr lang="sr-Cyrl-RS" sz="2600" dirty="0" err="1"/>
              <a:t>Савином</a:t>
            </a:r>
            <a:r>
              <a:rPr lang="sr-Cyrl-RS" sz="2600" dirty="0"/>
              <a:t> извору на </a:t>
            </a:r>
            <a:r>
              <a:rPr lang="sr-Cyrl-RS" sz="2600" dirty="0" err="1"/>
              <a:t>Савином</a:t>
            </a:r>
            <a:r>
              <a:rPr lang="sr-Cyrl-RS" sz="2600" dirty="0"/>
              <a:t> врху.  Када каже да његовим путем и ми идемо </a:t>
            </a:r>
            <a:r>
              <a:rPr lang="sr-Cyrl-RS" sz="2600" i="1" dirty="0" smtClean="0"/>
              <a:t>јер </a:t>
            </a:r>
            <a:r>
              <a:rPr lang="sr-Cyrl-RS" sz="2600" i="1" dirty="0"/>
              <a:t>другога пута и </a:t>
            </a:r>
            <a:r>
              <a:rPr lang="sr-Cyrl-RS" sz="2600" i="1" dirty="0" smtClean="0"/>
              <a:t>нема, </a:t>
            </a:r>
            <a:r>
              <a:rPr lang="sr-Cyrl-RS" sz="2600" dirty="0"/>
              <a:t>пјесник </a:t>
            </a:r>
            <a:r>
              <a:rPr lang="sr-Cyrl-RS" sz="2600" dirty="0" smtClean="0"/>
              <a:t>наглашава </a:t>
            </a:r>
            <a:r>
              <a:rPr lang="sr-Cyrl-RS" sz="2600" dirty="0"/>
              <a:t>значај </a:t>
            </a:r>
            <a:r>
              <a:rPr lang="sr-Cyrl-RS" sz="2600" dirty="0" smtClean="0"/>
              <a:t>светосавља за српски </a:t>
            </a:r>
            <a:r>
              <a:rPr lang="sr-Cyrl-RS" sz="2600" smtClean="0"/>
              <a:t>народ.</a:t>
            </a:r>
            <a:endParaRPr lang="sr-Cyrl-RS" sz="2600" dirty="0"/>
          </a:p>
          <a:p>
            <a:pPr algn="just"/>
            <a:r>
              <a:rPr lang="sr-Cyrl-RS" sz="2600" dirty="0" smtClean="0"/>
              <a:t>Међутим</a:t>
            </a:r>
            <a:r>
              <a:rPr lang="sr-Cyrl-RS" sz="2600" dirty="0"/>
              <a:t>, тај пут је трновит и, као и на сваком животном путу,  </a:t>
            </a:r>
            <a:r>
              <a:rPr lang="sr-Cyrl-RS" sz="2600" dirty="0" smtClean="0"/>
              <a:t>путника чекају бројне опасности и </a:t>
            </a:r>
            <a:r>
              <a:rPr lang="sr-Cyrl-RS" sz="2600" dirty="0"/>
              <a:t>искушења </a:t>
            </a:r>
            <a:r>
              <a:rPr lang="sr-Cyrl-RS" sz="2600" dirty="0" smtClean="0"/>
              <a:t>:</a:t>
            </a:r>
          </a:p>
          <a:p>
            <a:pPr marL="0" indent="0" algn="just">
              <a:buNone/>
            </a:pPr>
            <a:endParaRPr lang="bs-Latn-BA" dirty="0"/>
          </a:p>
          <a:p>
            <a:r>
              <a:rPr lang="bs-Latn-BA" b="1" i="1" dirty="0"/>
              <a:t>Када је негде око Савина дана</a:t>
            </a:r>
            <a:br>
              <a:rPr lang="bs-Latn-BA" b="1" i="1" dirty="0"/>
            </a:br>
            <a:r>
              <a:rPr lang="bs-Latn-BA" b="1" i="1" dirty="0"/>
              <a:t>наишао Савином страном,</a:t>
            </a:r>
            <a:br>
              <a:rPr lang="bs-Latn-BA" b="1" i="1" dirty="0"/>
            </a:br>
            <a:r>
              <a:rPr lang="bs-Latn-BA" b="1" i="1" dirty="0"/>
              <a:t>напали су га пси,</a:t>
            </a:r>
            <a:br>
              <a:rPr lang="bs-Latn-BA" b="1" i="1" dirty="0"/>
            </a:br>
            <a:r>
              <a:rPr lang="bs-Latn-BA" b="1" i="1" dirty="0"/>
              <a:t>као што и сад нападају</a:t>
            </a:r>
            <a:br>
              <a:rPr lang="bs-Latn-BA" b="1" i="1" dirty="0"/>
            </a:br>
            <a:r>
              <a:rPr lang="bs-Latn-BA" b="1" i="1" dirty="0"/>
              <a:t>свакога ко се упути Савиним траговима.</a:t>
            </a:r>
            <a:endParaRPr lang="bs-Latn-BA" i="1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2940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adržaj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065314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О</a:t>
            </a:r>
            <a:r>
              <a:rPr lang="sr-Cyrl-RS" dirty="0" smtClean="0"/>
              <a:t>вај </a:t>
            </a:r>
            <a:r>
              <a:rPr lang="sr-Cyrl-RS" dirty="0"/>
              <a:t>мотив, </a:t>
            </a:r>
            <a:r>
              <a:rPr lang="sr-Cyrl-RS" dirty="0" smtClean="0"/>
              <a:t>тј. мотив </a:t>
            </a:r>
            <a:r>
              <a:rPr lang="sr-Cyrl-RS" dirty="0"/>
              <a:t>паса </a:t>
            </a:r>
            <a:r>
              <a:rPr lang="sr-Cyrl-RS" dirty="0" smtClean="0"/>
              <a:t>који нападају оне који су на правом </a:t>
            </a:r>
            <a:r>
              <a:rPr lang="sr-Cyrl-RS" dirty="0" smtClean="0"/>
              <a:t>путу,</a:t>
            </a:r>
            <a:r>
              <a:rPr lang="sr-Latn-RS" dirty="0" smtClean="0"/>
              <a:t> </a:t>
            </a:r>
            <a:r>
              <a:rPr lang="sr-Cyrl-RS" dirty="0" smtClean="0"/>
              <a:t>приказан </a:t>
            </a:r>
            <a:r>
              <a:rPr lang="sr-Latn-RS" dirty="0" smtClean="0"/>
              <a:t>je </a:t>
            </a:r>
            <a:r>
              <a:rPr lang="sr-Cyrl-RS" dirty="0" smtClean="0"/>
              <a:t>метафорично</a:t>
            </a:r>
            <a:r>
              <a:rPr lang="sr-Cyrl-RS" dirty="0" smtClean="0"/>
              <a:t>. </a:t>
            </a:r>
          </a:p>
          <a:p>
            <a:pPr algn="just"/>
            <a:r>
              <a:rPr lang="sr-Cyrl-RS" dirty="0"/>
              <a:t>У</a:t>
            </a:r>
            <a:r>
              <a:rPr lang="sr-Cyrl-RS" dirty="0" smtClean="0"/>
              <a:t>тврђујући свој пут</a:t>
            </a:r>
            <a:r>
              <a:rPr lang="sr-Cyrl-RS" dirty="0"/>
              <a:t>, Свети Сава заправо још </a:t>
            </a:r>
            <a:r>
              <a:rPr lang="sr-Cyrl-RS" dirty="0" smtClean="0"/>
              <a:t>чвршће </a:t>
            </a:r>
            <a:r>
              <a:rPr lang="sr-Cyrl-RS" dirty="0"/>
              <a:t>утврђује своју </a:t>
            </a:r>
            <a:r>
              <a:rPr lang="sr-Cyrl-RS" dirty="0" smtClean="0"/>
              <a:t>вјеру због чега га још више нападају:</a:t>
            </a:r>
            <a:endParaRPr lang="bs-Latn-BA" dirty="0"/>
          </a:p>
          <a:p>
            <a:r>
              <a:rPr lang="bs-Latn-BA" b="1" i="1" dirty="0"/>
              <a:t>Путник је најпре саставио три прста,</a:t>
            </a:r>
            <a:br>
              <a:rPr lang="bs-Latn-BA" b="1" i="1" dirty="0"/>
            </a:br>
            <a:r>
              <a:rPr lang="bs-Latn-BA" b="1" i="1" dirty="0"/>
              <a:t>како је одредио да се и ми крстимо,</a:t>
            </a:r>
            <a:br>
              <a:rPr lang="bs-Latn-BA" b="1" i="1" dirty="0"/>
            </a:br>
            <a:r>
              <a:rPr lang="bs-Latn-BA" b="1" i="1" dirty="0"/>
              <a:t>плашећи их законом</a:t>
            </a:r>
            <a:br>
              <a:rPr lang="bs-Latn-BA" b="1" i="1" dirty="0"/>
            </a:br>
            <a:r>
              <a:rPr lang="bs-Latn-BA" b="1" i="1" dirty="0"/>
              <a:t>од кога су још више побеснели,</a:t>
            </a:r>
            <a:br>
              <a:rPr lang="bs-Latn-BA" b="1" i="1" dirty="0"/>
            </a:br>
            <a:r>
              <a:rPr lang="bs-Latn-BA" b="1" i="1" dirty="0"/>
              <a:t>а ни до данас нису узмакнули.</a:t>
            </a:r>
            <a:endParaRPr lang="bs-Latn-BA" i="1" dirty="0"/>
          </a:p>
          <a:p>
            <a:endParaRPr lang="bs-Latn-BA" i="1" dirty="0"/>
          </a:p>
        </p:txBody>
      </p:sp>
    </p:spTree>
    <p:extLst>
      <p:ext uri="{BB962C8B-B14F-4D97-AF65-F5344CB8AC3E}">
        <p14:creationId xmlns:p14="http://schemas.microsoft.com/office/powerpoint/2010/main" val="27020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i povez">
  <a:themeElements>
    <a:clrScheme name="Tvrdi povez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i povez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i povez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1138</TotalTime>
  <Words>864</Words>
  <Application>Microsoft Office PowerPoint</Application>
  <PresentationFormat>Projekcija na ekranu (4:3)</PresentationFormat>
  <Paragraphs>105</Paragraphs>
  <Slides>24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Tvrdi povez</vt:lpstr>
      <vt:lpstr>Прича о Светом Сави је најдужа прича коју прича српски народ, а та прича не стари нити се умара и све што причамо само су њена поглавља.  Матија Бећковић</vt:lpstr>
      <vt:lpstr>PowerPoint prezentacija</vt:lpstr>
      <vt:lpstr>Прича о Светом Сави </vt:lpstr>
      <vt:lpstr>О писцу:</vt:lpstr>
      <vt:lpstr>PowerPoint prezentacija</vt:lpstr>
      <vt:lpstr>О прочитаној пјесми:</vt:lpstr>
      <vt:lpstr>PowerPoint prezentacija</vt:lpstr>
      <vt:lpstr>PowerPoint prezentacija</vt:lpstr>
      <vt:lpstr>PowerPoint prezentacija</vt:lpstr>
      <vt:lpstr>PowerPoint prezentacija</vt:lpstr>
      <vt:lpstr>Истраживачки задатак:</vt:lpstr>
      <vt:lpstr>PowerPoint prezentacija</vt:lpstr>
      <vt:lpstr>Прича о Светом Сави </vt:lpstr>
      <vt:lpstr>Топоними из народних предања</vt:lpstr>
      <vt:lpstr>PowerPoint prezentacija</vt:lpstr>
      <vt:lpstr>PowerPoint prezentacija</vt:lpstr>
      <vt:lpstr>Мотиви:</vt:lpstr>
      <vt:lpstr>Мотив клетве</vt:lpstr>
      <vt:lpstr>Језичко-стилска анализа пјесме:</vt:lpstr>
      <vt:lpstr>Врста стиха</vt:lpstr>
      <vt:lpstr>Мисаона поезија</vt:lpstr>
      <vt:lpstr>Елементи традиције у савременој мисаоној поезији</vt:lpstr>
      <vt:lpstr>Поруке пјесме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Прича о Светом Сави је најдужа прича коју прича српски народ, а та прича не стари нити се умара и све што причамо само су њена поглавља.  Матија Бећковић</dc:title>
  <dc:creator>PC-Admin</dc:creator>
  <cp:lastModifiedBy>PC-Admin</cp:lastModifiedBy>
  <cp:revision>52</cp:revision>
  <dcterms:created xsi:type="dcterms:W3CDTF">2021-01-15T14:54:59Z</dcterms:created>
  <dcterms:modified xsi:type="dcterms:W3CDTF">2021-01-25T13:04:11Z</dcterms:modified>
</cp:coreProperties>
</file>