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95" r:id="rId4"/>
    <p:sldId id="296" r:id="rId5"/>
    <p:sldId id="277" r:id="rId6"/>
    <p:sldId id="278" r:id="rId7"/>
    <p:sldId id="261" r:id="rId8"/>
    <p:sldId id="280" r:id="rId9"/>
    <p:sldId id="263" r:id="rId10"/>
    <p:sldId id="281" r:id="rId11"/>
    <p:sldId id="284" r:id="rId12"/>
    <p:sldId id="285" r:id="rId13"/>
    <p:sldId id="264" r:id="rId14"/>
    <p:sldId id="266" r:id="rId15"/>
    <p:sldId id="288" r:id="rId16"/>
    <p:sldId id="267" r:id="rId17"/>
    <p:sldId id="289" r:id="rId18"/>
    <p:sldId id="269" r:id="rId19"/>
    <p:sldId id="297" r:id="rId20"/>
    <p:sldId id="272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6" y="-96"/>
      </p:cViewPr>
      <p:guideLst>
        <p:guide orient="horz" pos="2160"/>
        <p:guide pos="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9925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081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461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5189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8458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1519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3409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7382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0465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82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2218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5121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001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7908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209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8044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4812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99EBE-55EE-4BFB-A95D-0E925F75E9DA}" type="datetimeFigureOut">
              <a:rPr lang="sr-Latn-RS" smtClean="0"/>
              <a:pPr/>
              <a:t>18.1.2021.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A9A0A-D735-4779-BDB6-B97F66B9B4F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7904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53" y="525248"/>
            <a:ext cx="4541884" cy="28526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280" y="1203179"/>
            <a:ext cx="8574622" cy="1042414"/>
          </a:xfrm>
        </p:spPr>
        <p:txBody>
          <a:bodyPr>
            <a:normAutofit/>
          </a:bodyPr>
          <a:lstStyle/>
          <a:p>
            <a:pPr algn="l"/>
            <a:r>
              <a:rPr lang="sr-Cyrl-RS" sz="4400" b="1" dirty="0">
                <a:solidFill>
                  <a:srgbClr val="00B0F0"/>
                </a:solidFill>
              </a:rPr>
              <a:t>Снимање и </a:t>
            </a:r>
            <a:r>
              <a:rPr lang="sr-Cyrl-RS" sz="4400" b="1" dirty="0" smtClean="0">
                <a:solidFill>
                  <a:srgbClr val="00B0F0"/>
                </a:solidFill>
              </a:rPr>
              <a:t>преглед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73692" y="445872"/>
            <a:ext cx="9076623" cy="5828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sz="3200" dirty="0" smtClean="0"/>
              <a:t>Основи информатике за девети разред</a:t>
            </a:r>
            <a:endParaRPr lang="sr-Latn-R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40505" y="5189786"/>
            <a:ext cx="6987645" cy="1388534"/>
          </a:xfrm>
        </p:spPr>
        <p:txBody>
          <a:bodyPr/>
          <a:lstStyle/>
          <a:p>
            <a:r>
              <a:rPr lang="sr-Cyrl-RS" dirty="0" smtClean="0"/>
              <a:t>Наставник: Татјана Ливњак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98611" y="3508075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4000" b="1" dirty="0" smtClean="0">
                <a:solidFill>
                  <a:srgbClr val="00B0F0"/>
                </a:solidFill>
              </a:rPr>
              <a:t> </a:t>
            </a:r>
            <a:r>
              <a:rPr lang="sr-Cyrl-RS" sz="4000" b="1" dirty="0" smtClean="0">
                <a:solidFill>
                  <a:srgbClr val="00B0F0"/>
                </a:solidFill>
              </a:rPr>
              <a:t>документа с</a:t>
            </a:r>
            <a:r>
              <a:rPr lang="sr-Latn-RS" sz="4000" b="1" dirty="0" smtClean="0">
                <a:solidFill>
                  <a:srgbClr val="00B0F0"/>
                </a:solidFill>
              </a:rPr>
              <a:t>a</a:t>
            </a:r>
            <a:r>
              <a:rPr lang="sr-Cyrl-RS" sz="4000" b="1" dirty="0" smtClean="0">
                <a:solidFill>
                  <a:srgbClr val="00B0F0"/>
                </a:solidFill>
              </a:rPr>
              <a:t> таговима за текст</a:t>
            </a:r>
            <a:endParaRPr lang="sr-Latn-R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46381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536" y="1469881"/>
            <a:ext cx="11045414" cy="52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1673" y="3479377"/>
            <a:ext cx="318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Снимање датотеке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3612" y="145007"/>
            <a:ext cx="617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1</a:t>
            </a:r>
            <a:r>
              <a:rPr lang="sr-Cyrl-RS" sz="3200" b="1" dirty="0">
                <a:solidFill>
                  <a:srgbClr val="FF0000"/>
                </a:solidFill>
              </a:rPr>
              <a:t>. примјер </a:t>
            </a:r>
            <a:r>
              <a:rPr lang="sr-Cyrl-RS" sz="3200" b="1" dirty="0" smtClean="0">
                <a:solidFill>
                  <a:srgbClr val="FF0000"/>
                </a:solidFill>
              </a:rPr>
              <a:t>отворен </a:t>
            </a:r>
            <a:r>
              <a:rPr lang="sr-Cyrl-RS" sz="3200" b="1" dirty="0">
                <a:solidFill>
                  <a:srgbClr val="FF0000"/>
                </a:solidFill>
              </a:rPr>
              <a:t>у веб -читачу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596767"/>
            <a:ext cx="10018713" cy="5194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Као и у </a:t>
            </a:r>
            <a:r>
              <a:rPr lang="en-GB" sz="2800" dirty="0" smtClean="0"/>
              <a:t>“Word”</a:t>
            </a:r>
            <a:r>
              <a:rPr lang="sr-Cyrl-RS" sz="2800" dirty="0" smtClean="0"/>
              <a:t> – у, текст </a:t>
            </a:r>
            <a:r>
              <a:rPr lang="sr-Cyrl-RS" sz="2800" dirty="0"/>
              <a:t>који се приказује на веб –страници можемо </a:t>
            </a:r>
            <a:r>
              <a:rPr lang="sr-Cyrl-RS" sz="2800" dirty="0" smtClean="0"/>
              <a:t>укосити (</a:t>
            </a:r>
            <a:r>
              <a:rPr lang="en-GB" sz="2800" i="1" dirty="0" err="1" smtClean="0"/>
              <a:t>engl.</a:t>
            </a:r>
            <a:r>
              <a:rPr lang="en-GB" sz="2800" i="1" dirty="0" smtClean="0"/>
              <a:t> Italic</a:t>
            </a:r>
            <a:r>
              <a:rPr lang="en-GB" sz="2800" dirty="0" smtClean="0"/>
              <a:t>)</a:t>
            </a:r>
            <a:r>
              <a:rPr lang="sr-Cyrl-RS" sz="2800" dirty="0" smtClean="0"/>
              <a:t>, подвући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engl.</a:t>
            </a:r>
            <a:r>
              <a:rPr lang="en-GB" sz="2800" i="1" dirty="0" smtClean="0"/>
              <a:t> Underline</a:t>
            </a:r>
            <a:r>
              <a:rPr lang="en-GB" sz="2800" dirty="0" smtClean="0"/>
              <a:t>)</a:t>
            </a:r>
            <a:r>
              <a:rPr lang="sr-Cyrl-RS" sz="2800" dirty="0" smtClean="0"/>
              <a:t> или претворити у масна слова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engl.</a:t>
            </a:r>
            <a:r>
              <a:rPr lang="en-GB" sz="2800" i="1" dirty="0" smtClean="0"/>
              <a:t> Bold</a:t>
            </a:r>
            <a:r>
              <a:rPr lang="en-GB" sz="2800" dirty="0" smtClean="0"/>
              <a:t>)</a:t>
            </a:r>
            <a:r>
              <a:rPr lang="sr-Cyrl-RS" sz="2800" dirty="0" smtClean="0"/>
              <a:t>. За ове радње нам користе тагови:</a:t>
            </a:r>
          </a:p>
          <a:p>
            <a:pPr marL="0" indent="0">
              <a:buNone/>
            </a:pPr>
            <a:r>
              <a:rPr lang="en-GB" sz="2800" dirty="0" smtClean="0"/>
              <a:t>&lt;</a:t>
            </a:r>
            <a:r>
              <a:rPr lang="en-GB" sz="2800" dirty="0" err="1" smtClean="0"/>
              <a:t>i</a:t>
            </a:r>
            <a:r>
              <a:rPr lang="en-GB" sz="2800" dirty="0" smtClean="0"/>
              <a:t>&gt; . . . &lt;/</a:t>
            </a:r>
            <a:r>
              <a:rPr lang="en-GB" sz="2800" dirty="0" err="1" smtClean="0"/>
              <a:t>i</a:t>
            </a:r>
            <a:r>
              <a:rPr lang="en-GB" sz="2800" dirty="0" smtClean="0"/>
              <a:t>&gt;</a:t>
            </a:r>
          </a:p>
          <a:p>
            <a:pPr marL="0" indent="0">
              <a:buNone/>
            </a:pPr>
            <a:r>
              <a:rPr lang="en-GB" sz="2800" dirty="0" smtClean="0"/>
              <a:t>&lt;u&gt; . . . &lt;/u&gt;</a:t>
            </a:r>
          </a:p>
          <a:p>
            <a:pPr marL="0" indent="0">
              <a:buNone/>
            </a:pPr>
            <a:r>
              <a:rPr lang="en-GB" sz="2800" dirty="0" smtClean="0"/>
              <a:t>&lt;b&gt; . . . &lt;/b&gt;</a:t>
            </a:r>
            <a:endParaRPr lang="sr-Cyrl-R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324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484310" y="336885"/>
            <a:ext cx="10018713" cy="5454316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sr-Cyrl-RS" sz="2400" dirty="0" smtClean="0"/>
              <a:t>Креирати веб – страницу</a:t>
            </a:r>
            <a:r>
              <a:rPr lang="en-GB" sz="2400" dirty="0" smtClean="0"/>
              <a:t>:</a:t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 са насловом „Обликовање текст</a:t>
            </a:r>
            <a:r>
              <a:rPr lang="en-GB" sz="2400" dirty="0" smtClean="0"/>
              <a:t>a 1</a:t>
            </a:r>
            <a:r>
              <a:rPr lang="sr-Cyrl-RS" sz="2400" dirty="0" smtClean="0"/>
              <a:t>“ и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на којој се налази текст:“ </a:t>
            </a:r>
            <a:r>
              <a:rPr lang="sr-Cyrl-RS" sz="2400" dirty="0"/>
              <a:t>За израду </a:t>
            </a:r>
            <a:r>
              <a:rPr lang="sr-Latn-RS" sz="2400" dirty="0"/>
              <a:t>HTML </a:t>
            </a:r>
            <a:r>
              <a:rPr lang="sr-Cyrl-RS" sz="2400" dirty="0"/>
              <a:t>датотека користи се </a:t>
            </a:r>
            <a:r>
              <a:rPr lang="sr-Latn-RS" sz="2400" dirty="0"/>
              <a:t>Notepad</a:t>
            </a:r>
            <a:r>
              <a:rPr lang="sr-Latn-RS" sz="2400" dirty="0" smtClean="0"/>
              <a:t>“,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исписа</a:t>
            </a:r>
            <a:r>
              <a:rPr lang="sr-Cyrl-RS" dirty="0" smtClean="0"/>
              <a:t>н масним , укошеним и подвученим словима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-</a:t>
            </a:r>
            <a:r>
              <a:rPr lang="sr-Cyrl-RS" sz="2400" dirty="0" smtClean="0"/>
              <a:t>Снимити датотеку под имено</a:t>
            </a:r>
            <a:r>
              <a:rPr lang="sr-Cyrl-RS" dirty="0"/>
              <a:t>м</a:t>
            </a:r>
            <a:r>
              <a:rPr lang="sr-Cyrl-RS" sz="2400" dirty="0" smtClean="0"/>
              <a:t> „Фонт 2“.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63253" y="878867"/>
            <a:ext cx="2459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b="1" dirty="0"/>
              <a:t>2</a:t>
            </a:r>
            <a:r>
              <a:rPr lang="sr-Cyrl-RS" sz="3600" b="1" dirty="0" smtClean="0"/>
              <a:t>. примјер: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211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47" y="240631"/>
            <a:ext cx="102124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/>
              <a:t>Рјешење примјера 2: масна слова</a:t>
            </a:r>
            <a:endParaRPr lang="en-US" sz="3200" b="1" dirty="0" smtClean="0"/>
          </a:p>
          <a:p>
            <a:r>
              <a:rPr lang="en-US" sz="2800" dirty="0" smtClean="0"/>
              <a:t>&lt;</a:t>
            </a:r>
            <a:r>
              <a:rPr lang="en-US" sz="2800" dirty="0"/>
              <a:t>html&gt;</a:t>
            </a:r>
          </a:p>
          <a:p>
            <a:r>
              <a:rPr lang="en-US" sz="2800" dirty="0"/>
              <a:t>&lt;head&gt;&lt;title&gt; </a:t>
            </a:r>
            <a:r>
              <a:rPr lang="en-US" sz="2800" dirty="0" err="1"/>
              <a:t>Oblikovanje</a:t>
            </a:r>
            <a:r>
              <a:rPr lang="en-US" sz="2800" dirty="0"/>
              <a:t> </a:t>
            </a:r>
            <a:r>
              <a:rPr lang="en-US" sz="2800" dirty="0" err="1"/>
              <a:t>teksta</a:t>
            </a:r>
            <a:r>
              <a:rPr lang="en-US" sz="2800" dirty="0"/>
              <a:t> </a:t>
            </a:r>
            <a:r>
              <a:rPr lang="sr-Cyrl-RS" sz="2800" dirty="0" smtClean="0"/>
              <a:t>1</a:t>
            </a:r>
            <a:r>
              <a:rPr lang="en-US" sz="2800" dirty="0" smtClean="0"/>
              <a:t>&lt;/</a:t>
            </a:r>
            <a:r>
              <a:rPr lang="en-US" sz="2800" dirty="0"/>
              <a:t>title&gt;&lt;/head&gt;</a:t>
            </a:r>
          </a:p>
          <a:p>
            <a:r>
              <a:rPr lang="en-US" sz="2800" dirty="0"/>
              <a:t>&lt;body&gt;</a:t>
            </a:r>
          </a:p>
          <a:p>
            <a:r>
              <a:rPr lang="en-US" sz="2800" dirty="0"/>
              <a:t>&lt;font&gt;</a:t>
            </a:r>
          </a:p>
          <a:p>
            <a:r>
              <a:rPr lang="en-US" sz="2800" dirty="0"/>
              <a:t>&lt;b&gt;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izradu</a:t>
            </a:r>
            <a:r>
              <a:rPr lang="en-US" sz="2800" dirty="0"/>
              <a:t> HTML </a:t>
            </a:r>
            <a:r>
              <a:rPr lang="en-US" sz="2800" dirty="0" err="1"/>
              <a:t>datoteke</a:t>
            </a:r>
            <a:r>
              <a:rPr lang="en-US" sz="2800" dirty="0"/>
              <a:t> </a:t>
            </a:r>
            <a:r>
              <a:rPr lang="en-US" sz="2800" dirty="0" err="1"/>
              <a:t>koristi</a:t>
            </a:r>
            <a:r>
              <a:rPr lang="en-US" sz="2800" dirty="0"/>
              <a:t> se Notepad.&lt;/b</a:t>
            </a:r>
            <a:r>
              <a:rPr lang="en-US" sz="2800" dirty="0" smtClean="0"/>
              <a:t>&gt;  &lt;</a:t>
            </a:r>
            <a:r>
              <a:rPr lang="en-US" sz="2800" dirty="0" err="1" smtClean="0"/>
              <a:t>br</a:t>
            </a:r>
            <a:r>
              <a:rPr lang="en-US" sz="2800" dirty="0" smtClean="0"/>
              <a:t>&gt;</a:t>
            </a:r>
          </a:p>
          <a:p>
            <a:endParaRPr lang="sr-Cyrl-RS" sz="2800" dirty="0" smtClean="0"/>
          </a:p>
          <a:p>
            <a:r>
              <a:rPr lang="en-US" sz="2800" dirty="0" smtClean="0"/>
              <a:t>&lt;</a:t>
            </a:r>
            <a:r>
              <a:rPr lang="en-GB" sz="2800" dirty="0" err="1"/>
              <a:t>i</a:t>
            </a:r>
            <a:r>
              <a:rPr lang="en-US" sz="2800" dirty="0" smtClean="0"/>
              <a:t>&gt;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izradu</a:t>
            </a:r>
            <a:r>
              <a:rPr lang="en-US" sz="2800" dirty="0"/>
              <a:t> HTML </a:t>
            </a:r>
            <a:r>
              <a:rPr lang="en-US" sz="2800" dirty="0" err="1"/>
              <a:t>datoteke</a:t>
            </a:r>
            <a:r>
              <a:rPr lang="en-US" sz="2800" dirty="0"/>
              <a:t> </a:t>
            </a:r>
            <a:r>
              <a:rPr lang="en-US" sz="2800" dirty="0" err="1"/>
              <a:t>koristi</a:t>
            </a:r>
            <a:r>
              <a:rPr lang="en-US" sz="2800" dirty="0"/>
              <a:t> se Notepad</a:t>
            </a:r>
            <a:r>
              <a:rPr lang="en-US" sz="2800" dirty="0" smtClean="0"/>
              <a:t>.&lt;/</a:t>
            </a:r>
            <a:r>
              <a:rPr lang="en-US" sz="2800" dirty="0" err="1" smtClean="0"/>
              <a:t>i</a:t>
            </a:r>
            <a:r>
              <a:rPr lang="en-US" sz="2800" dirty="0" smtClean="0"/>
              <a:t>&gt;    &lt;</a:t>
            </a:r>
            <a:r>
              <a:rPr lang="en-US" sz="2800" dirty="0" err="1" smtClean="0"/>
              <a:t>br</a:t>
            </a:r>
            <a:r>
              <a:rPr lang="en-US" sz="2800" dirty="0" smtClean="0"/>
              <a:t>&gt;</a:t>
            </a:r>
          </a:p>
          <a:p>
            <a:endParaRPr lang="sr-Cyrl-RS" sz="2800" dirty="0"/>
          </a:p>
          <a:p>
            <a:r>
              <a:rPr lang="en-US" sz="2800" dirty="0" smtClean="0"/>
              <a:t>&lt;u&gt;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izradu</a:t>
            </a:r>
            <a:r>
              <a:rPr lang="en-US" sz="2800" dirty="0"/>
              <a:t> HTML </a:t>
            </a:r>
            <a:r>
              <a:rPr lang="en-US" sz="2800" dirty="0" err="1"/>
              <a:t>datoteke</a:t>
            </a:r>
            <a:r>
              <a:rPr lang="en-US" sz="2800" dirty="0"/>
              <a:t> </a:t>
            </a:r>
            <a:r>
              <a:rPr lang="en-US" sz="2800" dirty="0" err="1"/>
              <a:t>koristi</a:t>
            </a:r>
            <a:r>
              <a:rPr lang="en-US" sz="2800" dirty="0"/>
              <a:t> se Notepad</a:t>
            </a:r>
            <a:r>
              <a:rPr lang="en-US" sz="2800" dirty="0" smtClean="0"/>
              <a:t>.&lt;/u&gt; &lt;</a:t>
            </a:r>
            <a:r>
              <a:rPr lang="en-US" sz="2800" dirty="0" err="1" smtClean="0"/>
              <a:t>br</a:t>
            </a:r>
            <a:r>
              <a:rPr lang="en-US" sz="2800" dirty="0" smtClean="0"/>
              <a:t>&gt;</a:t>
            </a:r>
            <a:endParaRPr lang="sr-Cyrl-RS" sz="2800" dirty="0"/>
          </a:p>
          <a:p>
            <a:endParaRPr lang="en-US" sz="2800" dirty="0"/>
          </a:p>
          <a:p>
            <a:r>
              <a:rPr lang="en-US" sz="2800" dirty="0"/>
              <a:t>&lt;/font&gt;</a:t>
            </a:r>
          </a:p>
          <a:p>
            <a:r>
              <a:rPr lang="en-US" sz="2800" dirty="0"/>
              <a:t>&lt;/body&gt;</a:t>
            </a:r>
          </a:p>
          <a:p>
            <a:r>
              <a:rPr lang="en-US" sz="2800" dirty="0"/>
              <a:t>&lt;/html&gt;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7667" y="2013737"/>
            <a:ext cx="9687090" cy="35651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37435" y="2479740"/>
            <a:ext cx="750013" cy="62672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52636" y="2440845"/>
            <a:ext cx="750013" cy="62672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37434" y="3316349"/>
            <a:ext cx="750013" cy="62672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29988" y="3316348"/>
            <a:ext cx="750013" cy="62672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3147" y="4039530"/>
            <a:ext cx="750013" cy="626723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6523" y="4080625"/>
            <a:ext cx="750013" cy="626723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764" y="4563913"/>
            <a:ext cx="7174841" cy="2851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4700363" y="4649622"/>
            <a:ext cx="6171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2</a:t>
            </a:r>
            <a:r>
              <a:rPr lang="sr-Cyrl-RS" sz="3200" b="1" dirty="0" smtClean="0">
                <a:solidFill>
                  <a:srgbClr val="FF0000"/>
                </a:solidFill>
              </a:rPr>
              <a:t>. </a:t>
            </a:r>
            <a:r>
              <a:rPr lang="sr-Cyrl-RS" sz="3200" b="1" dirty="0">
                <a:solidFill>
                  <a:srgbClr val="FF0000"/>
                </a:solidFill>
              </a:rPr>
              <a:t>примјер </a:t>
            </a:r>
            <a:r>
              <a:rPr lang="sr-Cyrl-RS" sz="3200" b="1" dirty="0" smtClean="0">
                <a:solidFill>
                  <a:srgbClr val="FF0000"/>
                </a:solidFill>
              </a:rPr>
              <a:t>отворен </a:t>
            </a:r>
            <a:r>
              <a:rPr lang="sr-Cyrl-RS" sz="3200" b="1" dirty="0">
                <a:solidFill>
                  <a:srgbClr val="FF0000"/>
                </a:solidFill>
              </a:rPr>
              <a:t>у веб -</a:t>
            </a:r>
            <a:r>
              <a:rPr lang="sr-Cyrl-RS" sz="3200" b="1" dirty="0" smtClean="0">
                <a:solidFill>
                  <a:srgbClr val="FF0000"/>
                </a:solidFill>
              </a:rPr>
              <a:t>читачу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9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2404" y="442762"/>
            <a:ext cx="10018713" cy="4706754"/>
          </a:xfrm>
        </p:spPr>
        <p:txBody>
          <a:bodyPr>
            <a:normAutofit/>
          </a:bodyPr>
          <a:lstStyle/>
          <a:p>
            <a:pPr algn="l"/>
            <a:r>
              <a:rPr lang="sr-Cyrl-RS" b="1" dirty="0" smtClean="0"/>
              <a:t>Наслови</a:t>
            </a:r>
            <a:br>
              <a:rPr lang="sr-Cyrl-RS" b="1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/>
              <a:t>За наслове су резервисани тагови од „</a:t>
            </a:r>
            <a:r>
              <a:rPr lang="sr-Latn-RS" sz="2700" dirty="0" smtClean="0"/>
              <a:t>h1</a:t>
            </a:r>
            <a:r>
              <a:rPr lang="sr-Cyrl-RS" sz="2700" dirty="0" smtClean="0"/>
              <a:t>“</a:t>
            </a:r>
            <a:r>
              <a:rPr lang="sr-Latn-RS" sz="2700" dirty="0" smtClean="0"/>
              <a:t> </a:t>
            </a:r>
            <a:r>
              <a:rPr lang="sr-Cyrl-RS" sz="2700" dirty="0" smtClean="0"/>
              <a:t>до “</a:t>
            </a:r>
            <a:r>
              <a:rPr lang="sr-Latn-RS" sz="2700" dirty="0" smtClean="0"/>
              <a:t>h6</a:t>
            </a:r>
            <a:r>
              <a:rPr lang="sr-Cyrl-RS" sz="2700" dirty="0" smtClean="0"/>
              <a:t>“</a:t>
            </a:r>
            <a:r>
              <a:rPr lang="sr-Latn-RS" sz="2700" dirty="0" smtClean="0"/>
              <a:t>.</a:t>
            </a:r>
            <a:r>
              <a:rPr lang="sr-Cyrl-RS" sz="2700" dirty="0" smtClean="0"/>
              <a:t>Они одређују стил и величину фонта који ће се користити.Тагом  </a:t>
            </a:r>
            <a:r>
              <a:rPr lang="sr-Cyrl-RS" sz="2700" dirty="0"/>
              <a:t>&lt;</a:t>
            </a:r>
            <a:r>
              <a:rPr lang="sr-Latn-RS" sz="2700" dirty="0" smtClean="0"/>
              <a:t>h1</a:t>
            </a:r>
            <a:r>
              <a:rPr lang="sr-Cyrl-RS" sz="2700" dirty="0" smtClean="0"/>
              <a:t>&gt; . . . &lt;/ </a:t>
            </a:r>
            <a:r>
              <a:rPr lang="sr-Latn-RS" sz="2700" dirty="0"/>
              <a:t>h1</a:t>
            </a:r>
            <a:r>
              <a:rPr lang="sr-Cyrl-RS" sz="2700" dirty="0"/>
              <a:t>&gt; добијамо </a:t>
            </a:r>
            <a:r>
              <a:rPr lang="sr-Cyrl-RS" sz="2700" dirty="0" smtClean="0"/>
              <a:t>највеће наслове, а </a:t>
            </a:r>
            <a:r>
              <a:rPr lang="sr-Cyrl-RS" sz="2700" dirty="0"/>
              <a:t>&lt;</a:t>
            </a:r>
            <a:r>
              <a:rPr lang="sr-Latn-RS" sz="2700" dirty="0" smtClean="0"/>
              <a:t>h6</a:t>
            </a:r>
            <a:r>
              <a:rPr lang="sr-Cyrl-RS" sz="2700" dirty="0" smtClean="0"/>
              <a:t>&gt; . </a:t>
            </a:r>
            <a:r>
              <a:rPr lang="sr-Cyrl-RS" sz="2700" dirty="0"/>
              <a:t>. . </a:t>
            </a:r>
            <a:r>
              <a:rPr lang="sr-Cyrl-RS" sz="2700" dirty="0" smtClean="0"/>
              <a:t>&lt;/</a:t>
            </a:r>
            <a:r>
              <a:rPr lang="sr-Latn-RS" sz="2700" dirty="0" smtClean="0"/>
              <a:t>h6</a:t>
            </a:r>
            <a:r>
              <a:rPr lang="sr-Cyrl-RS" sz="2700" dirty="0"/>
              <a:t>&gt; </a:t>
            </a:r>
            <a:r>
              <a:rPr lang="sr-Cyrl-RS" sz="2700" dirty="0" smtClean="0"/>
              <a:t>за најмању величину слова наслова.  </a:t>
            </a:r>
            <a:r>
              <a:rPr lang="sr-Cyrl-RS" dirty="0"/>
              <a:t/>
            </a:r>
            <a:br>
              <a:rPr lang="sr-Cyrl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9233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64143"/>
            <a:ext cx="10018713" cy="512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/>
              <a:t> Рјешење  примјера 3: наслови</a:t>
            </a:r>
            <a:endParaRPr lang="sr-Cyrl-RS" sz="3200" b="1" dirty="0"/>
          </a:p>
          <a:p>
            <a:pPr marL="0" indent="0">
              <a:buNone/>
            </a:pPr>
            <a:r>
              <a:rPr lang="sr-Cyrl-RS" dirty="0"/>
              <a:t>&lt;</a:t>
            </a:r>
            <a:r>
              <a:rPr lang="sr-Latn-RS" dirty="0"/>
              <a:t>html&gt;</a:t>
            </a:r>
          </a:p>
          <a:p>
            <a:pPr marL="0" indent="0">
              <a:buNone/>
            </a:pPr>
            <a:r>
              <a:rPr lang="sr-Latn-RS" dirty="0"/>
              <a:t>&lt;head&gt;&lt;title&gt; Naslovi &lt;/title&gt;&lt;/head&gt;</a:t>
            </a:r>
          </a:p>
          <a:p>
            <a:pPr marL="0" indent="0">
              <a:buNone/>
            </a:pPr>
            <a:r>
              <a:rPr lang="sr-Latn-RS" dirty="0"/>
              <a:t>&lt;body&gt;</a:t>
            </a:r>
          </a:p>
          <a:p>
            <a:pPr marL="0" indent="0">
              <a:buNone/>
            </a:pPr>
            <a:r>
              <a:rPr lang="sr-Latn-RS" dirty="0"/>
              <a:t>&lt;h1&gt; Naslov h1 &lt;/h1&gt;</a:t>
            </a:r>
          </a:p>
          <a:p>
            <a:pPr marL="0" indent="0">
              <a:buNone/>
            </a:pPr>
            <a:r>
              <a:rPr lang="sr-Latn-RS" dirty="0"/>
              <a:t>&lt;h3&gt; Naslov h3 &lt;/h3&gt;</a:t>
            </a:r>
          </a:p>
          <a:p>
            <a:pPr marL="0" indent="0">
              <a:buNone/>
            </a:pPr>
            <a:r>
              <a:rPr lang="sr-Latn-RS" dirty="0"/>
              <a:t>&lt;h6&gt; Naslov h6 &lt;/h6&gt;</a:t>
            </a:r>
          </a:p>
          <a:p>
            <a:pPr marL="0" indent="0">
              <a:buNone/>
            </a:pPr>
            <a:r>
              <a:rPr lang="sr-Latn-RS" dirty="0"/>
              <a:t>&lt;/body&gt;</a:t>
            </a:r>
          </a:p>
          <a:p>
            <a:pPr marL="0" indent="0">
              <a:buNone/>
            </a:pPr>
            <a:r>
              <a:rPr lang="sr-Latn-RS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38" y="2745523"/>
            <a:ext cx="7115453" cy="396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57009" y="5227124"/>
            <a:ext cx="617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3. </a:t>
            </a:r>
            <a:r>
              <a:rPr lang="sr-Cyrl-RS" sz="3200" b="1" dirty="0">
                <a:solidFill>
                  <a:srgbClr val="FF0000"/>
                </a:solidFill>
              </a:rPr>
              <a:t>примјер </a:t>
            </a:r>
            <a:r>
              <a:rPr lang="sr-Cyrl-RS" sz="3200" b="1" dirty="0" smtClean="0">
                <a:solidFill>
                  <a:srgbClr val="FF0000"/>
                </a:solidFill>
              </a:rPr>
              <a:t>отворен </a:t>
            </a:r>
            <a:r>
              <a:rPr lang="sr-Cyrl-RS" sz="3200" b="1" dirty="0">
                <a:solidFill>
                  <a:srgbClr val="FF0000"/>
                </a:solidFill>
              </a:rPr>
              <a:t>у веб -читачу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3147" y="2301411"/>
            <a:ext cx="3565391" cy="20548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29175" y="2696479"/>
            <a:ext cx="750013" cy="62672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72024" y="2704426"/>
            <a:ext cx="750013" cy="62672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8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8192" y="888642"/>
            <a:ext cx="1005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 smtClean="0"/>
              <a:t>При изради </a:t>
            </a:r>
            <a:r>
              <a:rPr lang="sr-Latn-RS" sz="2800" dirty="0" smtClean="0"/>
              <a:t>HTML </a:t>
            </a:r>
            <a:r>
              <a:rPr lang="sr-Cyrl-RS" sz="2800" dirty="0" smtClean="0"/>
              <a:t>документа користимо и тагове за: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r-Cyrl-RS" sz="2800" dirty="0" smtClean="0"/>
              <a:t>центрирање текста </a:t>
            </a:r>
            <a:r>
              <a:rPr lang="sr-Latn-RS" sz="2800" dirty="0"/>
              <a:t>&lt;center</a:t>
            </a:r>
            <a:r>
              <a:rPr lang="sr-Latn-RS" sz="2800" dirty="0" smtClean="0"/>
              <a:t>&gt;</a:t>
            </a:r>
            <a:r>
              <a:rPr lang="en-GB" sz="2800" dirty="0" smtClean="0"/>
              <a:t> …</a:t>
            </a:r>
            <a:r>
              <a:rPr lang="sr-Latn-RS" sz="2800" dirty="0" smtClean="0"/>
              <a:t>&lt;</a:t>
            </a:r>
            <a:r>
              <a:rPr lang="en-GB" sz="2800" dirty="0" smtClean="0"/>
              <a:t>/</a:t>
            </a:r>
            <a:r>
              <a:rPr lang="sr-Latn-RS" sz="2800" dirty="0" smtClean="0"/>
              <a:t>center</a:t>
            </a:r>
            <a:r>
              <a:rPr lang="sr-Latn-RS" sz="2800" dirty="0"/>
              <a:t>&gt;</a:t>
            </a:r>
            <a:r>
              <a:rPr lang="en-GB" sz="2800" dirty="0"/>
              <a:t> </a:t>
            </a:r>
            <a:r>
              <a:rPr lang="sr-Cyrl-RS" sz="2800" dirty="0"/>
              <a:t>и</a:t>
            </a:r>
            <a:endParaRPr lang="sr-Cyrl-RS" sz="28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r-Cyrl-RS" sz="2800" dirty="0"/>
              <a:t>прелазак у нови ред </a:t>
            </a:r>
            <a:r>
              <a:rPr lang="en-GB" sz="2800" dirty="0"/>
              <a:t>&lt;</a:t>
            </a:r>
            <a:r>
              <a:rPr lang="en-GB" sz="2800" dirty="0" err="1"/>
              <a:t>br</a:t>
            </a:r>
            <a:r>
              <a:rPr lang="en-GB" sz="2800" dirty="0" smtClean="0"/>
              <a:t>&gt;</a:t>
            </a:r>
            <a:r>
              <a:rPr lang="sr-Cyrl-RS" sz="2800" dirty="0" smtClean="0"/>
              <a:t> </a:t>
            </a:r>
            <a:endParaRPr lang="en-GB" sz="2800" dirty="0"/>
          </a:p>
          <a:p>
            <a:r>
              <a:rPr lang="sr-Cyrl-RS" sz="2800" dirty="0" smtClean="0"/>
              <a:t> 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xmlns="" val="2347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627345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/>
              <a:t>Примјер </a:t>
            </a:r>
            <a:r>
              <a:rPr lang="sr-Cyrl-RS" sz="3200" b="1" dirty="0" smtClean="0"/>
              <a:t>4: </a:t>
            </a:r>
            <a:r>
              <a:rPr lang="sr-Cyrl-RS" sz="3200" b="1" dirty="0"/>
              <a:t>(Центрирање </a:t>
            </a:r>
            <a:r>
              <a:rPr lang="sr-Cyrl-RS" sz="3200" b="1" dirty="0" smtClean="0"/>
              <a:t>текста и нови ред</a:t>
            </a:r>
            <a:r>
              <a:rPr lang="en-GB" sz="3200" b="1" dirty="0" smtClean="0"/>
              <a:t>)</a:t>
            </a:r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3200" b="1" dirty="0"/>
              <a:t/>
            </a:r>
            <a:br>
              <a:rPr lang="sr-Cyrl-RS" sz="3200" b="1" dirty="0"/>
            </a:br>
            <a:r>
              <a:rPr lang="sr-Cyrl-RS" sz="3200" dirty="0" smtClean="0"/>
              <a:t>Направити веб –страницу која се зове „Примјер “ на којој се налази текст:“</a:t>
            </a:r>
            <a:r>
              <a:rPr lang="en-GB" sz="3200" dirty="0" err="1" smtClean="0"/>
              <a:t>Osnovi</a:t>
            </a:r>
            <a:r>
              <a:rPr lang="en-GB" sz="3200" dirty="0" smtClean="0"/>
              <a:t> </a:t>
            </a:r>
            <a:r>
              <a:rPr lang="en-GB" sz="3200" dirty="0" err="1" smtClean="0"/>
              <a:t>informatike</a:t>
            </a:r>
            <a:r>
              <a:rPr lang="en-GB" sz="3200" dirty="0" smtClean="0"/>
              <a:t>”</a:t>
            </a:r>
            <a:r>
              <a:rPr lang="sr-Cyrl-RS" sz="3200" dirty="0" smtClean="0"/>
              <a:t>„  свака ријеч у новом реду средње центрирана</a:t>
            </a:r>
            <a:r>
              <a:rPr lang="en-GB" sz="3200" dirty="0" smtClean="0"/>
              <a:t> </a:t>
            </a:r>
            <a:r>
              <a:rPr lang="sr-Cyrl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170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79" y="2881864"/>
            <a:ext cx="7275815" cy="38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857" y="90152"/>
            <a:ext cx="10018713" cy="497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/>
              <a:t>Рјешење  примјера 4: центрирање текста и нови ред</a:t>
            </a:r>
          </a:p>
          <a:p>
            <a:pPr marL="0" indent="0">
              <a:buNone/>
            </a:pPr>
            <a:r>
              <a:rPr lang="sr-Latn-RS" dirty="0" smtClean="0"/>
              <a:t>&lt;html&gt;</a:t>
            </a:r>
          </a:p>
          <a:p>
            <a:pPr marL="0" indent="0">
              <a:buNone/>
            </a:pPr>
            <a:r>
              <a:rPr lang="sr-Latn-RS" dirty="0" smtClean="0"/>
              <a:t>&lt;head&gt;&lt;title&gt; </a:t>
            </a:r>
            <a:r>
              <a:rPr lang="en-GB" dirty="0" err="1" smtClean="0"/>
              <a:t>Primjer</a:t>
            </a:r>
            <a:r>
              <a:rPr lang="en-GB" dirty="0" smtClean="0"/>
              <a:t> 4</a:t>
            </a:r>
            <a:r>
              <a:rPr lang="sr-Latn-RS" dirty="0" smtClean="0"/>
              <a:t> &lt;/title&gt;&lt;/head&gt;</a:t>
            </a:r>
          </a:p>
          <a:p>
            <a:pPr marL="0" indent="0">
              <a:buNone/>
            </a:pPr>
            <a:r>
              <a:rPr lang="sr-Latn-RS" dirty="0" smtClean="0"/>
              <a:t>&lt;</a:t>
            </a:r>
            <a:r>
              <a:rPr lang="sr-Latn-RS" dirty="0" err="1" smtClean="0"/>
              <a:t>body</a:t>
            </a:r>
            <a:r>
              <a:rPr lang="sr-Latn-RS" dirty="0" smtClean="0"/>
              <a:t>&gt;</a:t>
            </a:r>
          </a:p>
          <a:p>
            <a:pPr marL="0" indent="0">
              <a:buNone/>
            </a:pPr>
            <a:r>
              <a:rPr lang="sr-Latn-RS" dirty="0" smtClean="0"/>
              <a:t>&lt;center&gt; </a:t>
            </a:r>
            <a:r>
              <a:rPr lang="en-GB" dirty="0" err="1" smtClean="0"/>
              <a:t>Osnovi</a:t>
            </a:r>
            <a:r>
              <a:rPr lang="en-GB" dirty="0" smtClean="0"/>
              <a:t> &lt;</a:t>
            </a:r>
            <a:r>
              <a:rPr lang="en-GB" dirty="0" err="1" smtClean="0"/>
              <a:t>br</a:t>
            </a:r>
            <a:r>
              <a:rPr lang="en-GB" dirty="0" smtClean="0"/>
              <a:t>&gt;</a:t>
            </a:r>
          </a:p>
          <a:p>
            <a:pPr marL="0" indent="0">
              <a:buNone/>
            </a:pPr>
            <a:r>
              <a:rPr lang="en-GB" dirty="0" err="1" smtClean="0"/>
              <a:t>informatike</a:t>
            </a:r>
            <a:r>
              <a:rPr lang="sr-Latn-RS" dirty="0" smtClean="0"/>
              <a:t> &lt;/center&gt;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Latn-RS" dirty="0" smtClean="0"/>
              <a:t>&lt;/body&gt;</a:t>
            </a:r>
          </a:p>
          <a:p>
            <a:pPr marL="0" indent="0">
              <a:buNone/>
            </a:pPr>
            <a:r>
              <a:rPr lang="sr-Latn-RS" dirty="0" smtClean="0"/>
              <a:t>&lt;/</a:t>
            </a:r>
            <a:r>
              <a:rPr lang="sr-Latn-RS" dirty="0" err="1" smtClean="0"/>
              <a:t>html</a:t>
            </a:r>
            <a:r>
              <a:rPr lang="sr-Latn-RS" dirty="0" smtClean="0"/>
              <a:t>&gt;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2453906" y="5261855"/>
            <a:ext cx="617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4. </a:t>
            </a:r>
            <a:r>
              <a:rPr lang="sr-Cyrl-RS" sz="3200" b="1" dirty="0">
                <a:solidFill>
                  <a:srgbClr val="FF0000"/>
                </a:solidFill>
              </a:rPr>
              <a:t>примјер </a:t>
            </a:r>
            <a:r>
              <a:rPr lang="sr-Cyrl-RS" sz="3200" b="1" dirty="0" smtClean="0">
                <a:solidFill>
                  <a:srgbClr val="FF0000"/>
                </a:solidFill>
              </a:rPr>
              <a:t>отворен </a:t>
            </a:r>
            <a:r>
              <a:rPr lang="sr-Cyrl-RS" sz="3200" b="1" dirty="0">
                <a:solidFill>
                  <a:srgbClr val="FF0000"/>
                </a:solidFill>
              </a:rPr>
              <a:t>у веб -читачу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97371" y="2331745"/>
            <a:ext cx="750013" cy="62672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02767" y="2480774"/>
            <a:ext cx="1284269" cy="30351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41453" y="3025739"/>
            <a:ext cx="1389237" cy="30351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03147" y="2363056"/>
            <a:ext cx="3565391" cy="13253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809" y="1290262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/>
              <a:t>Поред ових тагова, постоје и други тагови за форматирање текста о којима ћете учити касније.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698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87" y="549034"/>
            <a:ext cx="10018713" cy="53705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dirty="0" smtClean="0"/>
              <a:t>Прегледање веб –страница рађених </a:t>
            </a:r>
            <a:r>
              <a:rPr lang="en-GB" dirty="0" smtClean="0"/>
              <a:t>“HTML” </a:t>
            </a:r>
            <a:r>
              <a:rPr lang="sr-Cyrl-RS" dirty="0" smtClean="0"/>
              <a:t> програмском језику се ради у  веб-читачу(</a:t>
            </a:r>
            <a:r>
              <a:rPr lang="sr-Cyrl-RS" i="1" dirty="0" smtClean="0"/>
              <a:t>енгл.</a:t>
            </a:r>
            <a:r>
              <a:rPr lang="sr-Latn-RS" i="1" dirty="0" err="1" smtClean="0"/>
              <a:t>Browser</a:t>
            </a:r>
            <a:r>
              <a:rPr lang="sr-Latn-RS" i="1" dirty="0" smtClean="0"/>
              <a:t>).</a:t>
            </a:r>
            <a:r>
              <a:rPr lang="sr-Cyrl-RS" i="1" dirty="0" smtClean="0"/>
              <a:t> </a:t>
            </a:r>
            <a:r>
              <a:rPr lang="sr-Cyrl-RS" dirty="0" smtClean="0"/>
              <a:t>На </a:t>
            </a:r>
            <a:r>
              <a:rPr lang="sr-Cyrl-RS" dirty="0" err="1" smtClean="0"/>
              <a:t>примјер</a:t>
            </a:r>
            <a:r>
              <a:rPr lang="sr-Cyrl-RS" dirty="0" smtClean="0"/>
              <a:t>:</a:t>
            </a:r>
            <a:endParaRPr lang="sr-Latn-R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r-Latn-RS" dirty="0" smtClean="0"/>
              <a:t>      -</a:t>
            </a:r>
            <a:r>
              <a:rPr lang="sr-Cyrl-RS" dirty="0" smtClean="0"/>
              <a:t> </a:t>
            </a:r>
            <a:r>
              <a:rPr lang="sr-Latn-RS" dirty="0" smtClean="0"/>
              <a:t>Mozilla Firefox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RS" dirty="0" smtClean="0"/>
              <a:t>    </a:t>
            </a:r>
            <a:r>
              <a:rPr lang="sr-Cyrl-RS" dirty="0" smtClean="0"/>
              <a:t>		</a:t>
            </a:r>
            <a:r>
              <a:rPr lang="sr-Latn-RS" dirty="0" smtClean="0"/>
              <a:t>  -</a:t>
            </a:r>
            <a:r>
              <a:rPr lang="sr-Cyrl-RS" dirty="0" smtClean="0"/>
              <a:t> </a:t>
            </a:r>
            <a:r>
              <a:rPr lang="sr-Latn-RS" dirty="0" smtClean="0"/>
              <a:t>Internet Explorer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RS" dirty="0" smtClean="0"/>
              <a:t>      -</a:t>
            </a:r>
            <a:r>
              <a:rPr lang="sr-Cyrl-RS" dirty="0" smtClean="0"/>
              <a:t> </a:t>
            </a:r>
            <a:r>
              <a:rPr lang="sr-Latn-RS" dirty="0" smtClean="0"/>
              <a:t>Opera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dirty="0"/>
              <a:t>Да би смо прегледали наш рад, ОБАВЕЗНО, је снимање датотеке.Само </a:t>
            </a:r>
            <a:r>
              <a:rPr lang="sr-Cyrl-RS"/>
              <a:t>снимљену  </a:t>
            </a:r>
            <a:r>
              <a:rPr lang="sr-Cyrl-RS" smtClean="0"/>
              <a:t>веб –страницу можемо </a:t>
            </a:r>
            <a:r>
              <a:rPr lang="sr-Cyrl-RS" dirty="0"/>
              <a:t>да прегледамо. Такође</a:t>
            </a:r>
            <a:r>
              <a:rPr lang="sr-Cyrl-RS" dirty="0" smtClean="0"/>
              <a:t>, сваку измјену коју смо урадили у датотеци, видјећемо у веб – читачу  ТЕК КАД ПОНОВО СНИМИМО ДАТОТЕКУ.</a:t>
            </a:r>
          </a:p>
        </p:txBody>
      </p:sp>
      <p:pic>
        <p:nvPicPr>
          <p:cNvPr id="4" name="Picture 3" descr="Mozilla Firefox - Skidajmo.com - Download Free Softwa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960" y="1702189"/>
            <a:ext cx="71945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nternet Explorer za Windows 10 (prozori) | Popravite i konfigurirajte  računala vlastitim rukama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666" y="2357186"/>
            <a:ext cx="72000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Oper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99"/>
          <a:stretch/>
        </p:blipFill>
        <p:spPr bwMode="auto">
          <a:xfrm>
            <a:off x="3192369" y="3076641"/>
            <a:ext cx="720000" cy="71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766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16" y="1537558"/>
            <a:ext cx="6584668" cy="49402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89" y="490889"/>
            <a:ext cx="10018713" cy="3516792"/>
          </a:xfrm>
        </p:spPr>
        <p:txBody>
          <a:bodyPr/>
          <a:lstStyle/>
          <a:p>
            <a:pPr marL="0" indent="0">
              <a:buNone/>
            </a:pPr>
            <a:r>
              <a:rPr lang="sr-Cyrl-RS" sz="2800" b="1" dirty="0" smtClean="0"/>
              <a:t>Домаћи задатак договорите са својим наставницима.</a:t>
            </a:r>
          </a:p>
          <a:p>
            <a:pPr marL="0" indent="0" algn="ctr">
              <a:buNone/>
            </a:pPr>
            <a:endParaRPr lang="sr-Cyrl-RS" sz="3200" dirty="0" smtClean="0"/>
          </a:p>
          <a:p>
            <a:pPr marL="0" indent="0">
              <a:buNone/>
            </a:pPr>
            <a:r>
              <a:rPr lang="sr-Cyrl-RS" sz="3200" i="1" dirty="0" smtClean="0"/>
              <a:t>	</a:t>
            </a:r>
          </a:p>
          <a:p>
            <a:pPr marL="0" indent="0">
              <a:buNone/>
            </a:pPr>
            <a:r>
              <a:rPr lang="sr-Cyrl-RS" sz="3200" i="1" dirty="0" smtClean="0"/>
              <a:t>Хвала на пажњи!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1459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843" y="0"/>
            <a:ext cx="10018713" cy="1752599"/>
          </a:xfrm>
        </p:spPr>
        <p:txBody>
          <a:bodyPr/>
          <a:lstStyle/>
          <a:p>
            <a:r>
              <a:rPr lang="sr-Cyrl-RS" dirty="0" smtClean="0"/>
              <a:t>Снимање  </a:t>
            </a:r>
            <a:r>
              <a:rPr lang="en-GB" dirty="0" smtClean="0"/>
              <a:t>“HTML”</a:t>
            </a:r>
            <a:r>
              <a:rPr lang="sr-Cyrl-RS" dirty="0" smtClean="0"/>
              <a:t> датотеке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558" y="1877728"/>
            <a:ext cx="10018713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dirty="0" smtClean="0"/>
              <a:t>Приликом снимања (у програму „</a:t>
            </a:r>
            <a:r>
              <a:rPr lang="sr-Latn-RS" dirty="0" smtClean="0"/>
              <a:t>Notepad</a:t>
            </a:r>
            <a:r>
              <a:rPr lang="sr-Cyrl-RS" dirty="0" smtClean="0"/>
              <a:t>“) „</a:t>
            </a:r>
            <a:r>
              <a:rPr lang="sr-Latn-RS" dirty="0" smtClean="0"/>
              <a:t>HTML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датотеци дајемо: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r-Cyrl-RS" dirty="0" smtClean="0"/>
              <a:t>име малим латиничним словима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r-Cyrl-RS" dirty="0" smtClean="0"/>
              <a:t> иза имена ОБАВЕЗНО се куца  наставак </a:t>
            </a:r>
            <a:r>
              <a:rPr lang="sr-Latn-RS" dirty="0" smtClean="0"/>
              <a:t>„</a:t>
            </a:r>
            <a:r>
              <a:rPr lang="en-GB" dirty="0" smtClean="0"/>
              <a:t>.</a:t>
            </a:r>
            <a:r>
              <a:rPr lang="sr-Latn-RS" dirty="0" smtClean="0"/>
              <a:t>html“ (</a:t>
            </a:r>
            <a:r>
              <a:rPr lang="sr-Cyrl-RS" dirty="0" smtClean="0"/>
              <a:t>на примјер:</a:t>
            </a:r>
            <a:r>
              <a:rPr lang="sr-Latn-RS" dirty="0" smtClean="0"/>
              <a:t>proba.html)</a:t>
            </a:r>
            <a:endParaRPr lang="sr-Cyrl-R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r-Cyrl-RS" dirty="0" smtClean="0"/>
              <a:t>зада се адреса датотеке ( на примјер: документи)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ru-RU" dirty="0" smtClean="0"/>
              <a:t> у пољу </a:t>
            </a:r>
            <a:r>
              <a:rPr lang="en-GB" dirty="0" smtClean="0"/>
              <a:t>“</a:t>
            </a:r>
            <a:r>
              <a:rPr lang="en-US" dirty="0" smtClean="0"/>
              <a:t>Encoding</a:t>
            </a:r>
            <a:r>
              <a:rPr lang="ru-RU" dirty="0" smtClean="0"/>
              <a:t>”  треба да буде изабрано “</a:t>
            </a:r>
            <a:r>
              <a:rPr lang="en-US" b="1" dirty="0" smtClean="0"/>
              <a:t>Unicode</a:t>
            </a:r>
            <a:r>
              <a:rPr lang="ru-RU" dirty="0" smtClean="0"/>
              <a:t>”</a:t>
            </a:r>
            <a:r>
              <a:rPr lang="en-US" dirty="0" smtClean="0"/>
              <a:t> </a:t>
            </a:r>
            <a:r>
              <a:rPr lang="sr-Cyrl-RS" dirty="0" smtClean="0"/>
              <a:t>или ,у </a:t>
            </a:r>
            <a:r>
              <a:rPr lang="en-US" dirty="0" smtClean="0"/>
              <a:t> “Windows 10”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sr-Cyrl-RS" dirty="0" smtClean="0"/>
              <a:t> то је </a:t>
            </a:r>
            <a:r>
              <a:rPr lang="en-GB" dirty="0" smtClean="0"/>
              <a:t>“</a:t>
            </a:r>
            <a:r>
              <a:rPr lang="en-US" b="1" dirty="0" smtClean="0"/>
              <a:t>UTF-8</a:t>
            </a:r>
            <a:r>
              <a:rPr lang="sr-Cyrl-RS" dirty="0" smtClean="0"/>
              <a:t>“</a:t>
            </a:r>
            <a:r>
              <a:rPr lang="en-US" dirty="0" smtClean="0"/>
              <a:t>. </a:t>
            </a:r>
            <a:r>
              <a:rPr lang="ru-RU" dirty="0" smtClean="0"/>
              <a:t>Са овим избором кодирања, могу се приказивати и наша слова: Ч, Ћ, Ж, Ш, Ђ. </a:t>
            </a:r>
            <a:r>
              <a:rPr lang="en-GB" dirty="0" smtClean="0"/>
              <a:t> </a:t>
            </a:r>
            <a:r>
              <a:rPr lang="sr-Cyrl-RS" dirty="0" smtClean="0"/>
              <a:t>Са </a:t>
            </a:r>
            <a:r>
              <a:rPr lang="en-GB" dirty="0" smtClean="0"/>
              <a:t>“ANSI”</a:t>
            </a:r>
            <a:r>
              <a:rPr lang="sr-Cyrl-RS" dirty="0" smtClean="0"/>
              <a:t>  кодирањем датотека ће бити снимљена, али неће подржавати наша слова.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69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82" y="251072"/>
            <a:ext cx="10251075" cy="527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763" y="443620"/>
            <a:ext cx="8960310" cy="460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39452" y="1517558"/>
            <a:ext cx="2197737" cy="50266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839" y="737971"/>
            <a:ext cx="6692746" cy="579758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112784" y="4494941"/>
            <a:ext cx="2197737" cy="33664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07192" y="5327559"/>
            <a:ext cx="2799235" cy="25133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870515" y="5260183"/>
            <a:ext cx="1098869" cy="40157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50942" y="442997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194115" y="6018971"/>
            <a:ext cx="1758407" cy="33370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7326" y="153196"/>
            <a:ext cx="7960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Снимање</a:t>
            </a:r>
            <a:r>
              <a:rPr lang="en-GB" sz="3200" b="1" dirty="0" smtClean="0">
                <a:solidFill>
                  <a:srgbClr val="FF0000"/>
                </a:solidFill>
              </a:rPr>
              <a:t> “HTML”</a:t>
            </a:r>
            <a:r>
              <a:rPr lang="sr-Cyrl-RS" sz="3200" b="1" dirty="0" smtClean="0">
                <a:solidFill>
                  <a:srgbClr val="FF0000"/>
                </a:solidFill>
              </a:rPr>
              <a:t> датотеке у</a:t>
            </a:r>
            <a:r>
              <a:rPr lang="en-GB" sz="3200" b="1" dirty="0" smtClean="0">
                <a:solidFill>
                  <a:srgbClr val="FF0000"/>
                </a:solidFill>
              </a:rPr>
              <a:t> “Notepad”</a:t>
            </a:r>
            <a:r>
              <a:rPr lang="sr-Cyrl-RS" sz="3200" b="1" dirty="0" smtClean="0">
                <a:solidFill>
                  <a:srgbClr val="FF0000"/>
                </a:solidFill>
              </a:rPr>
              <a:t> -у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930" y="-74596"/>
            <a:ext cx="10018713" cy="1752599"/>
          </a:xfrm>
        </p:spPr>
        <p:txBody>
          <a:bodyPr/>
          <a:lstStyle/>
          <a:p>
            <a:r>
              <a:rPr lang="sr-Cyrl-RS" dirty="0" smtClean="0"/>
              <a:t>Отварање и преглед снимљене </a:t>
            </a:r>
            <a:r>
              <a:rPr lang="en-GB" dirty="0" smtClean="0"/>
              <a:t>“HTML</a:t>
            </a:r>
            <a:r>
              <a:rPr lang="en-GB" dirty="0"/>
              <a:t>”</a:t>
            </a:r>
            <a:r>
              <a:rPr lang="sr-Cyrl-RS" dirty="0"/>
              <a:t> датотеке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179" y="2912946"/>
            <a:ext cx="4464102" cy="3124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u="sng" dirty="0" smtClean="0"/>
              <a:t>Први начин </a:t>
            </a:r>
            <a:r>
              <a:rPr lang="sr-Cyrl-RS" dirty="0" smtClean="0"/>
              <a:t>отварања датотеке је десним кликом на њену икону, бирајући </a:t>
            </a:r>
            <a:r>
              <a:rPr lang="sr-Cyrl-RS" dirty="0"/>
              <a:t>опцију </a:t>
            </a:r>
            <a:r>
              <a:rPr lang="en-GB" dirty="0" smtClean="0"/>
              <a:t>“</a:t>
            </a:r>
            <a:r>
              <a:rPr lang="en-GB" dirty="0"/>
              <a:t>Open with” </a:t>
            </a:r>
            <a:r>
              <a:rPr lang="sr-Cyrl-RS" dirty="0" smtClean="0"/>
              <a:t>и са приручног менија избором неког од читача.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708" y="1674319"/>
            <a:ext cx="6470983" cy="50104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41102" y="2995729"/>
            <a:ext cx="3224468" cy="3786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29017" y="2994117"/>
            <a:ext cx="2545674" cy="34974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8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934" y="281539"/>
            <a:ext cx="10018713" cy="1280133"/>
          </a:xfrm>
        </p:spPr>
        <p:txBody>
          <a:bodyPr/>
          <a:lstStyle/>
          <a:p>
            <a:r>
              <a:rPr lang="sr-Cyrl-RS" dirty="0"/>
              <a:t>Отварање и преглед </a:t>
            </a:r>
            <a:r>
              <a:rPr lang="en-GB" dirty="0"/>
              <a:t>“HTML”</a:t>
            </a:r>
            <a:r>
              <a:rPr lang="sr-Cyrl-RS" dirty="0"/>
              <a:t> датотеке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931" y="1389859"/>
            <a:ext cx="10018713" cy="31242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u="sng" dirty="0" smtClean="0"/>
              <a:t>Други начин </a:t>
            </a:r>
            <a:r>
              <a:rPr lang="sr-Cyrl-RS" dirty="0" smtClean="0"/>
              <a:t>отварања датотеке је директно из веб –читача, коришћењем менија </a:t>
            </a:r>
            <a:r>
              <a:rPr lang="en-GB" dirty="0" smtClean="0"/>
              <a:t>“File”  </a:t>
            </a:r>
            <a:r>
              <a:rPr lang="sr-Cyrl-RS" dirty="0" smtClean="0"/>
              <a:t>и опције </a:t>
            </a:r>
            <a:r>
              <a:rPr lang="en-GB" dirty="0" smtClean="0"/>
              <a:t>“Open”</a:t>
            </a:r>
            <a:r>
              <a:rPr lang="sr-Cyrl-RS" dirty="0" smtClean="0"/>
              <a:t>. Међутим, многи новији веб –читачи попут </a:t>
            </a:r>
            <a:r>
              <a:rPr lang="en-GB" dirty="0" smtClean="0"/>
              <a:t>“Google </a:t>
            </a:r>
            <a:r>
              <a:rPr lang="en-GB" dirty="0" err="1" smtClean="0"/>
              <a:t>Chrom</a:t>
            </a:r>
            <a:r>
              <a:rPr lang="en-GB" dirty="0" smtClean="0"/>
              <a:t>” –a </a:t>
            </a:r>
            <a:r>
              <a:rPr lang="sr-Cyrl-RS" dirty="0" smtClean="0"/>
              <a:t> или </a:t>
            </a:r>
            <a:r>
              <a:rPr lang="en-GB" dirty="0" smtClean="0"/>
              <a:t>“Microsoft Edge”</a:t>
            </a:r>
            <a:r>
              <a:rPr lang="sr-Cyrl-RS" dirty="0" smtClean="0"/>
              <a:t> -а</a:t>
            </a:r>
            <a:r>
              <a:rPr lang="en-GB" dirty="0" smtClean="0"/>
              <a:t> (</a:t>
            </a:r>
            <a:r>
              <a:rPr lang="sr-Cyrl-RS" dirty="0" smtClean="0"/>
              <a:t> који је замјена за </a:t>
            </a:r>
            <a:r>
              <a:rPr lang="en-GB" dirty="0" smtClean="0"/>
              <a:t>“Internet Explorer”</a:t>
            </a:r>
            <a:r>
              <a:rPr lang="sr-Cyrl-RS" dirty="0" smtClean="0"/>
              <a:t>), немају линију менија. У том случају користимо се комбинацијом тастера: „</a:t>
            </a:r>
            <a:r>
              <a:rPr lang="en-GB" dirty="0" smtClean="0"/>
              <a:t>Ctrl” + “O”.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171" y="4466688"/>
            <a:ext cx="8901701" cy="20990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88720" y="6000962"/>
            <a:ext cx="609600" cy="5750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70377" y="4785707"/>
            <a:ext cx="609600" cy="5750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03031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Обликовање текста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433" y="933648"/>
            <a:ext cx="10018713" cy="54960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Cyrl-RS" dirty="0" smtClean="0"/>
              <a:t>Текст у „</a:t>
            </a:r>
            <a:r>
              <a:rPr lang="sr-Latn-RS" dirty="0" smtClean="0"/>
              <a:t>HTML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документу има фонт „</a:t>
            </a:r>
            <a:r>
              <a:rPr lang="sr-Latn-RS" dirty="0" smtClean="0"/>
              <a:t>Times New Roman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и центриран је улијево. Фонт се дефинише таговима: </a:t>
            </a:r>
            <a:r>
              <a:rPr lang="sr-Cyrl-RS" b="1" dirty="0" smtClean="0"/>
              <a:t>&lt;</a:t>
            </a:r>
            <a:r>
              <a:rPr lang="sr-Latn-RS" b="1" dirty="0" smtClean="0"/>
              <a:t>font&gt; </a:t>
            </a:r>
            <a:r>
              <a:rPr lang="sr-Cyrl-RS" dirty="0" smtClean="0"/>
              <a:t>и </a:t>
            </a:r>
            <a:r>
              <a:rPr lang="sr-Latn-RS" b="1" dirty="0" smtClean="0"/>
              <a:t>&lt;/font&gt;.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Cyrl-RS" dirty="0" smtClean="0"/>
              <a:t>Атрибути тага фонт </a:t>
            </a:r>
            <a:r>
              <a:rPr lang="sr-Cyrl-RS" b="1" dirty="0"/>
              <a:t>&lt;</a:t>
            </a:r>
            <a:r>
              <a:rPr lang="sr-Latn-RS" b="1" dirty="0"/>
              <a:t>font&gt; </a:t>
            </a:r>
            <a:r>
              <a:rPr lang="sr-Cyrl-RS" dirty="0" smtClean="0"/>
              <a:t>су особине које можемо да мијењамо у коду, а то су: „</a:t>
            </a:r>
            <a:r>
              <a:rPr lang="sr-Latn-RS" b="1" dirty="0" smtClean="0"/>
              <a:t>face</a:t>
            </a:r>
            <a:r>
              <a:rPr lang="sr-Cyrl-RS" b="1" dirty="0" smtClean="0"/>
              <a:t>“</a:t>
            </a:r>
            <a:r>
              <a:rPr lang="sr-Latn-RS" dirty="0" smtClean="0"/>
              <a:t> (</a:t>
            </a:r>
            <a:r>
              <a:rPr lang="sr-Cyrl-RS" dirty="0" smtClean="0"/>
              <a:t>стил фонта), „</a:t>
            </a:r>
            <a:r>
              <a:rPr lang="sr-Latn-RS" b="1" dirty="0" smtClean="0"/>
              <a:t>size</a:t>
            </a:r>
            <a:r>
              <a:rPr lang="sr-Cyrl-RS" b="1" dirty="0" smtClean="0"/>
              <a:t>“</a:t>
            </a:r>
            <a:r>
              <a:rPr lang="sr-Latn-RS" dirty="0" smtClean="0"/>
              <a:t> (</a:t>
            </a:r>
            <a:r>
              <a:rPr lang="sr-Cyrl-RS" dirty="0" smtClean="0"/>
              <a:t>величина) и</a:t>
            </a:r>
            <a:r>
              <a:rPr lang="sr-Cyrl-RS" b="1" dirty="0" smtClean="0"/>
              <a:t> „</a:t>
            </a:r>
            <a:r>
              <a:rPr lang="sr-Latn-RS" b="1" dirty="0" smtClean="0"/>
              <a:t>color </a:t>
            </a:r>
            <a:r>
              <a:rPr lang="sr-Cyrl-RS" b="1" dirty="0" smtClean="0"/>
              <a:t>„ </a:t>
            </a:r>
            <a:r>
              <a:rPr lang="sr-Cyrl-RS" dirty="0" smtClean="0"/>
              <a:t>(боја) .</a:t>
            </a:r>
            <a:r>
              <a:rPr lang="en-GB" dirty="0" smtClean="0"/>
              <a:t>A</a:t>
            </a:r>
            <a:r>
              <a:rPr lang="sr-Cyrl-RS" dirty="0" smtClean="0"/>
              <a:t>трибути тага </a:t>
            </a:r>
            <a:r>
              <a:rPr lang="sr-Cyrl-RS" b="1" dirty="0"/>
              <a:t>&lt;</a:t>
            </a:r>
            <a:r>
              <a:rPr lang="sr-Latn-RS" b="1" dirty="0"/>
              <a:t>font&gt; </a:t>
            </a:r>
            <a:r>
              <a:rPr lang="sr-Cyrl-RS" dirty="0" smtClean="0"/>
              <a:t>се куцају унутар тага</a:t>
            </a:r>
            <a:r>
              <a:rPr lang="sr-Cyrl-RS" b="1" dirty="0" smtClean="0"/>
              <a:t> &lt;</a:t>
            </a:r>
            <a:r>
              <a:rPr lang="sr-Latn-RS" b="1" dirty="0" smtClean="0"/>
              <a:t>font </a:t>
            </a:r>
            <a:r>
              <a:rPr lang="sr-Cyrl-RS" b="1" dirty="0" smtClean="0"/>
              <a:t>&gt;.  </a:t>
            </a:r>
            <a:r>
              <a:rPr lang="sr-Cyrl-RS" dirty="0" smtClean="0"/>
              <a:t>Уопштено</a:t>
            </a:r>
            <a:r>
              <a:rPr lang="sr-Cyrl-RS" smtClean="0"/>
              <a:t>, таг </a:t>
            </a:r>
            <a:r>
              <a:rPr lang="sr-Cyrl-RS" dirty="0" smtClean="0"/>
              <a:t>за тест има овакав изглед: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 smtClean="0"/>
              <a:t>&lt;</a:t>
            </a:r>
            <a:r>
              <a:rPr lang="en-GB" b="1" dirty="0" smtClean="0"/>
              <a:t>font  face=“ . . . “ size=“ . . .” </a:t>
            </a:r>
            <a:r>
              <a:rPr lang="en-GB" b="1" dirty="0" err="1" smtClean="0"/>
              <a:t>color</a:t>
            </a:r>
            <a:r>
              <a:rPr lang="en-GB" b="1" dirty="0" smtClean="0"/>
              <a:t>= “ . . . “&gt;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 smtClean="0"/>
              <a:t>                                    </a:t>
            </a:r>
            <a:r>
              <a:rPr lang="en-GB" b="1" dirty="0" smtClean="0"/>
              <a:t> . . . . . . . . . . . </a:t>
            </a:r>
            <a:endParaRPr lang="sr-Cyrl-R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 smtClean="0"/>
              <a:t>                                 </a:t>
            </a:r>
            <a:r>
              <a:rPr lang="en-GB" b="1" dirty="0" smtClean="0"/>
              <a:t>&lt;/font&gt;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Cyrl-RS" b="1" dirty="0" smtClean="0"/>
              <a:t>При томе, није битно којим редослиједом задајемо: стил, величину и боју фонта.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xmlns="" val="8358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561" y="1244065"/>
            <a:ext cx="10018713" cy="48587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400" b="1" dirty="0" smtClean="0"/>
              <a:t>1. </a:t>
            </a:r>
            <a:r>
              <a:rPr lang="sr-Cyrl-RS" sz="2400" b="1" dirty="0" smtClean="0"/>
              <a:t>Примјер</a:t>
            </a:r>
            <a:r>
              <a:rPr lang="en-GB" sz="2400" b="1" dirty="0" smtClean="0"/>
              <a:t>: </a:t>
            </a:r>
            <a:br>
              <a:rPr lang="en-GB" sz="2400" b="1" dirty="0" smtClean="0"/>
            </a:br>
            <a:r>
              <a:rPr lang="sr-Cyrl-RS" sz="2400" dirty="0" smtClean="0"/>
              <a:t>Креирати веб – страницу</a:t>
            </a:r>
            <a:r>
              <a:rPr lang="en-GB" sz="2400" dirty="0" smtClean="0"/>
              <a:t>:</a:t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 са насловом „Обликовање текст“ и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на којој се налази текст:“ За израду </a:t>
            </a:r>
            <a:r>
              <a:rPr lang="sr-Latn-RS" sz="2400" dirty="0" smtClean="0"/>
              <a:t>HTML </a:t>
            </a:r>
            <a:r>
              <a:rPr lang="sr-Cyrl-RS" sz="2400" dirty="0" smtClean="0"/>
              <a:t>датотека користи се </a:t>
            </a:r>
            <a:r>
              <a:rPr lang="sr-Latn-RS" sz="2400" dirty="0" smtClean="0"/>
              <a:t>Notepad“,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исписати фонтом </a:t>
            </a:r>
            <a:r>
              <a:rPr lang="en-GB" sz="2400" dirty="0" smtClean="0"/>
              <a:t>“</a:t>
            </a:r>
            <a:r>
              <a:rPr lang="sr-Latn-RS" sz="2400" dirty="0" smtClean="0"/>
              <a:t>Courier</a:t>
            </a:r>
            <a:r>
              <a:rPr lang="en-GB" sz="2400" dirty="0" smtClean="0"/>
              <a:t>”</a:t>
            </a:r>
            <a:r>
              <a:rPr lang="sr-Latn-RS" sz="2400" dirty="0" smtClean="0"/>
              <a:t>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величином фонта  5,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sr-Cyrl-RS" sz="2400" dirty="0" smtClean="0"/>
              <a:t>црвене боје (</a:t>
            </a:r>
            <a:r>
              <a:rPr lang="en-GB" sz="2400" dirty="0" smtClean="0"/>
              <a:t>red).</a:t>
            </a:r>
            <a:r>
              <a:rPr lang="sr-Cyrl-RS"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</a:t>
            </a:r>
            <a:r>
              <a:rPr lang="sr-Cyrl-RS" sz="2400" dirty="0" smtClean="0"/>
              <a:t>Снимити датотеку под именом „Фонт 1“.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56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86" y="79408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/>
              <a:t>Рјешење 1. примјера</a:t>
            </a:r>
            <a:r>
              <a:rPr lang="sr-Cyrl-RS" sz="2800" b="1" dirty="0" smtClean="0"/>
              <a:t>: промјена врсте, величине и боје фонта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endParaRPr lang="sr-Latn-R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74322" y="1665171"/>
            <a:ext cx="10018713" cy="4877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&lt;</a:t>
            </a:r>
            <a:r>
              <a:rPr lang="sr-Latn-RS" dirty="0" smtClean="0"/>
              <a:t>html&gt;</a:t>
            </a:r>
            <a:r>
              <a:rPr lang="sr-Cyrl-RS" dirty="0" smtClean="0"/>
              <a:t> 			</a:t>
            </a:r>
            <a:r>
              <a:rPr lang="sr-Cyrl-RS" b="1" dirty="0" smtClean="0">
                <a:solidFill>
                  <a:srgbClr val="0070C0"/>
                </a:solidFill>
              </a:rPr>
              <a:t>ПОЧЕТАК </a:t>
            </a:r>
            <a:r>
              <a:rPr lang="en-GB" b="1" dirty="0">
                <a:solidFill>
                  <a:srgbClr val="0070C0"/>
                </a:solidFill>
              </a:rPr>
              <a:t>“HTML” </a:t>
            </a:r>
            <a:r>
              <a:rPr lang="sr-Cyrl-RS" b="1" dirty="0" smtClean="0">
                <a:solidFill>
                  <a:srgbClr val="0070C0"/>
                </a:solidFill>
              </a:rPr>
              <a:t>ДОКУМЕНТА</a:t>
            </a:r>
          </a:p>
          <a:p>
            <a:pPr marL="0" indent="0">
              <a:buNone/>
            </a:pPr>
            <a:r>
              <a:rPr lang="sr-Latn-RS" dirty="0" smtClean="0"/>
              <a:t>&lt;head&gt;&lt;title&gt; Oblikovanje teksta &lt;/title&gt;&lt;/head&gt;</a:t>
            </a:r>
            <a:r>
              <a:rPr lang="sr-Cyrl-RS" dirty="0" smtClean="0"/>
              <a:t>                </a:t>
            </a:r>
            <a:r>
              <a:rPr lang="sr-Cyrl-RS" b="1" dirty="0" smtClean="0">
                <a:solidFill>
                  <a:srgbClr val="00B050"/>
                </a:solidFill>
              </a:rPr>
              <a:t>ЗАГЛАВЉЕ </a:t>
            </a:r>
            <a:r>
              <a:rPr lang="en-GB" b="1" dirty="0">
                <a:solidFill>
                  <a:srgbClr val="00B050"/>
                </a:solidFill>
              </a:rPr>
              <a:t>“HTML” </a:t>
            </a:r>
            <a:r>
              <a:rPr lang="sr-Cyrl-RS" b="1" dirty="0" smtClean="0">
                <a:solidFill>
                  <a:srgbClr val="00B050"/>
                </a:solidFill>
              </a:rPr>
              <a:t>																	ДОКУМЕНТА</a:t>
            </a:r>
            <a:endParaRPr lang="sr-Latn-R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&lt;</a:t>
            </a:r>
            <a:r>
              <a:rPr lang="sr-Latn-RS" dirty="0" err="1" smtClean="0"/>
              <a:t>body</a:t>
            </a:r>
            <a:r>
              <a:rPr lang="sr-Latn-RS" dirty="0" smtClean="0"/>
              <a:t>&gt;</a:t>
            </a:r>
          </a:p>
          <a:p>
            <a:pPr marL="0" indent="0">
              <a:buNone/>
            </a:pPr>
            <a:r>
              <a:rPr lang="sr-Latn-RS" dirty="0" smtClean="0"/>
              <a:t>&lt;font face=„Courier“ size=„5“</a:t>
            </a:r>
            <a:r>
              <a:rPr lang="sr-Cyrl-RS" dirty="0" smtClean="0"/>
              <a:t> </a:t>
            </a:r>
            <a:r>
              <a:rPr lang="en-GB" dirty="0" err="1" smtClean="0"/>
              <a:t>color</a:t>
            </a:r>
            <a:r>
              <a:rPr lang="en-GB" dirty="0" smtClean="0"/>
              <a:t>=“red”</a:t>
            </a:r>
            <a:r>
              <a:rPr lang="sr-Cyrl-RS" dirty="0" smtClean="0"/>
              <a:t>&gt;					</a:t>
            </a:r>
            <a:r>
              <a:rPr lang="sr-Cyrl-RS" b="1" dirty="0" smtClean="0">
                <a:solidFill>
                  <a:srgbClr val="FFC000"/>
                </a:solidFill>
              </a:rPr>
              <a:t>ТЕКСТ И ФОНТ</a:t>
            </a:r>
            <a:endParaRPr lang="sr-Latn-R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Za izradu HTML datoteke koristi se Notepad&lt;/font&gt;</a:t>
            </a:r>
          </a:p>
          <a:p>
            <a:pPr marL="0" indent="0">
              <a:buNone/>
            </a:pPr>
            <a:r>
              <a:rPr lang="sr-Latn-RS" dirty="0" smtClean="0"/>
              <a:t>&lt;/body</a:t>
            </a:r>
            <a:r>
              <a:rPr lang="sr-Latn-RS" dirty="0"/>
              <a:t>&gt; </a:t>
            </a:r>
            <a:r>
              <a:rPr lang="en-GB" dirty="0" smtClean="0"/>
              <a:t>   </a:t>
            </a:r>
            <a:r>
              <a:rPr lang="sr-Cyrl-RS" dirty="0" smtClean="0"/>
              <a:t>   </a:t>
            </a:r>
            <a:r>
              <a:rPr lang="en-GB" dirty="0" smtClean="0"/>
              <a:t> </a:t>
            </a:r>
            <a:r>
              <a:rPr lang="sr-Cyrl-RS" dirty="0" smtClean="0"/>
              <a:t>             </a:t>
            </a:r>
            <a:r>
              <a:rPr lang="sr-Cyrl-RS" b="1" dirty="0" smtClean="0">
                <a:solidFill>
                  <a:srgbClr val="FF0000"/>
                </a:solidFill>
              </a:rPr>
              <a:t>ТЈЕЛО </a:t>
            </a:r>
            <a:r>
              <a:rPr lang="sr-Cyrl-RS" b="1" dirty="0">
                <a:solidFill>
                  <a:srgbClr val="FF0000"/>
                </a:solidFill>
              </a:rPr>
              <a:t>СТРАНИЦЕ, ОНО </a:t>
            </a:r>
            <a:r>
              <a:rPr lang="sr-Cyrl-RS" b="1" dirty="0" smtClean="0">
                <a:solidFill>
                  <a:srgbClr val="FF0000"/>
                </a:solidFill>
              </a:rPr>
              <a:t>ШТО СЕ </a:t>
            </a:r>
            <a:r>
              <a:rPr lang="sr-Cyrl-RS" b="1" dirty="0">
                <a:solidFill>
                  <a:srgbClr val="FF0000"/>
                </a:solidFill>
              </a:rPr>
              <a:t>ВИДИ У ВЕБ -ЧИТАЧУ</a:t>
            </a:r>
            <a:endParaRPr lang="sr-Latn-R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&lt;/html&gt;</a:t>
            </a:r>
            <a:r>
              <a:rPr lang="sr-Cyrl-RS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     </a:t>
            </a:r>
            <a:r>
              <a:rPr lang="sr-Cyrl-RS" dirty="0" smtClean="0">
                <a:solidFill>
                  <a:srgbClr val="0070C0"/>
                </a:solidFill>
              </a:rPr>
              <a:t>                    </a:t>
            </a:r>
            <a:r>
              <a:rPr lang="sr-Cyrl-RS" b="1" dirty="0" smtClean="0">
                <a:solidFill>
                  <a:srgbClr val="0070C0"/>
                </a:solidFill>
              </a:rPr>
              <a:t>КРАЈ </a:t>
            </a:r>
            <a:r>
              <a:rPr lang="en-GB" b="1" dirty="0" smtClean="0">
                <a:solidFill>
                  <a:srgbClr val="0070C0"/>
                </a:solidFill>
              </a:rPr>
              <a:t> “HTML” </a:t>
            </a:r>
            <a:r>
              <a:rPr lang="sr-Cyrl-RS" b="1" dirty="0" smtClean="0">
                <a:solidFill>
                  <a:srgbClr val="0070C0"/>
                </a:solidFill>
              </a:rPr>
              <a:t>ДОКУМЕНТА</a:t>
            </a:r>
            <a:endParaRPr lang="sr-Latn-R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3" name="Rounded Rectangle 2"/>
          <p:cNvSpPr/>
          <p:nvPr/>
        </p:nvSpPr>
        <p:spPr>
          <a:xfrm>
            <a:off x="1604209" y="3465096"/>
            <a:ext cx="9687090" cy="97214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41535" y="5638803"/>
            <a:ext cx="7045693" cy="4523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0580" y="2098305"/>
            <a:ext cx="10433788" cy="90798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0580" y="3088103"/>
            <a:ext cx="10433788" cy="23886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8730" y="1480694"/>
            <a:ext cx="7045693" cy="5486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0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1327</TotalTime>
  <Words>803</Words>
  <Application>Microsoft Office PowerPoint</Application>
  <PresentationFormat>Custom</PresentationFormat>
  <Paragraphs>91</Paragraphs>
  <Slides>20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Parallax</vt:lpstr>
      <vt:lpstr>Снимање и преглед</vt:lpstr>
      <vt:lpstr>Slide 2</vt:lpstr>
      <vt:lpstr>Снимање  “HTML” датотеке</vt:lpstr>
      <vt:lpstr>Slide 4</vt:lpstr>
      <vt:lpstr>Отварање и преглед снимљене “HTML” датотеке </vt:lpstr>
      <vt:lpstr>Отварање и преглед “HTML” датотеке </vt:lpstr>
      <vt:lpstr>Обликовање текста</vt:lpstr>
      <vt:lpstr>1. Примјер:  Креирати веб – страницу: -  са насловом „Обликовање текст“ и  - на којој се налази текст:“ За израду HTML датотека користи се Notepad“, - исписати фонтом “Courier”, - величином фонта  5, - црвене боје (red).  -Снимити датотеку под именом „Фонт 1“.</vt:lpstr>
      <vt:lpstr>Рјешење 1. примјера: промјена врсте, величине и боје фонта </vt:lpstr>
      <vt:lpstr>Slide 10</vt:lpstr>
      <vt:lpstr>Slide 11</vt:lpstr>
      <vt:lpstr>Slide 12</vt:lpstr>
      <vt:lpstr>Slide 13</vt:lpstr>
      <vt:lpstr>Наслови  За наслове су резервисани тагови од „h1“ до “h6“.Они одређују стил и величину фонта који ће се користити.Тагом  &lt;h1&gt; . . . &lt;/ h1&gt; добијамо највеће наслове, а &lt;h6&gt; . . . &lt;/h6&gt; за најмању величину слова наслова.   </vt:lpstr>
      <vt:lpstr>Slide 15</vt:lpstr>
      <vt:lpstr>Slide 16</vt:lpstr>
      <vt:lpstr>Примјер 4: (Центрирање текста и нови ред)  Направити веб –страницу која се зове „Примјер “ на којој се налази текст:“Osnovi informatike”„  свака ријеч у новом реду средње центрирана .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informatike</dc:title>
  <dc:creator>PC</dc:creator>
  <cp:lastModifiedBy>S</cp:lastModifiedBy>
  <cp:revision>138</cp:revision>
  <dcterms:created xsi:type="dcterms:W3CDTF">2021-01-12T10:24:51Z</dcterms:created>
  <dcterms:modified xsi:type="dcterms:W3CDTF">2021-01-18T16:31:11Z</dcterms:modified>
</cp:coreProperties>
</file>