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51435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9E6A28A-988F-4AD4-A1DD-3041BFF85C1F}" type="datetimeFigureOut">
              <a:rPr lang="en-US" smtClean="0">
                <a:solidFill>
                  <a:srgbClr val="ECE9C6"/>
                </a:solidFill>
              </a:rPr>
              <a:pPr/>
              <a:t>12/18/2020</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595CED8-71A3-48F0-9AD4-EC0E7122C86C}"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165647"/>
            <a:ext cx="6779110" cy="923330"/>
            <a:chOff x="1172584" y="1381459"/>
            <a:chExt cx="6779110" cy="1231103"/>
          </a:xfrm>
          <a:effectLst>
            <a:outerShdw blurRad="38100" dist="12700" dir="16200000" rotWithShape="0">
              <a:prstClr val="black">
                <a:alpha val="30000"/>
              </a:prstClr>
            </a:outerShdw>
          </a:effectLst>
        </p:grpSpPr>
        <p:sp>
          <p:nvSpPr>
            <p:cNvPr id="9" name="TextBox 8"/>
            <p:cNvSpPr txBox="1"/>
            <p:nvPr/>
          </p:nvSpPr>
          <p:spPr>
            <a:xfrm>
              <a:off x="4147073" y="1381459"/>
              <a:ext cx="877163" cy="1231103"/>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040805"/>
            <a:ext cx="6777318" cy="1298987"/>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825897"/>
            <a:ext cx="6400800" cy="131445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001204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044163"/>
            <a:ext cx="6779110" cy="923330"/>
            <a:chOff x="1172584" y="1381459"/>
            <a:chExt cx="6779110" cy="1231103"/>
          </a:xfrm>
        </p:grpSpPr>
        <p:sp>
          <p:nvSpPr>
            <p:cNvPr id="15" name="TextBox 14"/>
            <p:cNvSpPr txBox="1"/>
            <p:nvPr/>
          </p:nvSpPr>
          <p:spPr>
            <a:xfrm>
              <a:off x="4147073" y="1381459"/>
              <a:ext cx="877163" cy="1231103"/>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9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1" y="419550"/>
            <a:ext cx="1678193" cy="417507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93" y="637392"/>
            <a:ext cx="5507917" cy="37678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4594071" y="2045201"/>
            <a:ext cx="4110116" cy="923330"/>
            <a:chOff x="1815339" y="1381459"/>
            <a:chExt cx="5480154" cy="923330"/>
          </a:xfrm>
        </p:grpSpPr>
        <p:sp>
          <p:nvSpPr>
            <p:cNvPr id="12" name="TextBox 11"/>
            <p:cNvSpPr txBox="1"/>
            <p:nvPr/>
          </p:nvSpPr>
          <p:spPr>
            <a:xfrm>
              <a:off x="4000882" y="1381459"/>
              <a:ext cx="1169551"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5588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51435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9E6A28A-988F-4AD4-A1DD-3041BFF85C1F}" type="datetimeFigureOut">
              <a:rPr lang="en-US" smtClean="0">
                <a:solidFill>
                  <a:srgbClr val="ECE9C6"/>
                </a:solidFill>
              </a:rPr>
              <a:pPr/>
              <a:t>12/18/2020</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595CED8-71A3-48F0-9AD4-EC0E7122C86C}"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165647"/>
            <a:ext cx="6779110" cy="923330"/>
            <a:chOff x="1172584" y="1381459"/>
            <a:chExt cx="6779110" cy="1231104"/>
          </a:xfrm>
          <a:effectLst>
            <a:outerShdw blurRad="38100" dist="12700" dir="16200000" rotWithShape="0">
              <a:prstClr val="black">
                <a:alpha val="30000"/>
              </a:prstClr>
            </a:outerShdw>
          </a:effectLst>
        </p:grpSpPr>
        <p:sp>
          <p:nvSpPr>
            <p:cNvPr id="9" name="TextBox 8"/>
            <p:cNvSpPr txBox="1"/>
            <p:nvPr/>
          </p:nvSpPr>
          <p:spPr>
            <a:xfrm>
              <a:off x="4147073" y="1381459"/>
              <a:ext cx="877163" cy="1231104"/>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040804"/>
            <a:ext cx="6777318" cy="1298987"/>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825897"/>
            <a:ext cx="6400800" cy="131445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1797450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044163"/>
            <a:ext cx="6779110" cy="923330"/>
            <a:chOff x="1172584" y="1381459"/>
            <a:chExt cx="6779110" cy="1231104"/>
          </a:xfrm>
        </p:grpSpPr>
        <p:sp>
          <p:nvSpPr>
            <p:cNvPr id="13" name="TextBox 12"/>
            <p:cNvSpPr txBox="1"/>
            <p:nvPr/>
          </p:nvSpPr>
          <p:spPr>
            <a:xfrm>
              <a:off x="4147073" y="1381459"/>
              <a:ext cx="877163" cy="1231104"/>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700472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5143500"/>
          </a:xfrm>
          <a:prstGeom prst="rect">
            <a:avLst/>
          </a:prstGeom>
        </p:spPr>
      </p:pic>
      <p:grpSp>
        <p:nvGrpSpPr>
          <p:cNvPr id="7" name="Group 7"/>
          <p:cNvGrpSpPr/>
          <p:nvPr/>
        </p:nvGrpSpPr>
        <p:grpSpPr>
          <a:xfrm>
            <a:off x="1172584" y="2165684"/>
            <a:ext cx="6779110" cy="923330"/>
            <a:chOff x="1172584" y="1381459"/>
            <a:chExt cx="6779110" cy="1231104"/>
          </a:xfrm>
        </p:grpSpPr>
        <p:sp>
          <p:nvSpPr>
            <p:cNvPr id="9" name="TextBox 8"/>
            <p:cNvSpPr txBox="1"/>
            <p:nvPr/>
          </p:nvSpPr>
          <p:spPr>
            <a:xfrm>
              <a:off x="4147073" y="1381459"/>
              <a:ext cx="877163" cy="1231104"/>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3" y="903644"/>
            <a:ext cx="7754713" cy="1433037"/>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51" y="2825488"/>
            <a:ext cx="7734747" cy="1125140"/>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3964955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044163"/>
            <a:ext cx="6779110" cy="923330"/>
            <a:chOff x="1172584" y="1381459"/>
            <a:chExt cx="6779110" cy="1231104"/>
          </a:xfrm>
        </p:grpSpPr>
        <p:sp>
          <p:nvSpPr>
            <p:cNvPr id="14" name="TextBox 13"/>
            <p:cNvSpPr txBox="1"/>
            <p:nvPr/>
          </p:nvSpPr>
          <p:spPr>
            <a:xfrm>
              <a:off x="4147073" y="1381459"/>
              <a:ext cx="877163" cy="1231104"/>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1680210"/>
            <a:ext cx="3803904"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1680210"/>
            <a:ext cx="3803904"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698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1680210"/>
            <a:ext cx="3442446"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210696"/>
            <a:ext cx="3803904"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1680210"/>
            <a:ext cx="3447288"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08276"/>
            <a:ext cx="3799728"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044163"/>
            <a:ext cx="6779110" cy="923330"/>
            <a:chOff x="1172584" y="1381459"/>
            <a:chExt cx="6779110" cy="1231104"/>
          </a:xfrm>
        </p:grpSpPr>
        <p:sp>
          <p:nvSpPr>
            <p:cNvPr id="16" name="TextBox 15"/>
            <p:cNvSpPr txBox="1"/>
            <p:nvPr/>
          </p:nvSpPr>
          <p:spPr>
            <a:xfrm>
              <a:off x="4147073" y="1381459"/>
              <a:ext cx="877163" cy="1231104"/>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47777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044163"/>
            <a:ext cx="6779110" cy="923330"/>
            <a:chOff x="1172584" y="1381459"/>
            <a:chExt cx="6779110" cy="1231104"/>
          </a:xfrm>
        </p:grpSpPr>
        <p:sp>
          <p:nvSpPr>
            <p:cNvPr id="14" name="TextBox 13"/>
            <p:cNvSpPr txBox="1"/>
            <p:nvPr/>
          </p:nvSpPr>
          <p:spPr>
            <a:xfrm>
              <a:off x="4147073" y="1381459"/>
              <a:ext cx="877163" cy="1231104"/>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594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248012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82" y="1258648"/>
            <a:ext cx="3422483" cy="141519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4" y="419550"/>
            <a:ext cx="4116667" cy="4175074"/>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82" y="2702860"/>
            <a:ext cx="3411725" cy="1887967"/>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19352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044163"/>
            <a:ext cx="6779110" cy="923330"/>
            <a:chOff x="1172584" y="1381459"/>
            <a:chExt cx="6779110" cy="1231103"/>
          </a:xfrm>
        </p:grpSpPr>
        <p:sp>
          <p:nvSpPr>
            <p:cNvPr id="13" name="TextBox 12"/>
            <p:cNvSpPr txBox="1"/>
            <p:nvPr/>
          </p:nvSpPr>
          <p:spPr>
            <a:xfrm>
              <a:off x="4147073" y="1381459"/>
              <a:ext cx="877163" cy="1231103"/>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8236225"/>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4" y="3501615"/>
            <a:ext cx="7767021" cy="483547"/>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500224"/>
            <a:ext cx="4772156" cy="2698512"/>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3993230"/>
            <a:ext cx="7756264" cy="603647"/>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957644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044163"/>
            <a:ext cx="6779110" cy="923330"/>
            <a:chOff x="1172584" y="1381459"/>
            <a:chExt cx="6779110" cy="1231104"/>
          </a:xfrm>
        </p:grpSpPr>
        <p:sp>
          <p:nvSpPr>
            <p:cNvPr id="15" name="TextBox 14"/>
            <p:cNvSpPr txBox="1"/>
            <p:nvPr/>
          </p:nvSpPr>
          <p:spPr>
            <a:xfrm>
              <a:off x="4147073" y="1381459"/>
              <a:ext cx="877163" cy="1231104"/>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5493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1" y="419550"/>
            <a:ext cx="1678193" cy="417507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91" y="637392"/>
            <a:ext cx="5507917" cy="37678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4594070" y="2045201"/>
            <a:ext cx="4110116" cy="923330"/>
            <a:chOff x="1815339" y="1381459"/>
            <a:chExt cx="5480154" cy="923330"/>
          </a:xfrm>
        </p:grpSpPr>
        <p:sp>
          <p:nvSpPr>
            <p:cNvPr id="12" name="TextBox 11"/>
            <p:cNvSpPr txBox="1"/>
            <p:nvPr/>
          </p:nvSpPr>
          <p:spPr>
            <a:xfrm>
              <a:off x="4000881" y="1381459"/>
              <a:ext cx="1169551"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109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5143500"/>
          </a:xfrm>
          <a:prstGeom prst="rect">
            <a:avLst/>
          </a:prstGeom>
        </p:spPr>
      </p:pic>
      <p:grpSp>
        <p:nvGrpSpPr>
          <p:cNvPr id="7" name="Group 7"/>
          <p:cNvGrpSpPr/>
          <p:nvPr/>
        </p:nvGrpSpPr>
        <p:grpSpPr>
          <a:xfrm>
            <a:off x="1172584" y="2165684"/>
            <a:ext cx="6779110" cy="923330"/>
            <a:chOff x="1172584" y="1381459"/>
            <a:chExt cx="6779110" cy="1231103"/>
          </a:xfrm>
        </p:grpSpPr>
        <p:sp>
          <p:nvSpPr>
            <p:cNvPr id="9" name="TextBox 8"/>
            <p:cNvSpPr txBox="1"/>
            <p:nvPr/>
          </p:nvSpPr>
          <p:spPr>
            <a:xfrm>
              <a:off x="4147073" y="1381459"/>
              <a:ext cx="877163" cy="1231103"/>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5" y="903644"/>
            <a:ext cx="7754713" cy="1433037"/>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53" y="2825488"/>
            <a:ext cx="7734747" cy="1125140"/>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0142893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044163"/>
            <a:ext cx="6779110" cy="923330"/>
            <a:chOff x="1172584" y="1381459"/>
            <a:chExt cx="6779110" cy="1231103"/>
          </a:xfrm>
        </p:grpSpPr>
        <p:sp>
          <p:nvSpPr>
            <p:cNvPr id="14" name="TextBox 13"/>
            <p:cNvSpPr txBox="1"/>
            <p:nvPr/>
          </p:nvSpPr>
          <p:spPr>
            <a:xfrm>
              <a:off x="4147073" y="1381459"/>
              <a:ext cx="877163" cy="1231103"/>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1680210"/>
            <a:ext cx="3803904"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1680210"/>
            <a:ext cx="3803904"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1199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1680210"/>
            <a:ext cx="3442446"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210696"/>
            <a:ext cx="3803904"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1680210"/>
            <a:ext cx="3447288"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08276"/>
            <a:ext cx="3799728"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044163"/>
            <a:ext cx="6779110" cy="923330"/>
            <a:chOff x="1172584" y="1381459"/>
            <a:chExt cx="6779110" cy="1231103"/>
          </a:xfrm>
        </p:grpSpPr>
        <p:sp>
          <p:nvSpPr>
            <p:cNvPr id="16" name="TextBox 15"/>
            <p:cNvSpPr txBox="1"/>
            <p:nvPr/>
          </p:nvSpPr>
          <p:spPr>
            <a:xfrm>
              <a:off x="4147073" y="1381459"/>
              <a:ext cx="877163" cy="1231103"/>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8656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044163"/>
            <a:ext cx="6779110" cy="923330"/>
            <a:chOff x="1172584" y="1381459"/>
            <a:chExt cx="6779110" cy="1231103"/>
          </a:xfrm>
        </p:grpSpPr>
        <p:sp>
          <p:nvSpPr>
            <p:cNvPr id="14" name="TextBox 13"/>
            <p:cNvSpPr txBox="1"/>
            <p:nvPr/>
          </p:nvSpPr>
          <p:spPr>
            <a:xfrm>
              <a:off x="4147073" y="1381459"/>
              <a:ext cx="877163" cy="1231103"/>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848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00545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82" y="1258649"/>
            <a:ext cx="3422483" cy="141519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6" y="419550"/>
            <a:ext cx="4116667" cy="4175074"/>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84" y="2702861"/>
            <a:ext cx="3411725" cy="1887967"/>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20074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6" y="3501616"/>
            <a:ext cx="7767021" cy="483547"/>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500224"/>
            <a:ext cx="4772156" cy="2698512"/>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3993231"/>
            <a:ext cx="7756264" cy="603647"/>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16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5" y="427618"/>
            <a:ext cx="7756263" cy="790688"/>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52" y="1686263"/>
            <a:ext cx="7745505" cy="29083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4621083"/>
            <a:ext cx="2133600" cy="273844"/>
          </a:xfrm>
          <a:prstGeom prst="rect">
            <a:avLst/>
          </a:prstGeom>
        </p:spPr>
        <p:txBody>
          <a:bodyPr vert="horz" lIns="91440" tIns="45720" rIns="91440" bIns="45720" rtlCol="0" anchor="ctr"/>
          <a:lstStyle>
            <a:lvl1pPr algn="l">
              <a:defRPr sz="1200">
                <a:solidFill>
                  <a:schemeClr val="tx2"/>
                </a:solidFill>
              </a:defRPr>
            </a:lvl1p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3"/>
          </p:nvPr>
        </p:nvSpPr>
        <p:spPr>
          <a:xfrm>
            <a:off x="3124200" y="462108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895D1D"/>
              </a:solidFill>
            </a:endParaRPr>
          </a:p>
        </p:txBody>
      </p:sp>
      <p:sp>
        <p:nvSpPr>
          <p:cNvPr id="6" name="Slide Number Placeholder 5"/>
          <p:cNvSpPr>
            <a:spLocks noGrp="1"/>
          </p:cNvSpPr>
          <p:nvPr>
            <p:ph type="sldNum" sz="quarter" idx="4"/>
          </p:nvPr>
        </p:nvSpPr>
        <p:spPr>
          <a:xfrm>
            <a:off x="6639264" y="4621083"/>
            <a:ext cx="2133600" cy="273844"/>
          </a:xfrm>
          <a:prstGeom prst="rect">
            <a:avLst/>
          </a:prstGeom>
        </p:spPr>
        <p:txBody>
          <a:bodyPr vert="horz" lIns="91440" tIns="45720" rIns="91440" bIns="45720" rtlCol="0" anchor="ctr"/>
          <a:lstStyle>
            <a:lvl1pPr algn="r">
              <a:defRPr sz="1200">
                <a:solidFill>
                  <a:schemeClr val="tx2"/>
                </a:solidFill>
              </a:defRPr>
            </a:lvl1p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014742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3" y="427618"/>
            <a:ext cx="7756263" cy="790688"/>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50" y="1686262"/>
            <a:ext cx="7745505" cy="29083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4621083"/>
            <a:ext cx="2133600" cy="273844"/>
          </a:xfrm>
          <a:prstGeom prst="rect">
            <a:avLst/>
          </a:prstGeom>
        </p:spPr>
        <p:txBody>
          <a:bodyPr vert="horz" lIns="91440" tIns="45720" rIns="91440" bIns="45720" rtlCol="0" anchor="ctr"/>
          <a:lstStyle>
            <a:lvl1pPr algn="l">
              <a:defRPr sz="1200">
                <a:solidFill>
                  <a:schemeClr val="tx2"/>
                </a:solidFill>
              </a:defRPr>
            </a:lvl1pPr>
          </a:lstStyle>
          <a:p>
            <a:fld id="{F9E6A28A-988F-4AD4-A1DD-3041BFF85C1F}" type="datetimeFigureOut">
              <a:rPr lang="en-US" smtClean="0">
                <a:solidFill>
                  <a:srgbClr val="895D1D"/>
                </a:solidFill>
              </a:rPr>
              <a:pPr/>
              <a:t>12/18/2020</a:t>
            </a:fld>
            <a:endParaRPr lang="en-US">
              <a:solidFill>
                <a:srgbClr val="895D1D"/>
              </a:solidFill>
            </a:endParaRPr>
          </a:p>
        </p:txBody>
      </p:sp>
      <p:sp>
        <p:nvSpPr>
          <p:cNvPr id="5" name="Footer Placeholder 4"/>
          <p:cNvSpPr>
            <a:spLocks noGrp="1"/>
          </p:cNvSpPr>
          <p:nvPr>
            <p:ph type="ftr" sz="quarter" idx="3"/>
          </p:nvPr>
        </p:nvSpPr>
        <p:spPr>
          <a:xfrm>
            <a:off x="3124200" y="462108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895D1D"/>
              </a:solidFill>
            </a:endParaRPr>
          </a:p>
        </p:txBody>
      </p:sp>
      <p:sp>
        <p:nvSpPr>
          <p:cNvPr id="6" name="Slide Number Placeholder 5"/>
          <p:cNvSpPr>
            <a:spLocks noGrp="1"/>
          </p:cNvSpPr>
          <p:nvPr>
            <p:ph type="sldNum" sz="quarter" idx="4"/>
          </p:nvPr>
        </p:nvSpPr>
        <p:spPr>
          <a:xfrm>
            <a:off x="6639264" y="4621083"/>
            <a:ext cx="2133600" cy="273844"/>
          </a:xfrm>
          <a:prstGeom prst="rect">
            <a:avLst/>
          </a:prstGeom>
        </p:spPr>
        <p:txBody>
          <a:bodyPr vert="horz" lIns="91440" tIns="45720" rIns="91440" bIns="45720" rtlCol="0" anchor="ctr"/>
          <a:lstStyle>
            <a:lvl1pPr algn="r">
              <a:defRPr sz="1200">
                <a:solidFill>
                  <a:schemeClr val="tx2"/>
                </a:solidFill>
              </a:defRPr>
            </a:lvl1pPr>
          </a:lstStyle>
          <a:p>
            <a:fld id="{5595CED8-71A3-48F0-9AD4-EC0E7122C86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1731264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885950"/>
            <a:ext cx="6777318" cy="558308"/>
          </a:xfrm>
        </p:spPr>
        <p:txBody>
          <a:bodyPr/>
          <a:lstStyle/>
          <a:p>
            <a:r>
              <a:rPr lang="bs-Cyrl-BA" sz="3600" dirty="0"/>
              <a:t>ПРАВОСЛАВНА ВЈЕРОНАУКА</a:t>
            </a:r>
            <a:endParaRPr lang="en-US" sz="3600" dirty="0"/>
          </a:p>
        </p:txBody>
      </p:sp>
      <p:sp>
        <p:nvSpPr>
          <p:cNvPr id="3" name="Subtitle 2"/>
          <p:cNvSpPr>
            <a:spLocks noGrp="1"/>
          </p:cNvSpPr>
          <p:nvPr>
            <p:ph type="subTitle" idx="1"/>
          </p:nvPr>
        </p:nvSpPr>
        <p:spPr>
          <a:xfrm>
            <a:off x="3083859" y="3028950"/>
            <a:ext cx="3048000" cy="888853"/>
          </a:xfrm>
        </p:spPr>
        <p:txBody>
          <a:bodyPr>
            <a:normAutofit lnSpcReduction="10000"/>
          </a:bodyPr>
          <a:lstStyle/>
          <a:p>
            <a:pPr lvl="0">
              <a:buClr>
                <a:srgbClr val="873624"/>
              </a:buClr>
            </a:pPr>
            <a:r>
              <a:rPr lang="bs-Cyrl-BA" dirty="0">
                <a:solidFill>
                  <a:prstClr val="white"/>
                </a:solidFill>
              </a:rPr>
              <a:t>ЗА </a:t>
            </a:r>
            <a:r>
              <a:rPr lang="bs-Cyrl-BA" dirty="0" smtClean="0">
                <a:solidFill>
                  <a:prstClr val="white"/>
                </a:solidFill>
              </a:rPr>
              <a:t>8. </a:t>
            </a:r>
            <a:r>
              <a:rPr lang="bs-Cyrl-BA" dirty="0">
                <a:solidFill>
                  <a:prstClr val="white"/>
                </a:solidFill>
              </a:rPr>
              <a:t>РАЗРЕД </a:t>
            </a:r>
          </a:p>
          <a:p>
            <a:pPr lvl="0">
              <a:buClr>
                <a:srgbClr val="873624"/>
              </a:buClr>
            </a:pPr>
            <a:r>
              <a:rPr lang="bs-Cyrl-BA" dirty="0">
                <a:solidFill>
                  <a:prstClr val="white"/>
                </a:solidFill>
              </a:rPr>
              <a:t>ОСНОВНЕ  ШКОЛЕ</a:t>
            </a:r>
            <a:endParaRPr lang="en-US" dirty="0">
              <a:solidFill>
                <a:prstClr val="white"/>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7" y="271465"/>
            <a:ext cx="2360817" cy="1510019"/>
          </a:xfrm>
          <a:prstGeom prst="rect">
            <a:avLst/>
          </a:prstGeom>
          <a:ln>
            <a:noFill/>
          </a:ln>
          <a:effectLst>
            <a:softEdge rad="112500"/>
          </a:effectLst>
        </p:spPr>
      </p:pic>
    </p:spTree>
    <p:extLst>
      <p:ext uri="{BB962C8B-B14F-4D97-AF65-F5344CB8AC3E}">
        <p14:creationId xmlns:p14="http://schemas.microsoft.com/office/powerpoint/2010/main" val="473033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114550"/>
            <a:ext cx="8595360" cy="2562606"/>
          </a:xfrm>
        </p:spPr>
        <p:txBody>
          <a:bodyPr>
            <a:normAutofit fontScale="92500" lnSpcReduction="20000"/>
          </a:bodyPr>
          <a:lstStyle/>
          <a:p>
            <a:endParaRPr lang="bs-Cyrl-BA" sz="2400" b="1" dirty="0" smtClean="0">
              <a:latin typeface="Calibri"/>
              <a:ea typeface="Calibri"/>
              <a:cs typeface="Times New Roman"/>
            </a:endParaRPr>
          </a:p>
          <a:p>
            <a:r>
              <a:rPr lang="bs-Cyrl-BA" sz="2400" b="1" dirty="0" smtClean="0">
                <a:latin typeface="Calibri"/>
                <a:ea typeface="Calibri"/>
                <a:cs typeface="Times New Roman"/>
              </a:rPr>
              <a:t>Наставна јединица:</a:t>
            </a:r>
          </a:p>
          <a:p>
            <a:endParaRPr lang="bs-Cyrl-BA" sz="2400" b="1" dirty="0" smtClean="0">
              <a:latin typeface="Calibri"/>
              <a:ea typeface="Calibri"/>
              <a:cs typeface="Times New Roman"/>
            </a:endParaRPr>
          </a:p>
          <a:p>
            <a:pPr marL="0" indent="0" algn="ctr">
              <a:buNone/>
            </a:pPr>
            <a:r>
              <a:rPr lang="bs-Cyrl-BA" sz="3200" b="1" dirty="0"/>
              <a:t>Прича о милостивом </a:t>
            </a:r>
            <a:r>
              <a:rPr lang="bs-Cyrl-BA" sz="3200" b="1" dirty="0" smtClean="0"/>
              <a:t>оцу</a:t>
            </a:r>
          </a:p>
          <a:p>
            <a:pPr marL="0" indent="0" algn="ctr">
              <a:buNone/>
            </a:pPr>
            <a:endParaRPr lang="bs-Cyrl-BA" b="1" dirty="0"/>
          </a:p>
          <a:p>
            <a:pPr marL="0" indent="0" algn="ctr">
              <a:buNone/>
            </a:pPr>
            <a:r>
              <a:rPr lang="bs-Cyrl-BA" b="1" dirty="0" smtClean="0"/>
              <a:t> </a:t>
            </a:r>
            <a:endParaRPr lang="bs-Cyrl-BA" sz="2400" b="1" dirty="0" smtClean="0"/>
          </a:p>
          <a:p>
            <a:pPr marL="0" indent="0" algn="r">
              <a:buNone/>
            </a:pPr>
            <a:r>
              <a:rPr lang="bs-Cyrl-BA" sz="1600" b="1" dirty="0" smtClean="0">
                <a:solidFill>
                  <a:schemeClr val="tx2"/>
                </a:solidFill>
              </a:rPr>
              <a:t>Наставна јединица се налази у уџбенику на страни 46.</a:t>
            </a:r>
          </a:p>
        </p:txBody>
      </p:sp>
      <p:sp>
        <p:nvSpPr>
          <p:cNvPr id="2" name="Title 1"/>
          <p:cNvSpPr>
            <a:spLocks noGrp="1"/>
          </p:cNvSpPr>
          <p:nvPr>
            <p:ph type="title"/>
          </p:nvPr>
        </p:nvSpPr>
        <p:spPr>
          <a:xfrm>
            <a:off x="274320" y="156284"/>
            <a:ext cx="8610323" cy="1258595"/>
          </a:xfrm>
        </p:spPr>
        <p:txBody>
          <a:bodyPr>
            <a:normAutofit fontScale="90000"/>
          </a:bodyPr>
          <a:lstStyle/>
          <a:p>
            <a:pPr marL="0" marR="0">
              <a:lnSpc>
                <a:spcPct val="115000"/>
              </a:lnSpc>
              <a:spcBef>
                <a:spcPts val="0"/>
              </a:spcBef>
              <a:spcAft>
                <a:spcPts val="1000"/>
              </a:spcAft>
            </a:pPr>
            <a:r>
              <a:rPr lang="bs-Cyrl-BA" sz="2700" b="1" dirty="0" smtClean="0">
                <a:latin typeface="Calibri"/>
                <a:ea typeface="Calibri"/>
                <a:cs typeface="Times New Roman"/>
              </a:rPr>
              <a:t>Наставна тема:</a:t>
            </a:r>
            <a:br>
              <a:rPr lang="bs-Cyrl-BA" sz="2700" b="1" dirty="0" smtClean="0">
                <a:latin typeface="Calibri"/>
                <a:ea typeface="Calibri"/>
                <a:cs typeface="Times New Roman"/>
              </a:rPr>
            </a:br>
            <a:r>
              <a:rPr lang="bs-Cyrl-BA" sz="2700" b="1" i="1" dirty="0" smtClean="0">
                <a:latin typeface="Calibri"/>
                <a:ea typeface="Calibri"/>
                <a:cs typeface="Times New Roman"/>
              </a:rPr>
              <a:t> </a:t>
            </a:r>
            <a:r>
              <a:rPr lang="ru-RU" sz="2700" b="1" i="1" dirty="0"/>
              <a:t>Господ Исус Христос разговара са људима </a:t>
            </a:r>
            <a:r>
              <a:rPr lang="ru-RU" sz="2700" b="1" i="1" dirty="0" smtClean="0"/>
              <a:t/>
            </a:r>
            <a:br>
              <a:rPr lang="ru-RU" sz="2700" b="1" i="1" dirty="0" smtClean="0"/>
            </a:br>
            <a:r>
              <a:rPr lang="ru-RU" sz="2700" b="1" i="1" dirty="0" smtClean="0"/>
              <a:t>и </a:t>
            </a:r>
            <a:r>
              <a:rPr lang="ru-RU" sz="2700" b="1" i="1" dirty="0"/>
              <a:t>кроз приче им показује Царство </a:t>
            </a:r>
            <a:r>
              <a:rPr lang="ru-RU" sz="2700" b="1" i="1" dirty="0" smtClean="0"/>
              <a:t>Божје</a:t>
            </a:r>
            <a:endParaRPr lang="en-US" sz="2800" b="1" i="1" dirty="0">
              <a:effectLst/>
              <a:latin typeface="Calibri"/>
              <a:ea typeface="Calibri"/>
              <a:cs typeface="Times New Roman"/>
            </a:endParaRPr>
          </a:p>
        </p:txBody>
      </p:sp>
    </p:spTree>
    <p:extLst>
      <p:ext uri="{BB962C8B-B14F-4D97-AF65-F5344CB8AC3E}">
        <p14:creationId xmlns:p14="http://schemas.microsoft.com/office/powerpoint/2010/main" val="425484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2136" y="1809750"/>
            <a:ext cx="7911350" cy="2984561"/>
          </a:xfrm>
        </p:spPr>
        <p:txBody>
          <a:bodyPr>
            <a:normAutofit fontScale="70000" lnSpcReduction="20000"/>
          </a:bodyPr>
          <a:lstStyle/>
          <a:p>
            <a:r>
              <a:rPr lang="ru-RU" dirty="0" smtClean="0"/>
              <a:t>На претходном часу смо научили:</a:t>
            </a:r>
          </a:p>
          <a:p>
            <a:pPr marL="0" indent="0">
              <a:buNone/>
            </a:pPr>
            <a:endParaRPr lang="ru-RU" dirty="0" smtClean="0"/>
          </a:p>
          <a:p>
            <a:pPr>
              <a:buFont typeface="Wingdings" pitchFamily="2" charset="2"/>
              <a:buChar char="Ø"/>
            </a:pPr>
            <a:r>
              <a:rPr lang="ru-RU" dirty="0" smtClean="0"/>
              <a:t>Христова </a:t>
            </a:r>
            <a:r>
              <a:rPr lang="ru-RU" dirty="0"/>
              <a:t>учитељска ријеч остављала је снажан утисак </a:t>
            </a:r>
            <a:r>
              <a:rPr lang="ru-RU" dirty="0" smtClean="0"/>
              <a:t>на слушаоце.</a:t>
            </a:r>
          </a:p>
          <a:p>
            <a:pPr>
              <a:buFont typeface="Wingdings" pitchFamily="2" charset="2"/>
              <a:buChar char="Ø"/>
            </a:pPr>
            <a:r>
              <a:rPr lang="ru-RU" dirty="0" smtClean="0"/>
              <a:t>Због </a:t>
            </a:r>
            <a:r>
              <a:rPr lang="ru-RU" dirty="0"/>
              <a:t>тога се у Светом писму каже: </a:t>
            </a:r>
            <a:r>
              <a:rPr lang="ru-RU" dirty="0" smtClean="0"/>
              <a:t>„Никада </a:t>
            </a:r>
            <a:r>
              <a:rPr lang="ru-RU" dirty="0"/>
              <a:t>човјек није тако говорио као овај човјек“ и „дивљаху се науци Њ</a:t>
            </a:r>
            <a:r>
              <a:rPr lang="ru-RU" dirty="0" smtClean="0"/>
              <a:t>еговој.“ (Мк. 1,22)</a:t>
            </a:r>
          </a:p>
          <a:p>
            <a:pPr>
              <a:buFont typeface="Wingdings" pitchFamily="2" charset="2"/>
              <a:buChar char="Ø"/>
            </a:pPr>
            <a:r>
              <a:rPr lang="ru-RU" dirty="0" smtClean="0"/>
              <a:t>Када </a:t>
            </a:r>
            <a:r>
              <a:rPr lang="ru-RU" dirty="0"/>
              <a:t>је Христос </a:t>
            </a:r>
            <a:r>
              <a:rPr lang="ru-RU" dirty="0" smtClean="0"/>
              <a:t>проповиједао </a:t>
            </a:r>
            <a:r>
              <a:rPr lang="ru-RU" dirty="0"/>
              <a:t>и учио божанском закону људи су били одушевљени Његовом </a:t>
            </a:r>
            <a:r>
              <a:rPr lang="ru-RU" dirty="0" smtClean="0"/>
              <a:t>ријечју.</a:t>
            </a:r>
          </a:p>
          <a:p>
            <a:pPr>
              <a:buFont typeface="Wingdings" pitchFamily="2" charset="2"/>
              <a:buChar char="Ø"/>
            </a:pPr>
            <a:r>
              <a:rPr lang="ru-RU" dirty="0" smtClean="0"/>
              <a:t>Христова </a:t>
            </a:r>
            <a:r>
              <a:rPr lang="ru-RU" dirty="0"/>
              <a:t>проповијед била је једноставна. </a:t>
            </a:r>
            <a:endParaRPr lang="ru-RU" dirty="0" smtClean="0"/>
          </a:p>
          <a:p>
            <a:pPr>
              <a:buFont typeface="Wingdings" pitchFamily="2" charset="2"/>
              <a:buChar char="Ø"/>
            </a:pPr>
            <a:r>
              <a:rPr lang="ru-RU" dirty="0" smtClean="0"/>
              <a:t>Најчешће </a:t>
            </a:r>
            <a:r>
              <a:rPr lang="ru-RU" dirty="0"/>
              <a:t>је објашњавао у </a:t>
            </a:r>
            <a:r>
              <a:rPr lang="ru-RU" dirty="0" smtClean="0"/>
              <a:t>причама: </a:t>
            </a:r>
            <a:r>
              <a:rPr lang="ru-RU" dirty="0"/>
              <a:t>„ Многим причама казиваше им ријеч... а без прича не гоговораше им ни </a:t>
            </a:r>
            <a:r>
              <a:rPr lang="ru-RU" dirty="0" smtClean="0"/>
              <a:t>ријечи.“</a:t>
            </a:r>
          </a:p>
          <a:p>
            <a:pPr>
              <a:buFont typeface="Wingdings" pitchFamily="2" charset="2"/>
              <a:buChar char="Ø"/>
            </a:pPr>
            <a:r>
              <a:rPr lang="ru-RU" dirty="0" smtClean="0"/>
              <a:t>Христова </a:t>
            </a:r>
            <a:r>
              <a:rPr lang="ru-RU" dirty="0"/>
              <a:t>проповијед није била обучена у </a:t>
            </a:r>
            <a:r>
              <a:rPr lang="ru-RU" dirty="0" smtClean="0"/>
              <a:t>рухо </a:t>
            </a:r>
            <a:r>
              <a:rPr lang="ru-RU" dirty="0"/>
              <a:t>високе </a:t>
            </a:r>
            <a:r>
              <a:rPr lang="ru-RU" dirty="0" smtClean="0"/>
              <a:t>науке. Она </a:t>
            </a:r>
            <a:r>
              <a:rPr lang="ru-RU" dirty="0"/>
              <a:t>је била приземна и разумљива не само за учене, него и за </a:t>
            </a:r>
            <a:r>
              <a:rPr lang="ru-RU" dirty="0" smtClean="0"/>
              <a:t>обични</a:t>
            </a:r>
            <a:r>
              <a:rPr lang="ru-RU" dirty="0"/>
              <a:t>, прости свијет.</a:t>
            </a:r>
            <a:endParaRPr lang="en-US" dirty="0"/>
          </a:p>
        </p:txBody>
      </p:sp>
      <p:sp>
        <p:nvSpPr>
          <p:cNvPr id="3" name="Title 2"/>
          <p:cNvSpPr>
            <a:spLocks noGrp="1"/>
          </p:cNvSpPr>
          <p:nvPr>
            <p:ph type="title"/>
          </p:nvPr>
        </p:nvSpPr>
        <p:spPr>
          <a:xfrm>
            <a:off x="688493" y="285750"/>
            <a:ext cx="7756263" cy="1143000"/>
          </a:xfrm>
        </p:spPr>
        <p:txBody>
          <a:bodyPr/>
          <a:lstStyle/>
          <a:p>
            <a:r>
              <a:rPr lang="bs-Cyrl-BA" sz="4000" dirty="0" smtClean="0"/>
              <a:t>Прича о милостивом оцу</a:t>
            </a:r>
            <a:endParaRPr lang="bs-Cyrl-BA" sz="4000" dirty="0"/>
          </a:p>
        </p:txBody>
      </p:sp>
    </p:spTree>
    <p:extLst>
      <p:ext uri="{BB962C8B-B14F-4D97-AF65-F5344CB8AC3E}">
        <p14:creationId xmlns:p14="http://schemas.microsoft.com/office/powerpoint/2010/main" val="2901550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334" y="514350"/>
            <a:ext cx="4177556" cy="467732"/>
          </a:xfrm>
        </p:spPr>
        <p:txBody>
          <a:bodyPr/>
          <a:lstStyle/>
          <a:p>
            <a:r>
              <a:rPr lang="bs-Cyrl-BA" sz="2400" dirty="0"/>
              <a:t>Прича о милостивом оцу</a:t>
            </a:r>
            <a:endParaRPr lang="en-US" sz="2400" dirty="0"/>
          </a:p>
        </p:txBody>
      </p:sp>
      <p:sp>
        <p:nvSpPr>
          <p:cNvPr id="3" name="Text Placeholder 2"/>
          <p:cNvSpPr>
            <a:spLocks noGrp="1"/>
          </p:cNvSpPr>
          <p:nvPr>
            <p:ph type="body" idx="1"/>
          </p:nvPr>
        </p:nvSpPr>
        <p:spPr>
          <a:xfrm>
            <a:off x="1143000" y="1617860"/>
            <a:ext cx="3581400" cy="592836"/>
          </a:xfrm>
        </p:spPr>
        <p:txBody>
          <a:bodyPr>
            <a:normAutofit/>
          </a:bodyPr>
          <a:lstStyle/>
          <a:p>
            <a:pPr marL="342900" indent="-342900" algn="just">
              <a:buFont typeface="Wingdings" pitchFamily="2" charset="2"/>
              <a:buChar char="v"/>
            </a:pPr>
            <a:r>
              <a:rPr lang="bs-Cyrl-BA" dirty="0" smtClean="0"/>
              <a:t>Повод за причу:</a:t>
            </a:r>
            <a:endParaRPr lang="en-US" dirty="0"/>
          </a:p>
        </p:txBody>
      </p:sp>
      <p:sp>
        <p:nvSpPr>
          <p:cNvPr id="4" name="Content Placeholder 3"/>
          <p:cNvSpPr>
            <a:spLocks noGrp="1"/>
          </p:cNvSpPr>
          <p:nvPr>
            <p:ph sz="half" idx="2"/>
          </p:nvPr>
        </p:nvSpPr>
        <p:spPr/>
        <p:txBody>
          <a:bodyPr/>
          <a:lstStyle/>
          <a:p>
            <a:endParaRPr lang="bs-Cyrl-BA" sz="2000" dirty="0" smtClean="0"/>
          </a:p>
          <a:p>
            <a:pPr>
              <a:buFont typeface="Wingdings" pitchFamily="2" charset="2"/>
              <a:buChar char="Ø"/>
            </a:pPr>
            <a:r>
              <a:rPr lang="bs-Cyrl-BA" sz="2000" dirty="0" smtClean="0"/>
              <a:t>Повод </a:t>
            </a:r>
            <a:r>
              <a:rPr lang="bs-Cyrl-BA" sz="2000" dirty="0"/>
              <a:t>за причу је оптужба упућена Христу, због његове благонаклоности према </a:t>
            </a:r>
            <a:r>
              <a:rPr lang="bs-Cyrl-BA" sz="2000" dirty="0" smtClean="0"/>
              <a:t>грешницима</a:t>
            </a:r>
            <a:r>
              <a:rPr lang="bs-Cyrl-BA" sz="2000" dirty="0" smtClean="0"/>
              <a:t>.</a:t>
            </a:r>
            <a:endParaRPr lang="en-US" sz="2000" dirty="0"/>
          </a:p>
          <a:p>
            <a:endParaRPr lang="en-US" dirty="0"/>
          </a:p>
        </p:txBody>
      </p:sp>
      <p:sp>
        <p:nvSpPr>
          <p:cNvPr id="5" name="Text Placeholder 4"/>
          <p:cNvSpPr>
            <a:spLocks noGrp="1"/>
          </p:cNvSpPr>
          <p:nvPr>
            <p:ph type="body" sz="quarter" idx="3"/>
          </p:nvPr>
        </p:nvSpPr>
        <p:spPr>
          <a:xfrm>
            <a:off x="5029200" y="1716920"/>
            <a:ext cx="2353594" cy="493776"/>
          </a:xfrm>
        </p:spPr>
        <p:txBody>
          <a:bodyPr/>
          <a:lstStyle/>
          <a:p>
            <a:pPr marL="342900" indent="-342900">
              <a:buFont typeface="Wingdings" panose="05000000000000000000" pitchFamily="2" charset="2"/>
              <a:buChar char="v"/>
            </a:pPr>
            <a:r>
              <a:rPr lang="bs-Cyrl-BA" dirty="0" smtClean="0"/>
              <a:t>Циљ приче:</a:t>
            </a:r>
            <a:endParaRPr lang="en-US" dirty="0"/>
          </a:p>
        </p:txBody>
      </p:sp>
      <p:sp>
        <p:nvSpPr>
          <p:cNvPr id="8" name="Content Placeholder 7"/>
          <p:cNvSpPr>
            <a:spLocks noGrp="1"/>
          </p:cNvSpPr>
          <p:nvPr>
            <p:ph sz="quarter" idx="4"/>
          </p:nvPr>
        </p:nvSpPr>
        <p:spPr>
          <a:xfrm>
            <a:off x="4645026" y="2571750"/>
            <a:ext cx="3799728" cy="1447800"/>
          </a:xfrm>
        </p:spPr>
        <p:txBody>
          <a:bodyPr>
            <a:normAutofit/>
          </a:bodyPr>
          <a:lstStyle/>
          <a:p>
            <a:pPr>
              <a:buFont typeface="Wingdings" pitchFamily="2" charset="2"/>
              <a:buChar char="Ø"/>
            </a:pPr>
            <a:r>
              <a:rPr lang="bs-Cyrl-BA" sz="2000" dirty="0" smtClean="0"/>
              <a:t>Да истакне велику љубав Божју према сваком човјеку.</a:t>
            </a:r>
          </a:p>
          <a:p>
            <a:pPr>
              <a:buFont typeface="Wingdings" pitchFamily="2" charset="2"/>
              <a:buChar char="Ø"/>
            </a:pPr>
            <a:r>
              <a:rPr lang="bs-Cyrl-BA" sz="2000" dirty="0" smtClean="0"/>
              <a:t>Да подстакне грешнике на покајање.</a:t>
            </a:r>
            <a:endParaRPr lang="en-US" sz="2000" dirty="0"/>
          </a:p>
        </p:txBody>
      </p:sp>
    </p:spTree>
    <p:extLst>
      <p:ext uri="{BB962C8B-B14F-4D97-AF65-F5344CB8AC3E}">
        <p14:creationId xmlns:p14="http://schemas.microsoft.com/office/powerpoint/2010/main" val="2342032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50" y="1686262"/>
            <a:ext cx="7745505" cy="3095288"/>
          </a:xfrm>
        </p:spPr>
        <p:txBody>
          <a:bodyPr>
            <a:normAutofit fontScale="85000" lnSpcReduction="20000"/>
          </a:bodyPr>
          <a:lstStyle/>
          <a:p>
            <a:pPr algn="just"/>
            <a:r>
              <a:rPr lang="bs-Cyrl-BA" dirty="0" smtClean="0"/>
              <a:t>       Неки човјек имао је два сина.</a:t>
            </a:r>
            <a:r>
              <a:rPr lang="ru-RU" dirty="0"/>
              <a:t> Млађи син затражио је од оца половину имања. Отац није морао испунити жељу сина, али поштујући његов слободни избор дао му је тражени дио. Млађи син одлази у далеке крајеве и потроши </a:t>
            </a:r>
            <a:r>
              <a:rPr lang="ru-RU" dirty="0" smtClean="0"/>
              <a:t>насљедство </a:t>
            </a:r>
            <a:r>
              <a:rPr lang="ru-RU" dirty="0"/>
              <a:t>у разврату и пијанству на најгори могући начин. Због дубине моралног пада назван је </a:t>
            </a:r>
            <a:r>
              <a:rPr lang="ru-RU" dirty="0" smtClean="0"/>
              <a:t>Блудни </a:t>
            </a:r>
            <a:r>
              <a:rPr lang="ru-RU" dirty="0"/>
              <a:t>син. У предјелима гдје је живио наступила је глад. Пошто је потрошио </a:t>
            </a:r>
            <a:r>
              <a:rPr lang="ru-RU" dirty="0" smtClean="0"/>
              <a:t>све, </a:t>
            </a:r>
            <a:r>
              <a:rPr lang="ru-RU" dirty="0"/>
              <a:t>почео је да чува свиње код неког богатог човјека. Гладовао је до те мјере да није имао шта да једе. У несрећи </a:t>
            </a:r>
            <a:r>
              <a:rPr lang="ru-RU" dirty="0" smtClean="0"/>
              <a:t>се сјетио </a:t>
            </a:r>
            <a:r>
              <a:rPr lang="ru-RU" dirty="0"/>
              <a:t>богатог родитељског дома. Спознао је свој гријех и одлучио да се покаје, да постане другачији човјек. </a:t>
            </a:r>
            <a:r>
              <a:rPr lang="ru-RU" dirty="0" smtClean="0"/>
              <a:t>Зажелио </a:t>
            </a:r>
            <a:r>
              <a:rPr lang="ru-RU" dirty="0"/>
              <a:t>је да га отац поново прими у дом, али не као сина, већ као слугу. </a:t>
            </a:r>
            <a:endParaRPr lang="en-US" dirty="0"/>
          </a:p>
        </p:txBody>
      </p:sp>
      <p:sp>
        <p:nvSpPr>
          <p:cNvPr id="3" name="Title 2"/>
          <p:cNvSpPr>
            <a:spLocks noGrp="1"/>
          </p:cNvSpPr>
          <p:nvPr>
            <p:ph type="title"/>
          </p:nvPr>
        </p:nvSpPr>
        <p:spPr>
          <a:xfrm>
            <a:off x="2635624" y="438150"/>
            <a:ext cx="3872756" cy="703956"/>
          </a:xfrm>
        </p:spPr>
        <p:txBody>
          <a:bodyPr/>
          <a:lstStyle/>
          <a:p>
            <a:r>
              <a:rPr lang="bs-Cyrl-BA" sz="2400" dirty="0">
                <a:solidFill>
                  <a:srgbClr val="895D1D"/>
                </a:solidFill>
              </a:rPr>
              <a:t>Прича о милостивом оцу</a:t>
            </a:r>
            <a:endParaRPr lang="en-US" dirty="0"/>
          </a:p>
        </p:txBody>
      </p:sp>
    </p:spTree>
    <p:extLst>
      <p:ext uri="{BB962C8B-B14F-4D97-AF65-F5344CB8AC3E}">
        <p14:creationId xmlns:p14="http://schemas.microsoft.com/office/powerpoint/2010/main" val="2390388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Cyrl-BA" sz="2400" dirty="0">
                <a:solidFill>
                  <a:srgbClr val="895D1D"/>
                </a:solidFill>
              </a:rPr>
              <a:t>Прича о милостивом оцу</a:t>
            </a:r>
            <a:endParaRPr lang="en-US" dirty="0"/>
          </a:p>
        </p:txBody>
      </p:sp>
      <p:sp>
        <p:nvSpPr>
          <p:cNvPr id="3" name="Content Placeholder 2"/>
          <p:cNvSpPr>
            <a:spLocks noGrp="1"/>
          </p:cNvSpPr>
          <p:nvPr>
            <p:ph sz="quarter" idx="13"/>
          </p:nvPr>
        </p:nvSpPr>
        <p:spPr>
          <a:xfrm>
            <a:off x="457200" y="1809750"/>
            <a:ext cx="4572000" cy="2907792"/>
          </a:xfrm>
        </p:spPr>
        <p:txBody>
          <a:bodyPr>
            <a:normAutofit fontScale="85000" lnSpcReduction="20000"/>
          </a:bodyPr>
          <a:lstStyle/>
          <a:p>
            <a:pPr algn="just"/>
            <a:r>
              <a:rPr lang="ru-RU" dirty="0" smtClean="0"/>
              <a:t>      Прилазећи </a:t>
            </a:r>
            <a:r>
              <a:rPr lang="ru-RU" dirty="0"/>
              <a:t>кући отац му је изашао у сусрет и прихватио га у наручје. Искрено покајање син је изразио ријечима: </a:t>
            </a:r>
            <a:r>
              <a:rPr lang="sr-Cyrl-RS" dirty="0" smtClean="0"/>
              <a:t>„</a:t>
            </a:r>
            <a:r>
              <a:rPr lang="ru-RU" dirty="0" smtClean="0"/>
              <a:t>Оче</a:t>
            </a:r>
            <a:r>
              <a:rPr lang="ru-RU" dirty="0"/>
              <a:t>, </a:t>
            </a:r>
            <a:r>
              <a:rPr lang="ru-RU" dirty="0" smtClean="0"/>
              <a:t>сагријеших </a:t>
            </a:r>
            <a:r>
              <a:rPr lang="ru-RU" dirty="0"/>
              <a:t>небу и теби, и више нисам достојан назвати се сином </a:t>
            </a:r>
            <a:r>
              <a:rPr lang="ru-RU" dirty="0" smtClean="0"/>
              <a:t>твојим.</a:t>
            </a:r>
            <a:r>
              <a:rPr lang="sr-Cyrl-RS" dirty="0" smtClean="0"/>
              <a:t>“</a:t>
            </a:r>
            <a:r>
              <a:rPr lang="ru-RU" dirty="0" smtClean="0"/>
              <a:t> Отац </a:t>
            </a:r>
            <a:r>
              <a:rPr lang="ru-RU" dirty="0"/>
              <a:t>нареди слугама да му изнесу најљепшу хаљину и да му дају прстен. Затим заповједи да му дају обућу на ноге и да се за јело припреми теле угојено. </a:t>
            </a:r>
          </a:p>
          <a:p>
            <a:endParaRPr lang="en-US" dirty="0"/>
          </a:p>
        </p:txBody>
      </p:sp>
      <p:pic>
        <p:nvPicPr>
          <p:cNvPr id="5" name="Content Placeholder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5486400" y="1885950"/>
            <a:ext cx="3250776" cy="2456063"/>
          </a:xfrm>
          <a:prstGeom prst="rect">
            <a:avLst/>
          </a:prstGeom>
          <a:ln>
            <a:noFill/>
          </a:ln>
          <a:effectLst>
            <a:softEdge rad="112500"/>
          </a:effectLst>
        </p:spPr>
      </p:pic>
    </p:spTree>
    <p:extLst>
      <p:ext uri="{BB962C8B-B14F-4D97-AF65-F5344CB8AC3E}">
        <p14:creationId xmlns:p14="http://schemas.microsoft.com/office/powerpoint/2010/main" val="3774375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86262"/>
            <a:ext cx="8063756" cy="2908361"/>
          </a:xfrm>
        </p:spPr>
        <p:txBody>
          <a:bodyPr>
            <a:normAutofit fontScale="85000" lnSpcReduction="20000"/>
          </a:bodyPr>
          <a:lstStyle/>
          <a:p>
            <a:pPr algn="just"/>
            <a:r>
              <a:rPr lang="ru-RU" dirty="0" smtClean="0"/>
              <a:t>   Када </a:t>
            </a:r>
            <a:r>
              <a:rPr lang="ru-RU" dirty="0"/>
              <a:t>је старији син дошао кући и </a:t>
            </a:r>
            <a:r>
              <a:rPr lang="ru-RU" dirty="0" smtClean="0"/>
              <a:t>сазнао </a:t>
            </a:r>
            <a:r>
              <a:rPr lang="ru-RU" dirty="0"/>
              <a:t>да је славље приређено у част млађег брата, расрдио се, не желећи да учествује у свеопштој радости. </a:t>
            </a:r>
          </a:p>
          <a:p>
            <a:pPr algn="just"/>
            <a:r>
              <a:rPr lang="ru-RU" dirty="0" smtClean="0"/>
              <a:t>   Када </a:t>
            </a:r>
            <a:r>
              <a:rPr lang="ru-RU" dirty="0"/>
              <a:t>му приступи отац, он рече: „Ето служим те толико година и никада не </a:t>
            </a:r>
            <a:r>
              <a:rPr lang="ru-RU" dirty="0" smtClean="0"/>
              <a:t>пр</a:t>
            </a:r>
            <a:r>
              <a:rPr lang="sr-Latn-RS" dirty="0" smtClean="0"/>
              <a:t>e</a:t>
            </a:r>
            <a:r>
              <a:rPr lang="ru-RU" dirty="0" smtClean="0"/>
              <a:t>ступих </a:t>
            </a:r>
            <a:r>
              <a:rPr lang="ru-RU" dirty="0" smtClean="0"/>
              <a:t>заповијест </a:t>
            </a:r>
            <a:r>
              <a:rPr lang="ru-RU" dirty="0"/>
              <a:t>твоју, па мени никада ниси дао ни јарета да бих се провеселио са пријатељима својим. А кад дође тај твој син, </a:t>
            </a:r>
            <a:r>
              <a:rPr lang="ru-RU" dirty="0" smtClean="0"/>
              <a:t>који је </a:t>
            </a:r>
            <a:r>
              <a:rPr lang="ru-RU" dirty="0"/>
              <a:t>расуо имање са блудницама, заклао си му теле угојено</a:t>
            </a:r>
            <a:r>
              <a:rPr lang="ru-RU" dirty="0" smtClean="0"/>
              <a:t>.</a:t>
            </a:r>
            <a:r>
              <a:rPr lang="sr-Cyrl-RS" dirty="0" smtClean="0"/>
              <a:t>“</a:t>
            </a:r>
            <a:endParaRPr lang="ru-RU" dirty="0"/>
          </a:p>
          <a:p>
            <a:pPr algn="just"/>
            <a:r>
              <a:rPr lang="ru-RU" dirty="0" smtClean="0"/>
              <a:t>   </a:t>
            </a:r>
            <a:r>
              <a:rPr lang="sr-Cyrl-RS" dirty="0" smtClean="0"/>
              <a:t>А отац рече: </a:t>
            </a:r>
            <a:r>
              <a:rPr lang="sr-Cyrl-RS" dirty="0" smtClean="0"/>
              <a:t>„</a:t>
            </a:r>
            <a:r>
              <a:rPr lang="ru-RU" dirty="0" smtClean="0"/>
              <a:t>Требало </a:t>
            </a:r>
            <a:r>
              <a:rPr lang="ru-RU" dirty="0"/>
              <a:t>је развеселити се и обрадовати се, јер овај брат твој мртав бијеше и </a:t>
            </a:r>
            <a:r>
              <a:rPr lang="ru-RU" dirty="0" smtClean="0"/>
              <a:t>оживје</a:t>
            </a:r>
            <a:r>
              <a:rPr lang="ru-RU" dirty="0"/>
              <a:t>; изгубљен бјеше, и нађе </a:t>
            </a:r>
            <a:r>
              <a:rPr lang="ru-RU" dirty="0" smtClean="0"/>
              <a:t>се.</a:t>
            </a:r>
            <a:r>
              <a:rPr lang="sr-Cyrl-RS" dirty="0" smtClean="0"/>
              <a:t>“</a:t>
            </a:r>
            <a:endParaRPr lang="ru-RU" dirty="0"/>
          </a:p>
        </p:txBody>
      </p:sp>
      <p:sp>
        <p:nvSpPr>
          <p:cNvPr id="3" name="Title 2"/>
          <p:cNvSpPr>
            <a:spLocks noGrp="1"/>
          </p:cNvSpPr>
          <p:nvPr>
            <p:ph type="title"/>
          </p:nvPr>
        </p:nvSpPr>
        <p:spPr>
          <a:xfrm>
            <a:off x="2438400" y="438150"/>
            <a:ext cx="3948956" cy="627756"/>
          </a:xfrm>
        </p:spPr>
        <p:txBody>
          <a:bodyPr/>
          <a:lstStyle/>
          <a:p>
            <a:r>
              <a:rPr lang="bs-Cyrl-BA" sz="2400" dirty="0">
                <a:solidFill>
                  <a:srgbClr val="895D1D"/>
                </a:solidFill>
              </a:rPr>
              <a:t>Прича о милостивом оцу</a:t>
            </a:r>
            <a:endParaRPr lang="en-US" dirty="0"/>
          </a:p>
        </p:txBody>
      </p:sp>
    </p:spTree>
    <p:extLst>
      <p:ext uri="{BB962C8B-B14F-4D97-AF65-F5344CB8AC3E}">
        <p14:creationId xmlns:p14="http://schemas.microsoft.com/office/powerpoint/2010/main" val="48219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Cyrl-BA" sz="2400" dirty="0">
                <a:solidFill>
                  <a:srgbClr val="895D1D"/>
                </a:solidFill>
              </a:rPr>
              <a:t>Прича о милостивом оцу</a:t>
            </a:r>
            <a:endParaRPr lang="en-US" dirty="0"/>
          </a:p>
        </p:txBody>
      </p:sp>
      <p:sp>
        <p:nvSpPr>
          <p:cNvPr id="3" name="Content Placeholder 2"/>
          <p:cNvSpPr>
            <a:spLocks noGrp="1"/>
          </p:cNvSpPr>
          <p:nvPr>
            <p:ph sz="quarter" idx="13"/>
          </p:nvPr>
        </p:nvSpPr>
        <p:spPr>
          <a:xfrm>
            <a:off x="688493" y="1885950"/>
            <a:ext cx="3657600" cy="2907792"/>
          </a:xfrm>
        </p:spPr>
        <p:txBody>
          <a:bodyPr>
            <a:normAutofit fontScale="85000" lnSpcReduction="10000"/>
          </a:bodyPr>
          <a:lstStyle/>
          <a:p>
            <a:pPr algn="just"/>
            <a:r>
              <a:rPr lang="bs-Cyrl-BA" dirty="0" smtClean="0"/>
              <a:t>   Причом </a:t>
            </a:r>
            <a:r>
              <a:rPr lang="bs-Cyrl-BA" dirty="0"/>
              <a:t>о милостивом оцу Христос је уствари указао на самог Бога Оца. Имао је намјеру да разоткрије </a:t>
            </a:r>
            <a:r>
              <a:rPr lang="bs-Cyrl-BA" dirty="0" smtClean="0"/>
              <a:t>неизмјерну </a:t>
            </a:r>
            <a:r>
              <a:rPr lang="bs-Cyrl-BA" dirty="0"/>
              <a:t>љубав </a:t>
            </a:r>
            <a:r>
              <a:rPr lang="bs-Cyrl-BA" dirty="0" smtClean="0"/>
              <a:t>Божју према </a:t>
            </a:r>
            <a:r>
              <a:rPr lang="bs-Cyrl-BA" dirty="0"/>
              <a:t>људима и да </a:t>
            </a:r>
            <a:r>
              <a:rPr lang="bs-Cyrl-BA" dirty="0" smtClean="0"/>
              <a:t>дочара </a:t>
            </a:r>
            <a:r>
              <a:rPr lang="bs-Cyrl-BA" dirty="0"/>
              <a:t>колико се Бог радује сваком покајаном грешнику, јер сваки човјек је дијете </a:t>
            </a:r>
            <a:r>
              <a:rPr lang="bs-Cyrl-BA" dirty="0" smtClean="0"/>
              <a:t>Божје</a:t>
            </a:r>
            <a:r>
              <a:rPr lang="bs-Cyrl-BA" dirty="0"/>
              <a:t>, син </a:t>
            </a:r>
            <a:r>
              <a:rPr lang="bs-Cyrl-BA" dirty="0" smtClean="0"/>
              <a:t>Божји</a:t>
            </a:r>
            <a:r>
              <a:rPr lang="bs-Cyrl-BA" dirty="0"/>
              <a:t>.</a:t>
            </a:r>
            <a:endParaRPr lang="en-US" dirty="0"/>
          </a:p>
        </p:txBody>
      </p:sp>
      <p:sp>
        <p:nvSpPr>
          <p:cNvPr id="4" name="Content Placeholder 3"/>
          <p:cNvSpPr>
            <a:spLocks noGrp="1"/>
          </p:cNvSpPr>
          <p:nvPr>
            <p:ph sz="quarter" idx="14"/>
          </p:nvPr>
        </p:nvSpPr>
        <p:spPr>
          <a:xfrm>
            <a:off x="4800600" y="1885950"/>
            <a:ext cx="3799605" cy="2438400"/>
          </a:xfrm>
        </p:spPr>
        <p:txBody>
          <a:bodyPr>
            <a:normAutofit fontScale="70000" lnSpcReduction="20000"/>
          </a:bodyPr>
          <a:lstStyle/>
          <a:p>
            <a:pPr algn="just"/>
            <a:r>
              <a:rPr lang="bs-Cyrl-BA" dirty="0" smtClean="0"/>
              <a:t>   Поједини Свети оци тумаче да у овој причи старији син јесте јеврејски народ и представља Стари завјет, а млађи син представља многобожачки свијет и Нови завјет. Јеврејски народ је имао Мојсијев закон кога се држао, а многобошци су лутали без закона. У Новом завјету Бог све људе позива на покајање, као милостиви отац </a:t>
            </a:r>
            <a:r>
              <a:rPr lang="bs-Cyrl-BA" dirty="0"/>
              <a:t>б</a:t>
            </a:r>
            <a:r>
              <a:rPr lang="bs-Cyrl-BA" dirty="0" smtClean="0"/>
              <a:t>лудног сина.</a:t>
            </a:r>
            <a:endParaRPr lang="en-US" dirty="0"/>
          </a:p>
        </p:txBody>
      </p:sp>
    </p:spTree>
    <p:extLst>
      <p:ext uri="{BB962C8B-B14F-4D97-AF65-F5344CB8AC3E}">
        <p14:creationId xmlns:p14="http://schemas.microsoft.com/office/powerpoint/2010/main" val="176900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Cyrl-BA" sz="2400" dirty="0">
                <a:solidFill>
                  <a:srgbClr val="895D1D"/>
                </a:solidFill>
              </a:rPr>
              <a:t>Прича о милостивом оцу</a:t>
            </a:r>
            <a:endParaRPr lang="en-US" dirty="0"/>
          </a:p>
        </p:txBody>
      </p:sp>
      <p:sp>
        <p:nvSpPr>
          <p:cNvPr id="3" name="Content Placeholder 2"/>
          <p:cNvSpPr>
            <a:spLocks noGrp="1"/>
          </p:cNvSpPr>
          <p:nvPr>
            <p:ph sz="quarter" idx="13"/>
          </p:nvPr>
        </p:nvSpPr>
        <p:spPr>
          <a:xfrm>
            <a:off x="609600" y="1809750"/>
            <a:ext cx="3736493" cy="2907792"/>
          </a:xfrm>
        </p:spPr>
        <p:txBody>
          <a:bodyPr>
            <a:normAutofit fontScale="85000" lnSpcReduction="10000"/>
          </a:bodyPr>
          <a:lstStyle/>
          <a:p>
            <a:pPr algn="just"/>
            <a:r>
              <a:rPr lang="bs-Cyrl-BA" dirty="0" smtClean="0"/>
              <a:t>   Израз ,,</a:t>
            </a:r>
            <a:r>
              <a:rPr lang="bs-Cyrl-BA" dirty="0" smtClean="0"/>
              <a:t>метанија</a:t>
            </a:r>
            <a:r>
              <a:rPr lang="bs-Cyrl-BA" dirty="0" smtClean="0"/>
              <a:t>“ у Светом писму означава покајање. У преводу значи промјена ума или преумљење. То је стање када неко почне другачије да мисли него раније. Ако је до јуче чинио гријех, кроз покајање, од данас неће више чинити исти гријех.</a:t>
            </a:r>
            <a:endParaRPr lang="en-US" dirty="0"/>
          </a:p>
        </p:txBody>
      </p:sp>
      <p:sp>
        <p:nvSpPr>
          <p:cNvPr id="4" name="Content Placeholder 3"/>
          <p:cNvSpPr>
            <a:spLocks noGrp="1"/>
          </p:cNvSpPr>
          <p:nvPr>
            <p:ph sz="quarter" idx="14"/>
          </p:nvPr>
        </p:nvSpPr>
        <p:spPr/>
        <p:txBody>
          <a:bodyPr>
            <a:normAutofit fontScale="92500"/>
          </a:bodyPr>
          <a:lstStyle/>
          <a:p>
            <a:pPr lvl="0">
              <a:buClr>
                <a:srgbClr val="873624"/>
              </a:buClr>
            </a:pPr>
            <a:r>
              <a:rPr lang="ru-RU" dirty="0">
                <a:solidFill>
                  <a:prstClr val="black">
                    <a:lumMod val="85000"/>
                    <a:lumOff val="15000"/>
                  </a:prstClr>
                </a:solidFill>
              </a:rPr>
              <a:t>Задатак за самостални рад:</a:t>
            </a:r>
          </a:p>
          <a:p>
            <a:pPr marL="0" lvl="0" indent="0">
              <a:buClr>
                <a:srgbClr val="873624"/>
              </a:buClr>
              <a:buNone/>
            </a:pPr>
            <a:endParaRPr lang="ru-RU" sz="2000" dirty="0">
              <a:solidFill>
                <a:prstClr val="black">
                  <a:lumMod val="85000"/>
                  <a:lumOff val="15000"/>
                </a:prstClr>
              </a:solidFill>
            </a:endParaRPr>
          </a:p>
          <a:p>
            <a:pPr lvl="0">
              <a:buClr>
                <a:srgbClr val="873624"/>
              </a:buClr>
              <a:buFont typeface="Wingdings" pitchFamily="2" charset="2"/>
              <a:buChar char="Ø"/>
            </a:pPr>
            <a:r>
              <a:rPr lang="ru-RU" sz="2000" dirty="0" smtClean="0">
                <a:solidFill>
                  <a:prstClr val="black">
                    <a:lumMod val="85000"/>
                    <a:lumOff val="15000"/>
                  </a:prstClr>
                </a:solidFill>
              </a:rPr>
              <a:t>Одговори </a:t>
            </a:r>
            <a:r>
              <a:rPr lang="ru-RU" sz="2000" dirty="0">
                <a:solidFill>
                  <a:prstClr val="black">
                    <a:lumMod val="85000"/>
                    <a:lumOff val="15000"/>
                  </a:prstClr>
                </a:solidFill>
              </a:rPr>
              <a:t>на </a:t>
            </a:r>
            <a:r>
              <a:rPr lang="ru-RU" sz="2000" dirty="0" smtClean="0">
                <a:solidFill>
                  <a:prstClr val="black">
                    <a:lumMod val="85000"/>
                    <a:lumOff val="15000"/>
                  </a:prstClr>
                </a:solidFill>
              </a:rPr>
              <a:t>питања у уџбенику </a:t>
            </a:r>
            <a:r>
              <a:rPr lang="ru-RU" sz="2000" dirty="0">
                <a:solidFill>
                  <a:prstClr val="black">
                    <a:lumMod val="85000"/>
                    <a:lumOff val="15000"/>
                  </a:prstClr>
                </a:solidFill>
              </a:rPr>
              <a:t>на </a:t>
            </a:r>
            <a:r>
              <a:rPr lang="ru-RU" sz="2000" dirty="0" smtClean="0">
                <a:solidFill>
                  <a:prstClr val="black">
                    <a:lumMod val="85000"/>
                    <a:lumOff val="15000"/>
                  </a:prstClr>
                </a:solidFill>
              </a:rPr>
              <a:t>страни 48!</a:t>
            </a:r>
            <a:endParaRPr lang="ru-RU" sz="2000" dirty="0">
              <a:solidFill>
                <a:prstClr val="black">
                  <a:lumMod val="85000"/>
                  <a:lumOff val="15000"/>
                </a:prstClr>
              </a:solidFill>
            </a:endParaRPr>
          </a:p>
          <a:p>
            <a:pPr marL="0" lvl="0" indent="0">
              <a:buClr>
                <a:srgbClr val="873624"/>
              </a:buClr>
              <a:buNone/>
            </a:pPr>
            <a:endParaRPr lang="ru-RU" sz="2000" dirty="0">
              <a:solidFill>
                <a:prstClr val="black">
                  <a:lumMod val="85000"/>
                  <a:lumOff val="15000"/>
                </a:prstClr>
              </a:solidFill>
            </a:endParaRPr>
          </a:p>
          <a:p>
            <a:pPr lvl="0">
              <a:buClr>
                <a:srgbClr val="873624"/>
              </a:buClr>
              <a:buFont typeface="Wingdings" pitchFamily="2" charset="2"/>
              <a:buChar char="Ø"/>
            </a:pPr>
            <a:r>
              <a:rPr lang="ru-RU" sz="2000" dirty="0">
                <a:solidFill>
                  <a:prstClr val="black">
                    <a:lumMod val="85000"/>
                    <a:lumOff val="15000"/>
                  </a:prstClr>
                </a:solidFill>
              </a:rPr>
              <a:t>Р</a:t>
            </a:r>
            <a:r>
              <a:rPr lang="ru-RU" sz="2000" dirty="0" smtClean="0">
                <a:solidFill>
                  <a:prstClr val="black">
                    <a:lumMod val="85000"/>
                    <a:lumOff val="15000"/>
                  </a:prstClr>
                </a:solidFill>
              </a:rPr>
              <a:t>адове фотографиши </a:t>
            </a:r>
            <a:r>
              <a:rPr lang="ru-RU" sz="2000" dirty="0">
                <a:solidFill>
                  <a:prstClr val="black">
                    <a:lumMod val="85000"/>
                    <a:lumOff val="15000"/>
                  </a:prstClr>
                </a:solidFill>
              </a:rPr>
              <a:t>и </a:t>
            </a:r>
            <a:r>
              <a:rPr lang="ru-RU" sz="2000" dirty="0" smtClean="0">
                <a:solidFill>
                  <a:prstClr val="black">
                    <a:lumMod val="85000"/>
                    <a:lumOff val="15000"/>
                  </a:prstClr>
                </a:solidFill>
              </a:rPr>
              <a:t>прослиједи вјероучитељу </a:t>
            </a:r>
            <a:r>
              <a:rPr lang="ru-RU" sz="2000" dirty="0">
                <a:solidFill>
                  <a:prstClr val="black">
                    <a:lumMod val="85000"/>
                    <a:lumOff val="15000"/>
                  </a:prstClr>
                </a:solidFill>
              </a:rPr>
              <a:t>на преглед!</a:t>
            </a:r>
          </a:p>
          <a:p>
            <a:endParaRPr lang="en-US" dirty="0"/>
          </a:p>
        </p:txBody>
      </p:sp>
    </p:spTree>
    <p:extLst>
      <p:ext uri="{BB962C8B-B14F-4D97-AF65-F5344CB8AC3E}">
        <p14:creationId xmlns:p14="http://schemas.microsoft.com/office/powerpoint/2010/main" val="1766120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1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720</Words>
  <Application>Microsoft Office PowerPoint</Application>
  <PresentationFormat>On-screen Show (16:9)</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Book Antiqua</vt:lpstr>
      <vt:lpstr>Calibri</vt:lpstr>
      <vt:lpstr>Times New Roman</vt:lpstr>
      <vt:lpstr>Wingdings</vt:lpstr>
      <vt:lpstr>Hardcover</vt:lpstr>
      <vt:lpstr>1_Hardcover</vt:lpstr>
      <vt:lpstr>ПРАВОСЛАВНА ВЈЕРОНАУКА</vt:lpstr>
      <vt:lpstr>Наставна тема:  Господ Исус Христос разговара са људима  и кроз приче им показује Царство Божје</vt:lpstr>
      <vt:lpstr>Прича о милостивом оцу</vt:lpstr>
      <vt:lpstr>Прича о милостивом оцу</vt:lpstr>
      <vt:lpstr>Прича о милостивом оцу</vt:lpstr>
      <vt:lpstr>Прича о милостивом оцу</vt:lpstr>
      <vt:lpstr>Прича о милостивом оцу</vt:lpstr>
      <vt:lpstr>Прича о милостивом оцу</vt:lpstr>
      <vt:lpstr>Прича о милостивом оцу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ПРАВОСЛАВНА ВЈЕРОНАУКА</dc:title>
  <dc:creator>hp</dc:creator>
  <cp:lastModifiedBy>39. Slavoljub Lukic</cp:lastModifiedBy>
  <cp:revision>23</cp:revision>
  <dcterms:created xsi:type="dcterms:W3CDTF">2020-12-07T15:45:14Z</dcterms:created>
  <dcterms:modified xsi:type="dcterms:W3CDTF">2020-12-18T08:17:02Z</dcterms:modified>
</cp:coreProperties>
</file>