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4" r:id="rId3"/>
    <p:sldId id="259" r:id="rId4"/>
    <p:sldId id="260" r:id="rId5"/>
    <p:sldId id="266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67F87-135B-4448-9ED9-87D11D3D8BAE}" type="datetimeFigureOut">
              <a:rPr lang="sr-Latn-RS" smtClean="0"/>
              <a:t>22.11.2020.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A68A0-20E1-4A3A-A990-79E4C439FC0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1583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EA68A0-20E1-4A3A-A990-79E4C439FC0B}" type="slidenum">
              <a:rPr lang="sr-Latn-RS" smtClean="0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05857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EA68A0-20E1-4A3A-A990-79E4C439FC0B}" type="slidenum">
              <a:rPr kumimoji="0" lang="sr-Latn-R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r-Latn-R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3900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A193F-BD9E-4F79-9E57-3B1F32266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36E08-5E20-4850-B289-D8CBF80F99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E743B-AFB2-48EF-9B0E-F11B91120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7850-AD18-4A1B-891B-713938D49302}" type="datetimeFigureOut">
              <a:rPr lang="sr-Latn-RS" smtClean="0"/>
              <a:t>22.11.2020.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77D97-964C-4A2A-8D7B-6D11DA0F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6FCEB-CF62-4D86-BC51-77E44F060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AE2-D98F-42D2-8C0B-86FC456F352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0110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EF193-56A9-4AC4-A2AE-3E7D04B3D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264A4-9532-44A3-B8C3-CFAFDC205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CDCB3-A702-4B5A-96B1-59D6D1C18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7850-AD18-4A1B-891B-713938D49302}" type="datetimeFigureOut">
              <a:rPr lang="sr-Latn-RS" smtClean="0"/>
              <a:t>22.11.2020.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D4BD6-103D-4E40-97DB-61B14C29F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9DD20-B7A9-48FC-AD26-EAAD6D17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AE2-D98F-42D2-8C0B-86FC456F352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3122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2E08E1-C286-4118-9800-3F83EF329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0246B6-9883-4DD2-A7C2-186DF3E64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A26DF-34C4-4972-8EEF-C925927C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7850-AD18-4A1B-891B-713938D49302}" type="datetimeFigureOut">
              <a:rPr lang="sr-Latn-RS" smtClean="0"/>
              <a:t>22.11.2020.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15573-8B90-4FC9-AA33-60C2D9FB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DAA06-C739-451B-908F-082BCAE33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AE2-D98F-42D2-8C0B-86FC456F352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972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009C-BEE5-43AE-A129-2AE095EEE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3C4B5-15B2-46AD-B462-70ACF5A95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FC199-A2BF-4AF0-90EA-871090F9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7850-AD18-4A1B-891B-713938D49302}" type="datetimeFigureOut">
              <a:rPr lang="sr-Latn-RS" smtClean="0"/>
              <a:t>22.11.2020.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38B39-D4ED-4A1C-9746-6FC164EB3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40A2D-5CAC-4256-9E58-CCFA83DA5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AE2-D98F-42D2-8C0B-86FC456F352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4488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A026F-6206-4E1E-A252-8BA244E3E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A4E28-4F2E-4225-A789-549E37A22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A678D-95B4-4A4E-B23B-5419C2AE4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7850-AD18-4A1B-891B-713938D49302}" type="datetimeFigureOut">
              <a:rPr lang="sr-Latn-RS" smtClean="0"/>
              <a:t>22.11.2020.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4B445-FE5B-491A-8FD2-14A3D7329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2C87A-F3F6-4A5F-BBBB-F89C4875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AE2-D98F-42D2-8C0B-86FC456F352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7577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61842-F717-41D3-9709-F1C9E1D7F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50C21-44BD-428B-8425-EE95A3135E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8ED03-4CF2-4E92-8A7F-461FF0098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724C0-9B56-4068-A2DD-EB0BDF5CE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7850-AD18-4A1B-891B-713938D49302}" type="datetimeFigureOut">
              <a:rPr lang="sr-Latn-RS" smtClean="0"/>
              <a:t>22.11.2020.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FCB56-6682-47E8-B977-CA37688F3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7667D-8792-4ACC-8BD6-C0574F379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AE2-D98F-42D2-8C0B-86FC456F352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0807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F9BE7-AAA2-4B91-9310-724B780EB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328C7-ED93-4F5F-9544-26DD63C84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CC0DC-62D0-4575-88F8-4A88EC004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E94B6-1A90-4EB5-BB77-20FCD56C7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69C887-72F3-497E-9A2F-0A51169759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36144B-25EC-41B3-8C24-18D0B937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7850-AD18-4A1B-891B-713938D49302}" type="datetimeFigureOut">
              <a:rPr lang="sr-Latn-RS" smtClean="0"/>
              <a:t>22.11.2020.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71C564-4B08-463D-818A-01E60E0B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49DD8-AEEC-4A9E-9DCA-488669986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AE2-D98F-42D2-8C0B-86FC456F352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896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5D1E-987D-4FD1-8D94-E9C99864E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C40919-EE04-4ECD-AAD0-44ADD1F4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7850-AD18-4A1B-891B-713938D49302}" type="datetimeFigureOut">
              <a:rPr lang="sr-Latn-RS" smtClean="0"/>
              <a:t>22.11.2020.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051BB-4973-484C-993A-0579A46A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EC2EC-FDC3-4B99-BA2B-53C4B2227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AE2-D98F-42D2-8C0B-86FC456F352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707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A0EF16-5950-4C95-8FC1-6A4BC5FDE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7850-AD18-4A1B-891B-713938D49302}" type="datetimeFigureOut">
              <a:rPr lang="sr-Latn-RS" smtClean="0"/>
              <a:t>22.11.2020.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F64BDC-06CC-4A42-9F17-94E0796BB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475F8-CB1A-4243-AE4B-8464AF6D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AE2-D98F-42D2-8C0B-86FC456F352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89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E0999-1B6C-4B7B-BF47-83D5A2207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715D0-4A9E-4B6D-A6CF-B39815D01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F8CE71-A115-47B8-AB9F-08CE6F70D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2BA55-10D8-41FA-90DB-F6A0EE835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7850-AD18-4A1B-891B-713938D49302}" type="datetimeFigureOut">
              <a:rPr lang="sr-Latn-RS" smtClean="0"/>
              <a:t>22.11.2020.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F9DF5-0DFC-42E5-A00A-E25B611D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632EE-5450-4FA9-B472-C51124AAE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AE2-D98F-42D2-8C0B-86FC456F352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8618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2D1B-B443-4883-B834-EA7435F30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800983-19B2-4988-815E-558D914B0B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A4F17-F608-4A8C-A283-E88609CE9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C5EB96-D519-46AE-B715-8DADB6983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7850-AD18-4A1B-891B-713938D49302}" type="datetimeFigureOut">
              <a:rPr lang="sr-Latn-RS" smtClean="0"/>
              <a:t>22.11.2020.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9A42B-59B1-4B10-AD04-5C16006B5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210AC-5D18-4407-9083-B8CE9C0F7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AE2-D98F-42D2-8C0B-86FC456F352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4413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BC6945-43F8-4F55-9758-7FA6AF0A0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6FA71-6B78-4D9D-BDC2-960B1DA2A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60667-60D5-4FDF-8663-100895F500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77850-AD18-4A1B-891B-713938D49302}" type="datetimeFigureOut">
              <a:rPr lang="sr-Latn-RS" smtClean="0"/>
              <a:t>22.11.2020.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2642E-2222-42E2-A49A-24CA564BE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6D744-1DF6-4008-8ABA-F6FFC9CFC4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F7AE2-D98F-42D2-8C0B-86FC456F352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7409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273C03-F750-411F-8BB8-7C2C40F2C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337D8D-0D1D-4C3D-AFC8-EE5AF45610A4}"/>
              </a:ext>
            </a:extLst>
          </p:cNvPr>
          <p:cNvSpPr txBox="1"/>
          <p:nvPr/>
        </p:nvSpPr>
        <p:spPr>
          <a:xfrm>
            <a:off x="3441032" y="1913022"/>
            <a:ext cx="561583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5000" dirty="0">
                <a:solidFill>
                  <a:schemeClr val="bg1"/>
                </a:solidFill>
              </a:rPr>
              <a:t>СТАЛНОСТ РАЗЛИКЕ</a:t>
            </a:r>
          </a:p>
          <a:p>
            <a:endParaRPr lang="bs-Cyrl-BA" sz="5000" dirty="0">
              <a:solidFill>
                <a:schemeClr val="bg1"/>
              </a:solidFill>
            </a:endParaRPr>
          </a:p>
          <a:p>
            <a:r>
              <a:rPr lang="bs-Cyrl-BA" sz="5000" dirty="0">
                <a:solidFill>
                  <a:schemeClr val="bg1"/>
                </a:solidFill>
              </a:rPr>
              <a:t>                -обрада-</a:t>
            </a:r>
            <a:endParaRPr lang="sr-Latn-R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35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24E65DF-BA34-43B7-8DE8-E9A6111E463C}"/>
              </a:ext>
            </a:extLst>
          </p:cNvPr>
          <p:cNvSpPr txBox="1"/>
          <p:nvPr/>
        </p:nvSpPr>
        <p:spPr>
          <a:xfrm>
            <a:off x="2166424" y="649706"/>
            <a:ext cx="73433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Cyrl-BA" sz="7000" dirty="0">
                <a:solidFill>
                  <a:schemeClr val="bg1"/>
                </a:solidFill>
              </a:rPr>
              <a:t>ОДУЗИМАЊЕ</a:t>
            </a:r>
            <a:endParaRPr lang="sr-Latn-RS" sz="70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F93267-B034-4C1B-AC04-65907E7D0E0D}"/>
              </a:ext>
            </a:extLst>
          </p:cNvPr>
          <p:cNvSpPr txBox="1"/>
          <p:nvPr/>
        </p:nvSpPr>
        <p:spPr>
          <a:xfrm>
            <a:off x="977703" y="2259448"/>
            <a:ext cx="23774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9600" dirty="0">
                <a:solidFill>
                  <a:schemeClr val="bg1"/>
                </a:solidFill>
              </a:rPr>
              <a:t>560</a:t>
            </a:r>
            <a:endParaRPr lang="sr-Latn-RS" sz="96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E8D501-FAEB-4953-89EC-FD71D6FFC575}"/>
              </a:ext>
            </a:extLst>
          </p:cNvPr>
          <p:cNvSpPr txBox="1"/>
          <p:nvPr/>
        </p:nvSpPr>
        <p:spPr>
          <a:xfrm>
            <a:off x="3369671" y="2259448"/>
            <a:ext cx="5613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9600" dirty="0">
                <a:solidFill>
                  <a:schemeClr val="bg1"/>
                </a:solidFill>
              </a:rPr>
              <a:t>-</a:t>
            </a:r>
            <a:endParaRPr lang="sr-Latn-RS" sz="96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74A627-C38E-4B5B-AB37-CCB4FE10237F}"/>
              </a:ext>
            </a:extLst>
          </p:cNvPr>
          <p:cNvSpPr txBox="1"/>
          <p:nvPr/>
        </p:nvSpPr>
        <p:spPr>
          <a:xfrm>
            <a:off x="4434860" y="2295863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9600" dirty="0">
                <a:solidFill>
                  <a:schemeClr val="bg1"/>
                </a:solidFill>
              </a:rPr>
              <a:t>35</a:t>
            </a:r>
            <a:endParaRPr lang="sr-Latn-RS" sz="96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14D09D-F1F6-4D58-9E6C-22C4502336E4}"/>
              </a:ext>
            </a:extLst>
          </p:cNvPr>
          <p:cNvSpPr txBox="1"/>
          <p:nvPr/>
        </p:nvSpPr>
        <p:spPr>
          <a:xfrm>
            <a:off x="6388570" y="2268065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9600" dirty="0">
                <a:solidFill>
                  <a:schemeClr val="bg1"/>
                </a:solidFill>
              </a:rPr>
              <a:t>=</a:t>
            </a:r>
            <a:endParaRPr lang="sr-Latn-RS" sz="96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C319DC-E09C-4B82-8449-B0A407CF40A8}"/>
              </a:ext>
            </a:extLst>
          </p:cNvPr>
          <p:cNvSpPr txBox="1"/>
          <p:nvPr/>
        </p:nvSpPr>
        <p:spPr>
          <a:xfrm>
            <a:off x="7709096" y="2278823"/>
            <a:ext cx="20553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9600" dirty="0">
                <a:solidFill>
                  <a:schemeClr val="bg1"/>
                </a:solidFill>
              </a:rPr>
              <a:t>525</a:t>
            </a:r>
            <a:endParaRPr lang="sr-Latn-RS" sz="9600" dirty="0">
              <a:solidFill>
                <a:schemeClr val="bg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CDFF65F-A8BA-4E1C-99A0-ABD269DBD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411" y="3722850"/>
            <a:ext cx="506012" cy="90228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084BA3B-49CB-4B9C-BC57-E95434A63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7530" y="3722850"/>
            <a:ext cx="506012" cy="90228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84483CB-D587-4539-A95C-8562B32E0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3775" y="3856906"/>
            <a:ext cx="506012" cy="90228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25AC0CA-7909-4170-BA55-C7639690E519}"/>
              </a:ext>
            </a:extLst>
          </p:cNvPr>
          <p:cNvSpPr txBox="1"/>
          <p:nvPr/>
        </p:nvSpPr>
        <p:spPr>
          <a:xfrm>
            <a:off x="725163" y="5038744"/>
            <a:ext cx="28825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4000" b="1" dirty="0">
                <a:solidFill>
                  <a:schemeClr val="bg1"/>
                </a:solidFill>
              </a:rPr>
              <a:t>УМАЊЕНИК</a:t>
            </a:r>
            <a:endParaRPr lang="sr-Latn-RS" sz="40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A62F80-8239-4733-B7E3-2A9B268F02F1}"/>
              </a:ext>
            </a:extLst>
          </p:cNvPr>
          <p:cNvSpPr txBox="1"/>
          <p:nvPr/>
        </p:nvSpPr>
        <p:spPr>
          <a:xfrm>
            <a:off x="3931043" y="5029437"/>
            <a:ext cx="2989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4000" b="1" dirty="0">
                <a:solidFill>
                  <a:schemeClr val="bg1"/>
                </a:solidFill>
              </a:rPr>
              <a:t>УМАЊИЛАЦ</a:t>
            </a:r>
            <a:endParaRPr lang="sr-Latn-RS" sz="40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2A56EB-01CC-4AA0-952A-6879C1776F4D}"/>
              </a:ext>
            </a:extLst>
          </p:cNvPr>
          <p:cNvSpPr txBox="1"/>
          <p:nvPr/>
        </p:nvSpPr>
        <p:spPr>
          <a:xfrm>
            <a:off x="7709096" y="5038744"/>
            <a:ext cx="22432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4000" b="1" dirty="0">
                <a:solidFill>
                  <a:schemeClr val="bg1"/>
                </a:solidFill>
              </a:rPr>
              <a:t>РАЗЛИКА</a:t>
            </a:r>
            <a:endParaRPr lang="sr-Latn-R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80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2A84DF-1333-40DA-94A7-A87D567A0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83"/>
            <a:ext cx="12192000" cy="684691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AB37085-F54A-4A4C-A1C5-9EE5C3326F25}"/>
              </a:ext>
            </a:extLst>
          </p:cNvPr>
          <p:cNvSpPr txBox="1"/>
          <p:nvPr/>
        </p:nvSpPr>
        <p:spPr>
          <a:xfrm>
            <a:off x="2439403" y="355665"/>
            <a:ext cx="9183101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s-Cyrl-BA" sz="2400" dirty="0">
                <a:solidFill>
                  <a:schemeClr val="bg1"/>
                </a:solidFill>
              </a:rPr>
              <a:t>Како ће се промијенити разлика два броја ако се:</a:t>
            </a:r>
          </a:p>
          <a:p>
            <a:r>
              <a:rPr lang="bs-Cyrl-BA" sz="2400" dirty="0">
                <a:solidFill>
                  <a:schemeClr val="bg1"/>
                </a:solidFill>
              </a:rPr>
              <a:t>а) Умањеник повећа за 200, а умањилац остане непромијењен?</a:t>
            </a:r>
          </a:p>
          <a:p>
            <a:r>
              <a:rPr lang="bs-Cyrl-BA" sz="2400" dirty="0">
                <a:solidFill>
                  <a:schemeClr val="bg1"/>
                </a:solidFill>
              </a:rPr>
              <a:t>б) Умањеник смањи за 200, а умањилац остане непромијењен?</a:t>
            </a:r>
          </a:p>
          <a:p>
            <a:r>
              <a:rPr lang="bs-Cyrl-BA" sz="2400" dirty="0">
                <a:solidFill>
                  <a:schemeClr val="bg1"/>
                </a:solidFill>
              </a:rPr>
              <a:t>в) Умањилац смањи за 100, а умањеник остане непромијењен?</a:t>
            </a:r>
          </a:p>
          <a:p>
            <a:r>
              <a:rPr lang="bs-Cyrl-BA" sz="2400" dirty="0">
                <a:solidFill>
                  <a:schemeClr val="bg1"/>
                </a:solidFill>
              </a:rPr>
              <a:t>г) Умањилац повећа за 100, а умањеник остане непромијењен?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7A186C-71DA-4A27-BDD6-FCD4E3C6E8C9}"/>
              </a:ext>
            </a:extLst>
          </p:cNvPr>
          <p:cNvSpPr txBox="1"/>
          <p:nvPr/>
        </p:nvSpPr>
        <p:spPr>
          <a:xfrm>
            <a:off x="4812631" y="3045140"/>
            <a:ext cx="50516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>
                <a:solidFill>
                  <a:schemeClr val="bg1"/>
                </a:solidFill>
              </a:rPr>
              <a:t>Разлика ће се повећати за 200.</a:t>
            </a:r>
          </a:p>
          <a:p>
            <a:r>
              <a:rPr lang="bs-Cyrl-BA" sz="2400" dirty="0">
                <a:solidFill>
                  <a:schemeClr val="bg1"/>
                </a:solidFill>
              </a:rPr>
              <a:t>Разлика ће се смањити за 200.</a:t>
            </a:r>
          </a:p>
          <a:p>
            <a:r>
              <a:rPr lang="bs-Cyrl-BA" sz="2400" dirty="0">
                <a:solidFill>
                  <a:schemeClr val="bg1"/>
                </a:solidFill>
              </a:rPr>
              <a:t>Разлика ће се повећати за 100.</a:t>
            </a:r>
          </a:p>
          <a:p>
            <a:r>
              <a:rPr lang="bs-Cyrl-BA" sz="2400" dirty="0">
                <a:solidFill>
                  <a:schemeClr val="bg1"/>
                </a:solidFill>
              </a:rPr>
              <a:t>Разлика ће се смањити за 100.</a:t>
            </a:r>
            <a:endParaRPr lang="sr-Latn-R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98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124825-6086-4F6E-B1C3-51E77A3B2328}"/>
              </a:ext>
            </a:extLst>
          </p:cNvPr>
          <p:cNvSpPr txBox="1"/>
          <p:nvPr/>
        </p:nvSpPr>
        <p:spPr>
          <a:xfrm>
            <a:off x="98475" y="183805"/>
            <a:ext cx="1387074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bs-Cyrl-BA" sz="3000" dirty="0">
                <a:solidFill>
                  <a:schemeClr val="bg1"/>
                </a:solidFill>
              </a:rPr>
              <a:t>Марко има 560 КМ, а Иван 280 КМ. Колико КМ Марко има више од</a:t>
            </a:r>
          </a:p>
          <a:p>
            <a:r>
              <a:rPr lang="bs-Cyrl-BA" sz="3000" dirty="0">
                <a:solidFill>
                  <a:schemeClr val="bg1"/>
                </a:solidFill>
              </a:rPr>
              <a:t> Ивана?</a:t>
            </a:r>
          </a:p>
          <a:p>
            <a:r>
              <a:rPr lang="bs-Cyrl-BA" sz="3000" b="1" dirty="0">
                <a:solidFill>
                  <a:schemeClr val="bg1"/>
                </a:solidFill>
              </a:rPr>
              <a:t>560-280=</a:t>
            </a:r>
            <a:r>
              <a:rPr lang="bs-Cyrl-BA" sz="3000" b="1" dirty="0">
                <a:solidFill>
                  <a:srgbClr val="FF0000"/>
                </a:solidFill>
              </a:rPr>
              <a:t>280</a:t>
            </a:r>
          </a:p>
          <a:p>
            <a:endParaRPr lang="bs-Cyrl-BA" sz="3000" dirty="0">
              <a:solidFill>
                <a:srgbClr val="FF0000"/>
              </a:solidFill>
            </a:endParaRPr>
          </a:p>
          <a:p>
            <a:endParaRPr lang="bs-Cyrl-BA" sz="3000" dirty="0">
              <a:solidFill>
                <a:schemeClr val="bg1"/>
              </a:solidFill>
            </a:endParaRPr>
          </a:p>
          <a:p>
            <a:r>
              <a:rPr lang="bs-Cyrl-BA" sz="3000" dirty="0">
                <a:solidFill>
                  <a:schemeClr val="bg1"/>
                </a:solidFill>
              </a:rPr>
              <a:t>а) </a:t>
            </a:r>
            <a:r>
              <a:rPr lang="sr-Latn-RS" sz="3000" dirty="0">
                <a:solidFill>
                  <a:schemeClr val="bg1"/>
                </a:solidFill>
              </a:rPr>
              <a:t>K</a:t>
            </a:r>
            <a:r>
              <a:rPr lang="bs-Cyrl-BA" sz="3000" dirty="0">
                <a:solidFill>
                  <a:schemeClr val="bg1"/>
                </a:solidFill>
              </a:rPr>
              <a:t>олико КМ ће имати Марко</a:t>
            </a:r>
            <a:r>
              <a:rPr lang="sr-Latn-RS" sz="3000" dirty="0">
                <a:solidFill>
                  <a:schemeClr val="bg1"/>
                </a:solidFill>
              </a:rPr>
              <a:t> </a:t>
            </a:r>
            <a:r>
              <a:rPr lang="bs-Cyrl-BA" sz="3000" dirty="0">
                <a:solidFill>
                  <a:schemeClr val="bg1"/>
                </a:solidFill>
              </a:rPr>
              <a:t>више од Ивана, ако обојица добију по </a:t>
            </a:r>
          </a:p>
          <a:p>
            <a:r>
              <a:rPr lang="bs-Cyrl-BA" sz="3000" dirty="0">
                <a:solidFill>
                  <a:schemeClr val="bg1"/>
                </a:solidFill>
              </a:rPr>
              <a:t>20 КМ?</a:t>
            </a:r>
          </a:p>
          <a:p>
            <a:r>
              <a:rPr lang="bs-Cyrl-BA" sz="3000" dirty="0">
                <a:solidFill>
                  <a:schemeClr val="bg1"/>
                </a:solidFill>
              </a:rPr>
              <a:t>(560+20)-(280+20)=580-300=</a:t>
            </a:r>
            <a:r>
              <a:rPr lang="bs-Cyrl-BA" sz="3000" b="1" dirty="0">
                <a:solidFill>
                  <a:srgbClr val="FF0000"/>
                </a:solidFill>
              </a:rPr>
              <a:t>280</a:t>
            </a:r>
            <a:endParaRPr lang="bs-Cyrl-BA" sz="3000" dirty="0">
              <a:solidFill>
                <a:srgbClr val="FF0000"/>
              </a:solidFill>
            </a:endParaRPr>
          </a:p>
          <a:p>
            <a:endParaRPr lang="bs-Cyrl-BA" sz="3000" dirty="0">
              <a:solidFill>
                <a:schemeClr val="bg1"/>
              </a:solidFill>
            </a:endParaRPr>
          </a:p>
          <a:p>
            <a:endParaRPr lang="bs-Cyrl-BA" sz="24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58FF11-AF67-4F90-ACCC-40152254984C}"/>
              </a:ext>
            </a:extLst>
          </p:cNvPr>
          <p:cNvSpPr txBox="1"/>
          <p:nvPr/>
        </p:nvSpPr>
        <p:spPr>
          <a:xfrm>
            <a:off x="6722076" y="1112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R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77D697-17F1-4193-A633-CC2B54FE529A}"/>
              </a:ext>
            </a:extLst>
          </p:cNvPr>
          <p:cNvSpPr txBox="1"/>
          <p:nvPr/>
        </p:nvSpPr>
        <p:spPr>
          <a:xfrm>
            <a:off x="98475" y="1579217"/>
            <a:ext cx="80075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000" dirty="0">
                <a:solidFill>
                  <a:schemeClr val="bg1"/>
                </a:solidFill>
              </a:rPr>
              <a:t>Одговор: Марко има 280 КМ више од Ивана.</a:t>
            </a:r>
            <a:endParaRPr lang="sr-Latn-RS" sz="3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27358B-55A2-4D02-A6B2-764E9E3B5214}"/>
              </a:ext>
            </a:extLst>
          </p:cNvPr>
          <p:cNvSpPr txBox="1"/>
          <p:nvPr/>
        </p:nvSpPr>
        <p:spPr>
          <a:xfrm>
            <a:off x="98475" y="3865345"/>
            <a:ext cx="87366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000" dirty="0">
                <a:solidFill>
                  <a:schemeClr val="bg1"/>
                </a:solidFill>
              </a:rPr>
              <a:t>Одговор: Марко ће имати 280 КМ више од Ивана</a:t>
            </a:r>
            <a:r>
              <a:rPr lang="bs-Cyrl-BA" sz="2400" dirty="0">
                <a:solidFill>
                  <a:schemeClr val="bg1"/>
                </a:solidFill>
              </a:rPr>
              <a:t>.</a:t>
            </a:r>
            <a:endParaRPr lang="sr-Latn-RS" sz="2400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56553B-F57F-4855-B015-8F128D3A6CCA}"/>
              </a:ext>
            </a:extLst>
          </p:cNvPr>
          <p:cNvSpPr/>
          <p:nvPr/>
        </p:nvSpPr>
        <p:spPr>
          <a:xfrm>
            <a:off x="98475" y="4732639"/>
            <a:ext cx="11726941" cy="15869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3500" dirty="0"/>
              <a:t>Разлика се неће промијенити ако се умањеник и умањилац повећају за исти број. </a:t>
            </a:r>
            <a:endParaRPr lang="sr-Latn-RS" sz="3500" dirty="0"/>
          </a:p>
        </p:txBody>
      </p:sp>
    </p:spTree>
    <p:extLst>
      <p:ext uri="{BB962C8B-B14F-4D97-AF65-F5344CB8AC3E}">
        <p14:creationId xmlns:p14="http://schemas.microsoft.com/office/powerpoint/2010/main" val="325311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124825-6086-4F6E-B1C3-51E77A3B2328}"/>
              </a:ext>
            </a:extLst>
          </p:cNvPr>
          <p:cNvSpPr txBox="1"/>
          <p:nvPr/>
        </p:nvSpPr>
        <p:spPr>
          <a:xfrm>
            <a:off x="98475" y="183805"/>
            <a:ext cx="138707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s-Cyrl-BA" sz="3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s-Cyrl-BA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Cyrl-BA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б) </a:t>
            </a:r>
            <a:r>
              <a:rPr kumimoji="0" lang="sr-Latn-R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</a:t>
            </a:r>
            <a:r>
              <a:rPr kumimoji="0" lang="bs-Cyrl-BA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олико КМ ће имати Марко више од Ивана, ако обојица потроше по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Cyrl-BA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 КМ?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Cyrl-BA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(560-60)-(280-60)=500-220=</a:t>
            </a:r>
            <a:r>
              <a:rPr kumimoji="0" lang="bs-Cyrl-BA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280</a:t>
            </a:r>
            <a:endParaRPr kumimoji="0" lang="sr-Latn-RS" sz="3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58FF11-AF67-4F90-ACCC-40152254984C}"/>
              </a:ext>
            </a:extLst>
          </p:cNvPr>
          <p:cNvSpPr txBox="1"/>
          <p:nvPr/>
        </p:nvSpPr>
        <p:spPr>
          <a:xfrm>
            <a:off x="6722076" y="1112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56553B-F57F-4855-B015-8F128D3A6CCA}"/>
              </a:ext>
            </a:extLst>
          </p:cNvPr>
          <p:cNvSpPr/>
          <p:nvPr/>
        </p:nvSpPr>
        <p:spPr>
          <a:xfrm>
            <a:off x="98475" y="4732639"/>
            <a:ext cx="11726941" cy="15869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Cyrl-BA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Разлика се неће промијенити ако се умањеник и умањилац смање за исти број. </a:t>
            </a:r>
            <a:endParaRPr kumimoji="0" lang="sr-Latn-RS" sz="3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87EF1F-2846-49C7-B79B-0C3322D88BF8}"/>
              </a:ext>
            </a:extLst>
          </p:cNvPr>
          <p:cNvSpPr txBox="1"/>
          <p:nvPr/>
        </p:nvSpPr>
        <p:spPr>
          <a:xfrm>
            <a:off x="98475" y="2875002"/>
            <a:ext cx="84276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Cyrl-BA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Одговор: Марко ће имати 280 КМ више од Ивана.</a:t>
            </a:r>
            <a:endParaRPr kumimoji="0" lang="sr-Latn-R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054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5EDC1BC-1BC1-496C-B03D-C7A85525FF65}"/>
              </a:ext>
            </a:extLst>
          </p:cNvPr>
          <p:cNvSpPr txBox="1"/>
          <p:nvPr/>
        </p:nvSpPr>
        <p:spPr>
          <a:xfrm>
            <a:off x="609790" y="713191"/>
            <a:ext cx="121144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500" dirty="0">
                <a:solidFill>
                  <a:schemeClr val="bg1"/>
                </a:solidFill>
              </a:rPr>
              <a:t>2. Примијени својство сталности разлике и израчунај на </a:t>
            </a:r>
          </a:p>
          <a:p>
            <a:r>
              <a:rPr lang="bs-Cyrl-BA" sz="3500" dirty="0">
                <a:solidFill>
                  <a:schemeClr val="bg1"/>
                </a:solidFill>
              </a:rPr>
              <a:t>лакши и бржи начин: </a:t>
            </a:r>
          </a:p>
          <a:p>
            <a:endParaRPr lang="sr-Latn-RS" sz="30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AA89DD-621C-4426-BD7A-3B0FDD311AAC}"/>
              </a:ext>
            </a:extLst>
          </p:cNvPr>
          <p:cNvSpPr txBox="1"/>
          <p:nvPr/>
        </p:nvSpPr>
        <p:spPr>
          <a:xfrm>
            <a:off x="609790" y="2207274"/>
            <a:ext cx="191110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500" dirty="0">
                <a:solidFill>
                  <a:schemeClr val="bg1"/>
                </a:solidFill>
              </a:rPr>
              <a:t>447-105=</a:t>
            </a:r>
            <a:endParaRPr lang="sr-Latn-RS" sz="35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26777A-2667-4E13-AA08-0F3649FFE178}"/>
              </a:ext>
            </a:extLst>
          </p:cNvPr>
          <p:cNvSpPr txBox="1"/>
          <p:nvPr/>
        </p:nvSpPr>
        <p:spPr>
          <a:xfrm>
            <a:off x="2335958" y="2205624"/>
            <a:ext cx="318709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500" dirty="0">
                <a:solidFill>
                  <a:schemeClr val="bg1"/>
                </a:solidFill>
              </a:rPr>
              <a:t>(447</a:t>
            </a:r>
            <a:r>
              <a:rPr lang="bs-Cyrl-BA" sz="3500" dirty="0">
                <a:solidFill>
                  <a:srgbClr val="FF0000"/>
                </a:solidFill>
              </a:rPr>
              <a:t>-5</a:t>
            </a:r>
            <a:r>
              <a:rPr lang="bs-Cyrl-BA" sz="3500" dirty="0">
                <a:solidFill>
                  <a:schemeClr val="bg1"/>
                </a:solidFill>
              </a:rPr>
              <a:t>)-(105</a:t>
            </a:r>
            <a:r>
              <a:rPr lang="bs-Cyrl-BA" sz="3500" dirty="0">
                <a:solidFill>
                  <a:srgbClr val="FF0000"/>
                </a:solidFill>
              </a:rPr>
              <a:t>-5</a:t>
            </a:r>
            <a:r>
              <a:rPr lang="bs-Cyrl-BA" sz="3500" dirty="0">
                <a:solidFill>
                  <a:schemeClr val="bg1"/>
                </a:solidFill>
              </a:rPr>
              <a:t>)=</a:t>
            </a:r>
            <a:endParaRPr lang="sr-Latn-RS" sz="35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CFD638-0740-46C0-B678-7824AA40B697}"/>
              </a:ext>
            </a:extLst>
          </p:cNvPr>
          <p:cNvSpPr txBox="1"/>
          <p:nvPr/>
        </p:nvSpPr>
        <p:spPr>
          <a:xfrm>
            <a:off x="5370003" y="2170341"/>
            <a:ext cx="25939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500" dirty="0">
                <a:solidFill>
                  <a:schemeClr val="bg1"/>
                </a:solidFill>
              </a:rPr>
              <a:t>442-100=342</a:t>
            </a:r>
            <a:endParaRPr lang="sr-Latn-RS" sz="35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8D5708-AB9E-4B76-828D-05140DB61953}"/>
              </a:ext>
            </a:extLst>
          </p:cNvPr>
          <p:cNvSpPr txBox="1"/>
          <p:nvPr/>
        </p:nvSpPr>
        <p:spPr>
          <a:xfrm>
            <a:off x="609790" y="3285140"/>
            <a:ext cx="191110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500" dirty="0">
                <a:solidFill>
                  <a:schemeClr val="bg1"/>
                </a:solidFill>
              </a:rPr>
              <a:t>836-490=</a:t>
            </a:r>
            <a:endParaRPr lang="sr-Latn-RS" sz="35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9ED5F3-B2EB-48D5-814E-C0E7F052235D}"/>
              </a:ext>
            </a:extLst>
          </p:cNvPr>
          <p:cNvSpPr txBox="1"/>
          <p:nvPr/>
        </p:nvSpPr>
        <p:spPr>
          <a:xfrm>
            <a:off x="2335958" y="3285140"/>
            <a:ext cx="381226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500" dirty="0">
                <a:solidFill>
                  <a:schemeClr val="bg1"/>
                </a:solidFill>
              </a:rPr>
              <a:t>(836</a:t>
            </a:r>
            <a:r>
              <a:rPr lang="bs-Cyrl-BA" sz="3500" dirty="0">
                <a:solidFill>
                  <a:srgbClr val="00B0F0"/>
                </a:solidFill>
              </a:rPr>
              <a:t>+10</a:t>
            </a:r>
            <a:r>
              <a:rPr lang="bs-Cyrl-BA" sz="3500" dirty="0">
                <a:solidFill>
                  <a:schemeClr val="bg1"/>
                </a:solidFill>
              </a:rPr>
              <a:t>)-(490</a:t>
            </a:r>
            <a:r>
              <a:rPr lang="bs-Cyrl-BA" sz="3500" dirty="0">
                <a:solidFill>
                  <a:srgbClr val="00B0F0"/>
                </a:solidFill>
              </a:rPr>
              <a:t>+10</a:t>
            </a:r>
            <a:r>
              <a:rPr lang="bs-Cyrl-BA" sz="3500" dirty="0">
                <a:solidFill>
                  <a:schemeClr val="bg1"/>
                </a:solidFill>
              </a:rPr>
              <a:t>)=</a:t>
            </a:r>
            <a:endParaRPr lang="sr-Latn-RS" sz="35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859E03-FF01-4187-9DE7-F0D3B8FF101A}"/>
              </a:ext>
            </a:extLst>
          </p:cNvPr>
          <p:cNvSpPr txBox="1"/>
          <p:nvPr/>
        </p:nvSpPr>
        <p:spPr>
          <a:xfrm>
            <a:off x="6096000" y="3285140"/>
            <a:ext cx="25939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500" dirty="0">
                <a:solidFill>
                  <a:schemeClr val="bg1"/>
                </a:solidFill>
              </a:rPr>
              <a:t>846-500=346</a:t>
            </a:r>
            <a:endParaRPr lang="sr-Latn-RS" sz="3500" dirty="0">
              <a:solidFill>
                <a:schemeClr val="bg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6396DAE-25E9-40E3-8A9C-36E945AA9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0038" y="3724240"/>
            <a:ext cx="4048125" cy="26193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129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0611EE-6DE9-4494-8B15-8A82D5DA0C63}"/>
              </a:ext>
            </a:extLst>
          </p:cNvPr>
          <p:cNvSpPr txBox="1"/>
          <p:nvPr/>
        </p:nvSpPr>
        <p:spPr>
          <a:xfrm>
            <a:off x="327737" y="415633"/>
            <a:ext cx="1202168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500" dirty="0">
                <a:solidFill>
                  <a:schemeClr val="bg1"/>
                </a:solidFill>
              </a:rPr>
              <a:t>3. Дјед има 67, а унук 9 година. Колико година је дјед старији </a:t>
            </a:r>
          </a:p>
          <a:p>
            <a:r>
              <a:rPr lang="bs-Cyrl-BA" sz="3500" dirty="0">
                <a:solidFill>
                  <a:schemeClr val="bg1"/>
                </a:solidFill>
              </a:rPr>
              <a:t>од унука сада, а колико је био прије 7 година? </a:t>
            </a:r>
            <a:endParaRPr lang="sr-Latn-RS" sz="35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945399-C1D7-488D-8DF2-377E9E40A9B5}"/>
              </a:ext>
            </a:extLst>
          </p:cNvPr>
          <p:cNvSpPr txBox="1"/>
          <p:nvPr/>
        </p:nvSpPr>
        <p:spPr>
          <a:xfrm>
            <a:off x="973632" y="2415782"/>
            <a:ext cx="1976823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500" dirty="0">
                <a:solidFill>
                  <a:schemeClr val="bg1"/>
                </a:solidFill>
              </a:rPr>
              <a:t>Рјешења:</a:t>
            </a:r>
          </a:p>
          <a:p>
            <a:endParaRPr lang="sr-Latn-R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08AD2F-6FD4-4349-8EA2-7D9098F875A1}"/>
              </a:ext>
            </a:extLst>
          </p:cNvPr>
          <p:cNvSpPr txBox="1"/>
          <p:nvPr/>
        </p:nvSpPr>
        <p:spPr>
          <a:xfrm>
            <a:off x="973632" y="3088935"/>
            <a:ext cx="122341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500" dirty="0">
                <a:solidFill>
                  <a:schemeClr val="bg1"/>
                </a:solidFill>
              </a:rPr>
              <a:t>Сада:</a:t>
            </a:r>
            <a:endParaRPr lang="sr-Latn-RS" sz="35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C45FE7-88D0-48ED-AE13-32F541A9CC59}"/>
              </a:ext>
            </a:extLst>
          </p:cNvPr>
          <p:cNvSpPr txBox="1"/>
          <p:nvPr/>
        </p:nvSpPr>
        <p:spPr>
          <a:xfrm>
            <a:off x="2197044" y="3121024"/>
            <a:ext cx="168347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500" dirty="0">
                <a:solidFill>
                  <a:schemeClr val="bg1"/>
                </a:solidFill>
              </a:rPr>
              <a:t>67-9=58</a:t>
            </a:r>
            <a:endParaRPr lang="sr-Latn-RS" sz="35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73CB03-75EE-427E-A6A1-D2C77EB11299}"/>
              </a:ext>
            </a:extLst>
          </p:cNvPr>
          <p:cNvSpPr txBox="1"/>
          <p:nvPr/>
        </p:nvSpPr>
        <p:spPr>
          <a:xfrm>
            <a:off x="4524063" y="3083568"/>
            <a:ext cx="314387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500" dirty="0">
                <a:solidFill>
                  <a:schemeClr val="bg1"/>
                </a:solidFill>
              </a:rPr>
              <a:t>Прије 7 година:</a:t>
            </a:r>
            <a:endParaRPr lang="sr-Latn-RS" sz="35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AF9426-EC57-4956-882D-04F945E5132C}"/>
              </a:ext>
            </a:extLst>
          </p:cNvPr>
          <p:cNvSpPr txBox="1"/>
          <p:nvPr/>
        </p:nvSpPr>
        <p:spPr>
          <a:xfrm>
            <a:off x="7607132" y="3113529"/>
            <a:ext cx="4003019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500" dirty="0">
                <a:solidFill>
                  <a:schemeClr val="bg1"/>
                </a:solidFill>
              </a:rPr>
              <a:t>(67-7)-(9-7)=60-2=58</a:t>
            </a:r>
            <a:endParaRPr lang="sr-Latn-RS" sz="35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EC31BE-C239-4C5C-B786-5CD13273AB09}"/>
              </a:ext>
            </a:extLst>
          </p:cNvPr>
          <p:cNvSpPr txBox="1"/>
          <p:nvPr/>
        </p:nvSpPr>
        <p:spPr>
          <a:xfrm>
            <a:off x="591294" y="4160055"/>
            <a:ext cx="912403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500" dirty="0">
                <a:solidFill>
                  <a:schemeClr val="bg1"/>
                </a:solidFill>
              </a:rPr>
              <a:t>Одговор: Дјед је у оба случаја од унука старији</a:t>
            </a:r>
          </a:p>
          <a:p>
            <a:r>
              <a:rPr lang="bs-Cyrl-BA" sz="3500" dirty="0">
                <a:solidFill>
                  <a:schemeClr val="bg1"/>
                </a:solidFill>
              </a:rPr>
              <a:t> 58 година.</a:t>
            </a:r>
            <a:endParaRPr lang="sr-Latn-RS" sz="3500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D75DC4-A878-4180-853D-3BA42BE7F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8642" y="4468031"/>
            <a:ext cx="2200275" cy="20859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9755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DA3CB9-B75A-44A6-A08F-C9880A634672}"/>
              </a:ext>
            </a:extLst>
          </p:cNvPr>
          <p:cNvSpPr txBox="1"/>
          <p:nvPr/>
        </p:nvSpPr>
        <p:spPr>
          <a:xfrm>
            <a:off x="799357" y="956602"/>
            <a:ext cx="66575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4400" u="sng" dirty="0">
                <a:solidFill>
                  <a:schemeClr val="bg1"/>
                </a:solidFill>
              </a:rPr>
              <a:t>Задаци за самостални рад:</a:t>
            </a:r>
            <a:endParaRPr lang="sr-Latn-RS" sz="4400" u="sng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746D1C-F1DB-4FA4-86B1-7149937030D5}"/>
              </a:ext>
            </a:extLst>
          </p:cNvPr>
          <p:cNvSpPr txBox="1"/>
          <p:nvPr/>
        </p:nvSpPr>
        <p:spPr>
          <a:xfrm>
            <a:off x="255587" y="2640654"/>
            <a:ext cx="1168082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500" dirty="0">
                <a:solidFill>
                  <a:schemeClr val="bg1"/>
                </a:solidFill>
              </a:rPr>
              <a:t>У уџбенику „Математика за 4. разред“ на страни 51. урадити</a:t>
            </a:r>
          </a:p>
          <a:p>
            <a:r>
              <a:rPr lang="bs-Cyrl-BA" sz="3500" dirty="0">
                <a:solidFill>
                  <a:schemeClr val="bg1"/>
                </a:solidFill>
              </a:rPr>
              <a:t> 4. и 5. задатак.</a:t>
            </a:r>
            <a:endParaRPr lang="sr-Latn-RS" sz="35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1F4866-F529-4921-8C68-D1F93D062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6707" y="3429000"/>
            <a:ext cx="5266006" cy="32113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40169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591</TotalTime>
  <Words>346</Words>
  <Application>Microsoft Office PowerPoint</Application>
  <PresentationFormat>Widescreen</PresentationFormat>
  <Paragraphs>61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88</cp:revision>
  <dcterms:created xsi:type="dcterms:W3CDTF">2020-11-20T17:57:27Z</dcterms:created>
  <dcterms:modified xsi:type="dcterms:W3CDTF">2020-11-22T17:07:44Z</dcterms:modified>
</cp:coreProperties>
</file>