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66" r:id="rId11"/>
    <p:sldId id="260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678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A66A-7A6F-4867-814B-6914CF2A4307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CD27-7D38-4C58-B69D-0A569E3729F7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78981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CD27-7D38-4C58-B69D-0A569E3729F7}" type="slidenum">
              <a:rPr lang="bs-Latn-BA" smtClean="0"/>
              <a:pPr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72569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1006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2038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8909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9461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4395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1754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3392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598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6937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605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8715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3597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3136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44462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6659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54359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20723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1375-D822-4194-89A8-28A49847E73A}" type="datetimeFigureOut">
              <a:rPr lang="bs-Latn-BA" smtClean="0"/>
              <a:pPr/>
              <a:t>23. 11. 2020.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90EFE-3B6F-4126-B4F8-301918F7613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59204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118680" y="218332"/>
            <a:ext cx="6858000" cy="1346951"/>
          </a:xfrm>
        </p:spPr>
        <p:txBody>
          <a:bodyPr/>
          <a:lstStyle/>
          <a:p>
            <a:r>
              <a:rPr lang="sr-Cyrl-RS" b="1" dirty="0" smtClean="0"/>
              <a:t>КОНТРАСТ, ЈЕДИНСТВО И ДОМИНАНТА У ПРОСТОРУ</a:t>
            </a:r>
            <a:endParaRPr lang="bs-Latn-BA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118680" y="3749227"/>
            <a:ext cx="6858000" cy="1241822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sr-Cyrl-RS" dirty="0" smtClean="0"/>
          </a:p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СРОДНОСТ ЛИКОВНИХ ВРИЈЕДНОСТИ</a:t>
            </a:r>
            <a:endParaRPr lang="bs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806" y="1717734"/>
            <a:ext cx="2582525" cy="18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5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428017" y="0"/>
            <a:ext cx="325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latin typeface="Calibri" panose="020F0502020204030204" pitchFamily="34" charset="0"/>
              </a:rPr>
              <a:t>ЗАДАТАК ЗА САМОСТАЛАН РАД:</a:t>
            </a:r>
            <a:endParaRPr lang="bs-Latn-BA" sz="1600" b="1" dirty="0">
              <a:latin typeface="Calibri" panose="020F0502020204030204" pitchFamily="34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45915" y="484907"/>
            <a:ext cx="8881353" cy="466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800" b="1" dirty="0">
                <a:latin typeface="Calibri" panose="020F0502020204030204" pitchFamily="34" charset="0"/>
              </a:rPr>
              <a:t>Мотив:</a:t>
            </a:r>
            <a:r>
              <a:rPr lang="sr-Cyrl-BA" sz="1800" dirty="0">
                <a:latin typeface="Calibri" panose="020F0502020204030204" pitchFamily="34" charset="0"/>
              </a:rPr>
              <a:t> </a:t>
            </a:r>
            <a:r>
              <a:rPr lang="sr-Cyrl-RS" sz="1800" dirty="0">
                <a:latin typeface="Calibri" panose="020F0502020204030204" pitchFamily="34" charset="0"/>
              </a:rPr>
              <a:t>саће и </a:t>
            </a:r>
            <a:r>
              <a:rPr lang="sr-Cyrl-RS" sz="1800" dirty="0" smtClean="0">
                <a:latin typeface="Calibri" panose="020F0502020204030204" pitchFamily="34" charset="0"/>
              </a:rPr>
              <a:t>пчеле</a:t>
            </a:r>
            <a:r>
              <a:rPr lang="sr-Latn-RS" sz="1800" dirty="0" smtClean="0">
                <a:latin typeface="Calibri" panose="020F0502020204030204" pitchFamily="34" charset="0"/>
              </a:rPr>
              <a:t> (</a:t>
            </a:r>
            <a:r>
              <a:rPr lang="sr-Cyrl-RS" sz="1800" dirty="0" smtClean="0">
                <a:latin typeface="Calibri" panose="020F0502020204030204" pitchFamily="34" charset="0"/>
              </a:rPr>
              <a:t>од сваког сликара можете да узмете по неку карактеристику да урадите саће и пчеле)</a:t>
            </a:r>
          </a:p>
          <a:p>
            <a:endParaRPr lang="sr-Cyrl-RS" sz="18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sr-Cyrl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Ликовна техника:</a:t>
            </a:r>
            <a:r>
              <a:rPr lang="sr-Cyrl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жељи ученика, комбинована</a:t>
            </a:r>
            <a:endParaRPr lang="bs-Latn-BA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BA" sz="1800" b="1" dirty="0">
                <a:latin typeface="Calibri" panose="020F0502020204030204" pitchFamily="34" charset="0"/>
              </a:rPr>
              <a:t>Наставна јединица:</a:t>
            </a:r>
            <a:r>
              <a:rPr lang="sr-Cyrl-BA" sz="1800" dirty="0">
                <a:latin typeface="Calibri" panose="020F0502020204030204" pitchFamily="34" charset="0"/>
              </a:rPr>
              <a:t> </a:t>
            </a:r>
            <a:r>
              <a:rPr lang="sr-Cyrl-BA" sz="1800" dirty="0" smtClean="0">
                <a:latin typeface="Calibri" panose="020F0502020204030204" pitchFamily="34" charset="0"/>
              </a:rPr>
              <a:t>Сродност </a:t>
            </a:r>
            <a:r>
              <a:rPr lang="sr-Cyrl-BA" sz="1800" dirty="0">
                <a:latin typeface="Calibri" panose="020F0502020204030204" pitchFamily="34" charset="0"/>
              </a:rPr>
              <a:t>ликовних </a:t>
            </a:r>
            <a:r>
              <a:rPr lang="sr-Cyrl-BA" sz="1800" dirty="0" smtClean="0">
                <a:latin typeface="Calibri" panose="020F0502020204030204" pitchFamily="34" charset="0"/>
              </a:rPr>
              <a:t>вриједности</a:t>
            </a:r>
          </a:p>
          <a:p>
            <a:r>
              <a:rPr lang="sr-Cyrl-RS" sz="1800" b="1" dirty="0" smtClean="0">
                <a:latin typeface="Calibri" panose="020F0502020204030204" pitchFamily="34" charset="0"/>
              </a:rPr>
              <a:t>Карактеристике сликара:</a:t>
            </a:r>
          </a:p>
          <a:p>
            <a:r>
              <a:rPr lang="sr-Cyrl-RS" sz="1800" b="1" dirty="0" smtClean="0">
                <a:latin typeface="Calibri" panose="020F0502020204030204" pitchFamily="34" charset="0"/>
              </a:rPr>
              <a:t>1.Густав </a:t>
            </a:r>
            <a:r>
              <a:rPr lang="sr-Cyrl-RS" sz="1800" b="1" dirty="0" err="1" smtClean="0">
                <a:latin typeface="Calibri" panose="020F0502020204030204" pitchFamily="34" charset="0"/>
              </a:rPr>
              <a:t>Климт</a:t>
            </a:r>
            <a:r>
              <a:rPr lang="sr-Cyrl-RS" sz="1800" dirty="0" smtClean="0">
                <a:latin typeface="Calibri" panose="020F0502020204030204" pitchFamily="34" charset="0"/>
              </a:rPr>
              <a:t>: на његовим сликама доминира љубав, </a:t>
            </a:r>
            <a:r>
              <a:rPr lang="sr-Cyrl-RS" sz="1800" dirty="0" err="1" smtClean="0">
                <a:latin typeface="Calibri" panose="020F0502020204030204" pitchFamily="34" charset="0"/>
              </a:rPr>
              <a:t>њежност</a:t>
            </a:r>
            <a:r>
              <a:rPr lang="sr-Cyrl-RS" sz="1800" dirty="0" smtClean="0">
                <a:latin typeface="Calibri" panose="020F0502020204030204" pitchFamily="34" charset="0"/>
              </a:rPr>
              <a:t>, елеганција, златна боја</a:t>
            </a:r>
          </a:p>
          <a:p>
            <a:r>
              <a:rPr lang="sr-Cyrl-RS" sz="1800" b="1" dirty="0" smtClean="0">
                <a:latin typeface="Calibri" panose="020F0502020204030204" pitchFamily="34" charset="0"/>
              </a:rPr>
              <a:t>2. </a:t>
            </a:r>
            <a:r>
              <a:rPr lang="sr-Cyrl-RS" sz="1800" b="1" dirty="0" err="1" smtClean="0">
                <a:latin typeface="Calibri" panose="020F0502020204030204" pitchFamily="34" charset="0"/>
              </a:rPr>
              <a:t>Пабло</a:t>
            </a:r>
            <a:r>
              <a:rPr lang="sr-Cyrl-RS" sz="1800" b="1" dirty="0" smtClean="0">
                <a:latin typeface="Calibri" panose="020F0502020204030204" pitchFamily="34" charset="0"/>
              </a:rPr>
              <a:t> Пикасо</a:t>
            </a:r>
            <a:r>
              <a:rPr lang="sr-Cyrl-RS" sz="1800" dirty="0" smtClean="0">
                <a:latin typeface="Calibri" panose="020F0502020204030204" pitchFamily="34" charset="0"/>
              </a:rPr>
              <a:t>: геометријски облици, као да се огледало разбило па се поново покушава саставити</a:t>
            </a:r>
          </a:p>
          <a:p>
            <a:r>
              <a:rPr lang="sr-Cyrl-RS" sz="1800" b="1" dirty="0" smtClean="0">
                <a:latin typeface="Calibri" panose="020F0502020204030204" pitchFamily="34" charset="0"/>
              </a:rPr>
              <a:t>3.Ван Гог</a:t>
            </a:r>
            <a:r>
              <a:rPr lang="sr-Cyrl-RS" sz="1800" dirty="0" smtClean="0">
                <a:latin typeface="Calibri" panose="020F0502020204030204" pitchFamily="34" charset="0"/>
              </a:rPr>
              <a:t>: боја се наноси слојевито, линије су дијагоналне, покрет динамика, пчеле које играју.</a:t>
            </a:r>
          </a:p>
          <a:p>
            <a:endParaRPr lang="sr-Cyrl-RS" sz="1600" dirty="0"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Слободно можете вршити промјену облика и боја, али тако да се сродност задржи</a:t>
            </a:r>
            <a:r>
              <a:rPr lang="ru-RU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sr-Cyrl-RS" sz="1600" b="1" dirty="0"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Обратити пажњу на сродност ликовних </a:t>
            </a:r>
            <a:r>
              <a:rPr lang="sr-Cyrl-RS" sz="18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вриједности</a:t>
            </a: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односно повезаност ликовних елемената и принципа у свом раду.</a:t>
            </a:r>
            <a:endParaRPr lang="bs-Latn-BA" sz="1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807395" y="62890"/>
            <a:ext cx="463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libri" panose="020F0502020204030204" pitchFamily="34" charset="0"/>
              </a:rPr>
              <a:t>ПРИМЈЕРИ УЧЕНИЧКИХ РАДОВА</a:t>
            </a:r>
            <a:endParaRPr lang="bs-Latn-BA" sz="2400" b="1" dirty="0"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0" t="8133" r="9149" b="7896"/>
          <a:stretch/>
        </p:blipFill>
        <p:spPr>
          <a:xfrm>
            <a:off x="982493" y="524555"/>
            <a:ext cx="3103124" cy="431908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16818" r="5653" b="8117"/>
          <a:stretch/>
        </p:blipFill>
        <p:spPr>
          <a:xfrm>
            <a:off x="5243209" y="527110"/>
            <a:ext cx="3151762" cy="431652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30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1" t="3972" r="7384" b="6572"/>
          <a:stretch/>
        </p:blipFill>
        <p:spPr>
          <a:xfrm rot="16200000">
            <a:off x="1060316" y="428017"/>
            <a:ext cx="3258765" cy="460118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5" t="3594" r="6808" b="5248"/>
          <a:stretch/>
        </p:blipFill>
        <p:spPr>
          <a:xfrm>
            <a:off x="5379394" y="233464"/>
            <a:ext cx="3307405" cy="468873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901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3" t="3215" r="8644" b="6572"/>
          <a:stretch/>
        </p:blipFill>
        <p:spPr>
          <a:xfrm>
            <a:off x="1050588" y="311283"/>
            <a:ext cx="3287950" cy="464009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7" t="4327" r="6880" b="4137"/>
          <a:stretch/>
        </p:blipFill>
        <p:spPr>
          <a:xfrm>
            <a:off x="4873558" y="311283"/>
            <a:ext cx="3336588" cy="464009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93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2" t="6430" r="7888" b="4113"/>
          <a:stretch/>
        </p:blipFill>
        <p:spPr>
          <a:xfrm>
            <a:off x="398835" y="379377"/>
            <a:ext cx="3317132" cy="460118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4" t="5107" r="7636" b="7140"/>
          <a:stretch/>
        </p:blipFill>
        <p:spPr>
          <a:xfrm rot="16200000">
            <a:off x="4815191" y="423152"/>
            <a:ext cx="3229583" cy="451363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10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2" t="6809" r="9653" b="4302"/>
          <a:stretch/>
        </p:blipFill>
        <p:spPr>
          <a:xfrm>
            <a:off x="710119" y="243190"/>
            <a:ext cx="3210128" cy="457200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2" t="3595" r="6375" b="8841"/>
          <a:stretch/>
        </p:blipFill>
        <p:spPr>
          <a:xfrm rot="16200000">
            <a:off x="4893012" y="170233"/>
            <a:ext cx="3287950" cy="450390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27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051642" y="96538"/>
            <a:ext cx="27918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иковни елементи: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линија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боја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површина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текстура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</a:t>
            </a:r>
            <a:r>
              <a:rPr lang="hr-BA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sr-Cyrl-R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етлина</a:t>
            </a:r>
            <a:endParaRPr lang="bs-Latn-BA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5717771" y="1312255"/>
            <a:ext cx="2900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sr-Cyrl-R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иковни принципи:</a:t>
            </a:r>
          </a:p>
          <a:p>
            <a:endParaRPr lang="sr-Cyrl-RS" sz="1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R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онтраст</a:t>
            </a:r>
          </a:p>
          <a:p>
            <a:endParaRPr lang="sr-Cyrl-R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Јединство</a:t>
            </a:r>
          </a:p>
          <a:p>
            <a:endParaRPr lang="sr-Cyrl-R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Доминанта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95" t="24974" r="7741" b="14047"/>
          <a:stretch/>
        </p:blipFill>
        <p:spPr>
          <a:xfrm>
            <a:off x="585771" y="2008583"/>
            <a:ext cx="3452264" cy="30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1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82103" y="625481"/>
            <a:ext cx="8647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Calibri" panose="020F0502020204030204" pitchFamily="34" charset="0"/>
              </a:rPr>
              <a:t>Контраст се постиже додавањем боја свијетло-тамно, толо-хладно, облик (велико-мало),  линија (криве-праве). Црна црта на бијелом папиру аутоматски ствара контраст. Колико разноликости треба да буде у једном дјелу зависи од нас самих, нашег темперамента, нашег искуства, то је динамична суштина живота. Контраст је у ликовном дјелу исто толико важан колико јединство и доминанта.</a:t>
            </a:r>
            <a:endParaRPr lang="bs-Latn-BA" sz="1800" dirty="0">
              <a:latin typeface="Calibri" panose="020F0502020204030204" pitchFamily="34" charset="0"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98332" y="71084"/>
            <a:ext cx="901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Calibri" panose="020F0502020204030204" pitchFamily="34" charset="0"/>
              </a:rPr>
              <a:t>Контраст то је супротност, помоћу контраста слици дајемо живот, оживљавамо све, то је немир боја</a:t>
            </a:r>
            <a:r>
              <a:rPr lang="ru-RU" dirty="0" smtClean="0"/>
              <a:t>.</a:t>
            </a:r>
            <a:endParaRPr lang="bs-Latn-BA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256" y="2102809"/>
            <a:ext cx="3559268" cy="282368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Okvir za tekst 5"/>
          <p:cNvSpPr txBox="1"/>
          <p:nvPr/>
        </p:nvSpPr>
        <p:spPr>
          <a:xfrm>
            <a:off x="1138137" y="4843418"/>
            <a:ext cx="20525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Ван Гог, </a:t>
            </a:r>
            <a:r>
              <a:rPr lang="sr-Cyrl-RS" b="1" dirty="0" err="1" smtClean="0"/>
              <a:t>Звјездана</a:t>
            </a:r>
            <a:r>
              <a:rPr lang="sr-Cyrl-RS" b="1" dirty="0" smtClean="0"/>
              <a:t> ноћ</a:t>
            </a:r>
            <a:endParaRPr lang="bs-Latn-BA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998" y="2074281"/>
            <a:ext cx="3525059" cy="279766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Okvir za tekst 7"/>
          <p:cNvSpPr txBox="1"/>
          <p:nvPr/>
        </p:nvSpPr>
        <p:spPr>
          <a:xfrm>
            <a:off x="5136204" y="4843418"/>
            <a:ext cx="36284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Љубо </a:t>
            </a:r>
            <a:r>
              <a:rPr lang="sr-Cyrl-RS" b="1" dirty="0" err="1" smtClean="0"/>
              <a:t>Иванчић</a:t>
            </a:r>
            <a:r>
              <a:rPr lang="sr-Cyrl-RS" b="1" dirty="0" smtClean="0"/>
              <a:t>, Рибља кост и трава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xmlns="" val="13832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84826" y="84579"/>
            <a:ext cx="8365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Јединство је склад и повезаност свих ликовних елемената у заједничку цјелину- усаглашеност. Јединство  може бити статично и динамично. Статично јединство имају нпр. геометријски облици, док динамично јединство имају биљке и животиње</a:t>
            </a:r>
            <a:endParaRPr lang="bs-Latn-BA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16" y="915576"/>
            <a:ext cx="3061554" cy="417938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Okvir za tekst 3"/>
          <p:cNvSpPr txBox="1"/>
          <p:nvPr/>
        </p:nvSpPr>
        <p:spPr>
          <a:xfrm>
            <a:off x="3978612" y="4708187"/>
            <a:ext cx="2393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err="1" smtClean="0"/>
              <a:t>Пабло</a:t>
            </a:r>
            <a:r>
              <a:rPr lang="sr-Cyrl-RS" b="1" i="1" dirty="0" smtClean="0"/>
              <a:t> Пикасо, Колаж</a:t>
            </a:r>
            <a:endParaRPr lang="bs-Latn-BA" b="1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882" y="1256044"/>
            <a:ext cx="2290350" cy="27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7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36188" y="177750"/>
            <a:ext cx="890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Calibri" panose="020F0502020204030204" pitchFamily="34" charset="0"/>
              </a:rPr>
              <a:t>Доминанта је главна црта</a:t>
            </a:r>
            <a:r>
              <a:rPr lang="ru-RU" sz="1800" b="1" dirty="0" smtClean="0">
                <a:latin typeface="Calibri" panose="020F0502020204030204" pitchFamily="34" charset="0"/>
              </a:rPr>
              <a:t>,</a:t>
            </a:r>
            <a:r>
              <a:rPr lang="hr-BA" sz="1800" b="1" dirty="0" smtClean="0">
                <a:latin typeface="Calibri" panose="020F0502020204030204" pitchFamily="34" charset="0"/>
              </a:rPr>
              <a:t> </a:t>
            </a:r>
            <a:r>
              <a:rPr lang="ru-RU" sz="1800" b="1" dirty="0" smtClean="0">
                <a:latin typeface="Calibri" panose="020F0502020204030204" pitchFamily="34" charset="0"/>
              </a:rPr>
              <a:t>водиља</a:t>
            </a:r>
            <a:r>
              <a:rPr lang="ru-RU" sz="1800" b="1" dirty="0" smtClean="0">
                <a:latin typeface="Calibri" panose="020F0502020204030204" pitchFamily="34" charset="0"/>
              </a:rPr>
              <a:t>, најупечатљивији облик који је носилац радње, говори о суштини ликовне идеје</a:t>
            </a:r>
            <a:r>
              <a:rPr lang="ru-RU" dirty="0" smtClean="0"/>
              <a:t>.</a:t>
            </a:r>
            <a:endParaRPr lang="bs-Latn-BA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8" t="40965" r="1817" b="4453"/>
          <a:stretch/>
        </p:blipFill>
        <p:spPr>
          <a:xfrm>
            <a:off x="642026" y="1235413"/>
            <a:ext cx="7636213" cy="32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9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114841" y="190607"/>
            <a:ext cx="8678963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данашњем часу говорићемо о вама већ познатаим сликарима и њиховим каректерис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тикама 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 Климт, Пабло Пикасо и Ван Гог.</a:t>
            </a:r>
            <a:endParaRPr lang="bs-Latn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7" b="9820"/>
          <a:stretch/>
        </p:blipFill>
        <p:spPr>
          <a:xfrm>
            <a:off x="114841" y="953310"/>
            <a:ext cx="2764386" cy="324903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6055" y="953310"/>
            <a:ext cx="2691724" cy="324903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607" y="953310"/>
            <a:ext cx="2616676" cy="324903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" name="Pravougaonik 6"/>
          <p:cNvSpPr/>
          <p:nvPr/>
        </p:nvSpPr>
        <p:spPr>
          <a:xfrm>
            <a:off x="919440" y="4457221"/>
            <a:ext cx="11551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Густав Климт</a:t>
            </a:r>
            <a:endParaRPr lang="bs-Latn-BA" dirty="0"/>
          </a:p>
        </p:txBody>
      </p:sp>
      <p:sp>
        <p:nvSpPr>
          <p:cNvPr id="8" name="Pravougaonik 7"/>
          <p:cNvSpPr/>
          <p:nvPr/>
        </p:nvSpPr>
        <p:spPr>
          <a:xfrm>
            <a:off x="3964552" y="4457221"/>
            <a:ext cx="12663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Пабло Пикасо </a:t>
            </a:r>
            <a:endParaRPr lang="bs-Latn-BA" dirty="0"/>
          </a:p>
        </p:txBody>
      </p:sp>
      <p:sp>
        <p:nvSpPr>
          <p:cNvPr id="9" name="Pravougaonik 8"/>
          <p:cNvSpPr/>
          <p:nvPr/>
        </p:nvSpPr>
        <p:spPr>
          <a:xfrm>
            <a:off x="7396020" y="4459174"/>
            <a:ext cx="7138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Ван Гог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0672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:\4.11.2016\Nova fascikla\Gustav-Klimt-160615-English-Spanish-French-Italian-and-German-Edition-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20" y="64511"/>
            <a:ext cx="3388166" cy="40321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780" y="64511"/>
            <a:ext cx="3986331" cy="403215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Pravougaonik 3"/>
          <p:cNvSpPr/>
          <p:nvPr/>
        </p:nvSpPr>
        <p:spPr>
          <a:xfrm>
            <a:off x="181886" y="4096661"/>
            <a:ext cx="2804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 </a:t>
            </a:r>
            <a:r>
              <a:rPr lang="sr-Cyrl-BA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Климт</a:t>
            </a:r>
            <a:r>
              <a:rPr lang="sr-Cyrl-B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 Пољубац“</a:t>
            </a:r>
            <a:endParaRPr lang="sr-Cyrl-B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Аустријски сликар, СУПРЕМАТИЗАМ</a:t>
            </a:r>
            <a:endParaRPr lang="bs-Latn-B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1712069" y="4442909"/>
            <a:ext cx="73541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BA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sr-Cyrl-BA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његовим сликама доминира златна </a:t>
            </a:r>
            <a:r>
              <a:rPr lang="sr-Cyrl-BA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боја,</a:t>
            </a:r>
            <a:r>
              <a:rPr lang="ru-RU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 љубав, њежност, осјећање, искреност, </a:t>
            </a:r>
            <a:r>
              <a:rPr lang="ru-RU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елеганција</a:t>
            </a:r>
            <a:r>
              <a:rPr lang="sr-Cyrl-BA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Cyrl-BA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Можемо да видимо и ликовне принципе: контраст, јединство и доминанта, сродност ликовних вриједности.</a:t>
            </a:r>
            <a:endParaRPr lang="bs-Latn-BA" sz="15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4599076" y="4096661"/>
            <a:ext cx="2812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 </a:t>
            </a:r>
            <a:r>
              <a:rPr lang="sr-Cyrl-B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Климт</a:t>
            </a:r>
            <a:r>
              <a:rPr lang="sr-Cyrl-B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 </a:t>
            </a:r>
            <a:r>
              <a:rPr lang="sr-Cyrl-B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sr-Cyrl-B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Аделе“</a:t>
            </a:r>
            <a:endParaRPr lang="sr-Cyrl-B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8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923" y="32832"/>
            <a:ext cx="2694298" cy="394165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9899" y="32832"/>
            <a:ext cx="3008962" cy="383085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Pravougaonik 3"/>
          <p:cNvSpPr/>
          <p:nvPr/>
        </p:nvSpPr>
        <p:spPr>
          <a:xfrm>
            <a:off x="4113" y="3947049"/>
            <a:ext cx="34739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Пабло</a:t>
            </a:r>
            <a:r>
              <a:rPr lang="sr-Cyrl-RS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Пикасо, Портрет </a:t>
            </a:r>
            <a:r>
              <a:rPr lang="sr-Cyrl-RS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Амброза</a:t>
            </a:r>
            <a:r>
              <a:rPr lang="sr-Cyrl-RS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Волера</a:t>
            </a:r>
            <a:endParaRPr lang="sr-Cyrl-RS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sr-Cyrl-R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пански сликар</a:t>
            </a:r>
            <a:r>
              <a:rPr lang="sr-Latn-R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Cyrl-R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КУБИЗАМ</a:t>
            </a:r>
            <a:endParaRPr lang="bs-Latn-B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1789889" y="4307887"/>
            <a:ext cx="7354111" cy="8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његовим сликама доминирају геометријски облици, битна је акција. Аналитички: бави се разлагањем слике на саставне </a:t>
            </a:r>
            <a:r>
              <a:rPr lang="sr-Cyrl-RS" sz="15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дијелове</a:t>
            </a:r>
            <a:r>
              <a:rPr lang="sr-Cyrl-RS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као да се огледало разбило па се поново покушава саставити). Синтетички: спајање различитих елемената.</a:t>
            </a:r>
            <a:endParaRPr lang="bs-Latn-B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4805962" y="3947049"/>
            <a:ext cx="308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Пабло</a:t>
            </a:r>
            <a:r>
              <a:rPr lang="sr-Cyrl-RS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Пикасо, „Виолина и грожђе“</a:t>
            </a:r>
          </a:p>
        </p:txBody>
      </p:sp>
    </p:spTree>
    <p:extLst>
      <p:ext uri="{BB962C8B-B14F-4D97-AF65-F5344CB8AC3E}">
        <p14:creationId xmlns:p14="http://schemas.microsoft.com/office/powerpoint/2010/main" xmlns="" val="84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:\Documents\Desktop\inde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60" y="181710"/>
            <a:ext cx="2944178" cy="3748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4" name="Slika 3" descr="D:\Documents\Desktop\11301695244e23227d5a392086659867_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392" y="249804"/>
            <a:ext cx="4634041" cy="3748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5" name="Pravougaonik 4"/>
          <p:cNvSpPr/>
          <p:nvPr/>
        </p:nvSpPr>
        <p:spPr>
          <a:xfrm>
            <a:off x="762060" y="3998068"/>
            <a:ext cx="38045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 Гог, „Аутопортрет“</a:t>
            </a:r>
          </a:p>
          <a:p>
            <a:r>
              <a:rPr lang="sr-Cyrl-R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Холандски сликар, ПОСТИМПРЕСИОНИЗАМ</a:t>
            </a:r>
            <a:endParaRPr lang="bs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573932" y="4552066"/>
            <a:ext cx="8336603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његовим сликама доминира немир, боја се наноси слојевито, душевно стање </a:t>
            </a:r>
            <a:r>
              <a:rPr lang="sr-Cyrl-RS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човјека</a:t>
            </a:r>
            <a:r>
              <a:rPr lang="sr-Cyrl-RS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линије су дијагоналне (покрет, динамика, немир).</a:t>
            </a:r>
            <a:endParaRPr lang="bs-Latn-BA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4163498" y="3998068"/>
            <a:ext cx="3653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 Гог, „Житно поље са гавранима“</a:t>
            </a:r>
          </a:p>
        </p:txBody>
      </p:sp>
    </p:spTree>
    <p:extLst>
      <p:ext uri="{BB962C8B-B14F-4D97-AF65-F5344CB8AC3E}">
        <p14:creationId xmlns:p14="http://schemas.microsoft.com/office/powerpoint/2010/main" xmlns="" val="35312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615</TotalTime>
  <Words>489</Words>
  <Application>Microsoft Office PowerPoint</Application>
  <PresentationFormat>On-screen Show (16:9)</PresentationFormat>
  <Paragraphs>55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Damask</vt:lpstr>
      <vt:lpstr>КОНТРАСТ, ЈЕДИНСТВО И ДОМИНАНТА У ПРОСТОРУ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Office</dc:creator>
  <cp:lastModifiedBy>Nina Ninkovic</cp:lastModifiedBy>
  <cp:revision>35</cp:revision>
  <dcterms:created xsi:type="dcterms:W3CDTF">2020-11-08T19:25:36Z</dcterms:created>
  <dcterms:modified xsi:type="dcterms:W3CDTF">2020-11-23T10:26:01Z</dcterms:modified>
</cp:coreProperties>
</file>