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3" r:id="rId8"/>
    <p:sldId id="266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 smtClean="0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7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R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1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9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7537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44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617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 smtClean="0"/>
              <a:t>Kliknite na ikonu i dodajte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 smtClean="0"/>
              <a:t>Kliknite na ikonu i dodajte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 smtClean="0"/>
              <a:t>Kliknite na ikonu i dodajte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49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78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4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7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8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0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9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1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R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46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39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738911" y="711098"/>
            <a:ext cx="8689976" cy="718457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МАТЕМАТИКА 5. РАЗРЕД</a:t>
            </a:r>
            <a:endParaRPr lang="en-US" sz="2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51012" y="2521132"/>
            <a:ext cx="8689976" cy="1645919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tx1"/>
                </a:solidFill>
              </a:rPr>
              <a:t>РЈЕШАВАЊЕ ЈЕДНАЧИНА У ВЕЗИ СА САБИРАЊЕМ И ОДУЗИМАЊЕМ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5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3109585" cy="51795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ДА ПОНОВИМО: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>
          <a:xfrm>
            <a:off x="913774" y="1345474"/>
            <a:ext cx="10363826" cy="4445725"/>
          </a:xfrm>
        </p:spPr>
        <p:txBody>
          <a:bodyPr/>
          <a:lstStyle/>
          <a:p>
            <a:pPr marL="0" indent="0">
              <a:buNone/>
            </a:pPr>
            <a:r>
              <a:rPr lang="sr-Latn-RS" altLang="en-US" sz="3200" b="1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     </a:t>
            </a:r>
            <a:r>
              <a:rPr lang="sr-Cyrl-CS" altLang="en-US" sz="3200" b="1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Једначине</a:t>
            </a:r>
            <a:r>
              <a:rPr lang="sr-Cyrl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sr-Cyrl-CS" altLang="en-US" sz="3200" b="1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облика:</a:t>
            </a:r>
          </a:p>
          <a:p>
            <a:pPr marL="0" indent="0">
              <a:buNone/>
            </a:pPr>
            <a:r>
              <a:rPr lang="sr-Latn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    x </a:t>
            </a:r>
            <a:r>
              <a:rPr lang="sr-Latn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+ a = </a:t>
            </a:r>
            <a:r>
              <a:rPr lang="sr-Latn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</a:t>
            </a:r>
            <a:r>
              <a:rPr lang="sr-Cyrl-R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</a:t>
            </a:r>
            <a:r>
              <a:rPr lang="sr-Cyrl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</a:t>
            </a:r>
            <a:r>
              <a:rPr lang="sr-Latn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 + x = b</a:t>
            </a: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sr-Latn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</a:t>
            </a:r>
            <a:r>
              <a:rPr lang="sr-Latn-R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</a:t>
            </a:r>
            <a:r>
              <a:rPr lang="sr-Latn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</a:t>
            </a:r>
            <a:r>
              <a:rPr lang="sr-Latn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b </a:t>
            </a: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Є </a:t>
            </a:r>
            <a:r>
              <a:rPr lang="sr-Latn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</a:t>
            </a:r>
            <a:r>
              <a:rPr lang="sr-Latn-CS" altLang="en-US" cap="none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</a:t>
            </a:r>
            <a:r>
              <a:rPr lang="sr-Cyrl-RS" altLang="en-US" cap="none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</a:t>
            </a:r>
            <a:r>
              <a:rPr lang="sr-Cyrl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  <a:r>
              <a:rPr lang="sr-Latn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sr-Latn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 </a:t>
            </a:r>
            <a:r>
              <a:rPr lang="sr-Latn-CS" altLang="en-US" sz="3200" cap="none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≥</a:t>
            </a:r>
            <a:r>
              <a:rPr lang="sr-Latn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</a:t>
            </a:r>
            <a:endParaRPr lang="sr-Cyrl-RS" altLang="en-US" sz="3200" cap="none" dirty="0" smtClean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R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sr-Cyrl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имају </a:t>
            </a:r>
            <a:r>
              <a:rPr lang="sr-Cyrl-CS" altLang="en-US" sz="3200" cap="none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рјешење</a:t>
            </a: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sr-Cyrl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= </a:t>
            </a:r>
            <a:r>
              <a:rPr lang="sr-Latn-BA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– </a:t>
            </a:r>
            <a:r>
              <a:rPr lang="sr-Latn-BA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sr-Cyrl-RS" altLang="en-US" sz="3200" cap="none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sr-Latn-RS" altLang="en-US" sz="3200" i="1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sr-Cyrl-CS" altLang="en-US" sz="3200" i="1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Непознати </a:t>
            </a:r>
            <a:r>
              <a:rPr lang="sr-Cyrl-CS" altLang="en-US" sz="3200" i="1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сабирак је једнак разлици 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sr-Latn-RS" altLang="en-US" sz="3200" i="1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sr-Cyrl-CS" altLang="en-US" sz="3200" i="1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збира </a:t>
            </a:r>
            <a:r>
              <a:rPr lang="sr-Cyrl-CS" altLang="en-US" sz="3200" i="1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познатог </a:t>
            </a:r>
            <a:r>
              <a:rPr lang="sr-Cyrl-CS" altLang="en-US" sz="3200" i="1" cap="none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сабирка</a:t>
            </a:r>
            <a:r>
              <a:rPr lang="sr-Cyrl-CS" altLang="en-US" sz="3200" i="1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BA" altLang="en-US" sz="3200" i="1" cap="non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6" b="6439"/>
          <a:stretch/>
        </p:blipFill>
        <p:spPr>
          <a:xfrm>
            <a:off x="0" y="4747257"/>
            <a:ext cx="2220686" cy="208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48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92717"/>
          </a:xfrm>
        </p:spPr>
        <p:txBody>
          <a:bodyPr>
            <a:normAutofit fontScale="90000"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</a:pPr>
            <a:r>
              <a:rPr lang="sr-Cyrl-CS" altLang="en-US" sz="3200" b="1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sr-Cyrl-CS" altLang="en-US" sz="3200" b="1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sr-Cyrl-CS" altLang="en-US" sz="3200" b="1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sr-Cyrl-CS" altLang="en-US" sz="3200" b="1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sr-Cyrl-CS" altLang="en-US" sz="3200" b="1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sr-Cyrl-CS" altLang="en-US" sz="3200" b="1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sr-Cyrl-CS" altLang="en-US" sz="3200" b="1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sr-Cyrl-CS" altLang="en-US" sz="3200" b="1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sr-Cyrl-CS" altLang="en-US" sz="3200" b="1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sr-Cyrl-CS" altLang="en-US" sz="3200" b="1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sr-Cyrl-CS" altLang="en-US" sz="3200" b="1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Једначине</a:t>
            </a:r>
            <a:r>
              <a:rPr lang="sr-Cyrl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sr-Cyrl-CS" altLang="en-US" sz="3200" b="1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облика:</a:t>
            </a:r>
            <a:br>
              <a:rPr lang="sr-Cyrl-CS" altLang="en-US" sz="3200" b="1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sr-Latn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x </a:t>
            </a:r>
            <a:r>
              <a:rPr lang="sr-Cyrl-R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lang="sr-Latn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sr-Latn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= </a:t>
            </a:r>
            <a:r>
              <a:rPr lang="sr-Latn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  <a:r>
              <a:rPr lang="sr-Cyrl-R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sr-Latn-CS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Latn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Latn-CS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 </a:t>
            </a: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sr-Latn-CS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r-Latn-CS" altLang="en-US" sz="20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sr-Cyrl-R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sr-Latn-R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lang="sr-Cyrl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имају </a:t>
            </a:r>
            <a:r>
              <a:rPr lang="sr-Cyrl-CS" altLang="en-US" sz="3200" cap="none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рјешење</a:t>
            </a: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sr-Latn-R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sr-Cyrl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 </a:t>
            </a: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  <a:r>
              <a:rPr lang="sr-Latn-BA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 </a:t>
            </a:r>
            <a:r>
              <a:rPr lang="sr-Cyrl-R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lang="sr-Latn-BA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sr-Latn-BA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lang="sr-Cyrl-R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sr-Cyrl-R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17831" y="4140925"/>
            <a:ext cx="10363826" cy="801188"/>
          </a:xfrm>
        </p:spPr>
        <p:txBody>
          <a:bodyPr>
            <a:normAutofit fontScale="85000" lnSpcReduction="20000"/>
          </a:bodyPr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sr-Cyrl-CS" altLang="en-US" sz="3200" i="1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Непознати </a:t>
            </a:r>
            <a:r>
              <a:rPr lang="sr-Cyrl-CS" altLang="en-US" sz="3200" i="1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умањеник  </a:t>
            </a:r>
            <a:r>
              <a:rPr lang="sr-Cyrl-CS" altLang="en-US" sz="3200" i="1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једнак </a:t>
            </a:r>
            <a:r>
              <a:rPr lang="sr-Cyrl-CS" altLang="en-US" sz="3200" i="1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збиру разлике и умањиоца.</a:t>
            </a:r>
            <a:endParaRPr lang="sr-Cyrl-CS" altLang="en-US" sz="3200" i="1" cap="non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sr-Latn-RS" altLang="en-US" sz="3200" i="1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sr-Latn-CS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53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6" y="618517"/>
            <a:ext cx="10085150" cy="1596177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00000"/>
              </a:lnSpc>
              <a:spcAft>
                <a:spcPct val="0"/>
              </a:spcAft>
            </a:pP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Једначина облика</a:t>
            </a:r>
            <a:b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 – х = </a:t>
            </a:r>
            <a:r>
              <a:rPr lang="sr-Latn-BA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  <a:br>
              <a:rPr lang="sr-Latn-BA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sr-Latn-BA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a, b </a:t>
            </a: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Є </a:t>
            </a:r>
            <a:r>
              <a:rPr lang="sr-Latn-BA" altLang="en-US" sz="3200" cap="none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</a:t>
            </a:r>
            <a:r>
              <a:rPr lang="sr-Latn-BA" altLang="en-US" sz="2200" cap="none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lang="sr-Cyrl-RS" altLang="en-US" sz="2200" cap="none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sr-Latn-CS" altLang="en-US" sz="3200" cap="none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Latn-CS" altLang="en-US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≥b</a:t>
            </a:r>
            <a:r>
              <a:rPr lang="sr-Cyrl-RS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BA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sr-Latn-BA" altLang="en-US" sz="320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има </a:t>
            </a:r>
            <a:r>
              <a:rPr lang="sr-Cyrl-CS" altLang="en-US" sz="3200" cap="none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рјешење</a:t>
            </a: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Latn-BA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</a:t>
            </a: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- </a:t>
            </a:r>
            <a:r>
              <a:rPr lang="sr-Latn-BA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endParaRPr lang="sr-Cyrl-RS" altLang="en-US" sz="3200" cap="none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sr-Cyrl-RS" altLang="en-US" sz="3200" cap="non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sr-Cyrl-CS" altLang="en-US" sz="3200" i="1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Непознати </a:t>
            </a:r>
            <a:r>
              <a:rPr lang="sr-Cyrl-CS" altLang="en-US" sz="3200" i="1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умањилац се добије 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sr-Cyrl-CS" altLang="en-US" sz="3200" i="1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одузимањем </a:t>
            </a:r>
            <a:r>
              <a:rPr lang="sr-Cyrl-CS" altLang="en-US" sz="3200" i="1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разлике од умањеника.</a:t>
            </a: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sr-Latn-BA" altLang="en-US" sz="3200" cap="non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3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431074"/>
            <a:ext cx="10364451" cy="1449978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Једначине у којима је непозната саставни дио сабирка, умењеника или умањиоца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>
          <a:xfrm>
            <a:off x="913774" y="1737360"/>
            <a:ext cx="10363826" cy="4820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CS" altLang="en-US" cap="none" dirty="0" err="1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Ријеши</a:t>
            </a:r>
            <a:r>
              <a:rPr lang="sr-Cyrl-RS" altLang="en-US" cap="none" dirty="0" err="1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</a:t>
            </a:r>
            <a:r>
              <a:rPr lang="sr-Latn-RS" altLang="en-U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</a:t>
            </a:r>
            <a:r>
              <a:rPr lang="sr-Cyrl-CS" altLang="en-U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једначину:</a:t>
            </a:r>
          </a:p>
          <a:p>
            <a:pPr marL="0" indent="0">
              <a:buNone/>
            </a:pPr>
            <a:r>
              <a:rPr lang="sr-Cyrl-C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(45 </a:t>
            </a:r>
            <a:r>
              <a:rPr lang="sr-Cyrl-C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178-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x</a:t>
            </a:r>
            <a:r>
              <a:rPr lang="sr-Cyrl-C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+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539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= 11 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782</a:t>
            </a:r>
            <a:endParaRPr lang="sr-Cyrl-RS" cap="none" dirty="0" smtClean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 овој једначини непозната </a:t>
            </a:r>
            <a:r>
              <a:rPr lang="sr-Latn-R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R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је саставни </a:t>
            </a:r>
            <a:r>
              <a:rPr lang="sr-Cyrl-RS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дио</a:t>
            </a:r>
            <a:r>
              <a:rPr lang="sr-Cyrl-R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једног </a:t>
            </a:r>
            <a:r>
              <a:rPr lang="sr-Cyrl-RS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сабирка</a:t>
            </a:r>
            <a:r>
              <a:rPr lang="sr-Cyrl-R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Прво израчунајмо тај цијели сабирак:</a:t>
            </a:r>
          </a:p>
          <a:p>
            <a:pPr marL="0" indent="0">
              <a:buNone/>
            </a:pP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45 178-</a:t>
            </a:r>
            <a:r>
              <a:rPr lang="sr-Latn-RS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11 782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539</a:t>
            </a:r>
          </a:p>
          <a:p>
            <a:pPr marL="0" indent="0">
              <a:buNone/>
            </a:pP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45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178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–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243</a:t>
            </a:r>
          </a:p>
          <a:p>
            <a:pPr marL="0" indent="0">
              <a:buNone/>
            </a:pP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178 – 11 243</a:t>
            </a:r>
          </a:p>
          <a:p>
            <a:pPr marL="0" indent="0">
              <a:buNone/>
            </a:pP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935</a:t>
            </a:r>
          </a:p>
          <a:p>
            <a:pPr marL="0" indent="0">
              <a:buNone/>
            </a:pPr>
            <a:r>
              <a:rPr lang="sr-Cyrl-RS" b="1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Провјера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(45 178 – 33 935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+ 539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=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11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782</a:t>
            </a:r>
          </a:p>
          <a:p>
            <a:pPr marL="0" indent="0">
              <a:buNone/>
            </a:pPr>
            <a:r>
              <a:rPr lang="sr-Cyrl-RS" cap="none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   11 243 +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539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=</a:t>
            </a:r>
            <a:r>
              <a:rPr lang="sr-Latn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11 </a:t>
            </a:r>
            <a:r>
              <a:rPr lang="sr-Cyrl-RS" cap="none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782</a:t>
            </a:r>
            <a:endParaRPr lang="sr-Latn-RS" cap="none" dirty="0" smtClean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581539" cy="753083"/>
          </a:xfrm>
        </p:spPr>
        <p:txBody>
          <a:bodyPr>
            <a:normAutofit fontScale="90000"/>
          </a:bodyPr>
          <a:lstStyle/>
          <a:p>
            <a:r>
              <a:rPr lang="sr-Cyrl-CS" altLang="en-US" sz="3200" cap="none" dirty="0" smtClean="0">
                <a:solidFill>
                  <a:prstClr val="black"/>
                </a:solidFill>
                <a:latin typeface="Trebuchet MS"/>
              </a:rPr>
              <a:t>95.</a:t>
            </a:r>
            <a:r>
              <a:rPr lang="sr-Cyrl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Ријеши једначине </a:t>
            </a:r>
            <a:r>
              <a:rPr lang="sr-Cyrl-CS" altLang="en-US" sz="32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провјери </a:t>
            </a:r>
            <a:r>
              <a:rPr lang="sr-Cyrl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рјешење (Уџбеник </a:t>
            </a:r>
            <a:r>
              <a:rPr lang="sr-Cyrl-CS" altLang="en-US" sz="3200" i="1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</a:t>
            </a:r>
            <a:r>
              <a:rPr lang="sr-Cyrl-CS" altLang="en-US" sz="3200" i="1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CS" altLang="en-US" sz="32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81.)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>
          <a:xfrm>
            <a:off x="913774" y="1593670"/>
            <a:ext cx="10363826" cy="41975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CS" altLang="en-US" sz="28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CS" altLang="en-U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sr-Cyrl-CS" altLang="en-U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Latn-RS" altLang="en-U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x+1537 </a:t>
            </a:r>
            <a:r>
              <a:rPr lang="sr-Cyrl-CS" altLang="en-U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sr-Latn-RS" altLang="en-U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altLang="en-U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sr-Latn-RS" altLang="en-U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782 = 16 </a:t>
            </a:r>
            <a:r>
              <a:rPr lang="sr-Latn-RS" altLang="en-U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185</a:t>
            </a:r>
          </a:p>
          <a:p>
            <a:pPr marL="0" indent="0">
              <a:buNone/>
            </a:pPr>
            <a:r>
              <a:rPr lang="sr-Latn-RS" sz="28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x </a:t>
            </a:r>
            <a:r>
              <a:rPr lang="sr-Latn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+ 1537 = 16 </a:t>
            </a:r>
            <a:r>
              <a:rPr lang="sr-Latn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185 – 782</a:t>
            </a:r>
          </a:p>
          <a:p>
            <a:pPr marL="0" indent="0">
              <a:buNone/>
            </a:pPr>
            <a:r>
              <a:rPr lang="sr-Latn-RS" sz="28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x+ </a:t>
            </a:r>
            <a:r>
              <a:rPr lang="sr-Latn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1537 = </a:t>
            </a:r>
            <a:r>
              <a:rPr lang="sr-Latn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15 403</a:t>
            </a:r>
          </a:p>
          <a:p>
            <a:pPr marL="0" indent="0">
              <a:buNone/>
            </a:pPr>
            <a:r>
              <a:rPr lang="sr-Latn-RS" sz="28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Latn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</a:t>
            </a:r>
            <a:r>
              <a:rPr lang="sr-Latn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15 403 – 1537</a:t>
            </a:r>
          </a:p>
          <a:p>
            <a:pPr marL="0" indent="0">
              <a:buNone/>
            </a:pPr>
            <a:r>
              <a:rPr lang="sr-Latn-RS" sz="28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Latn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</a:t>
            </a:r>
            <a:r>
              <a:rPr lang="sr-Latn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13 866</a:t>
            </a:r>
          </a:p>
          <a:p>
            <a:pPr marL="0" indent="0">
              <a:buNone/>
            </a:pPr>
            <a:r>
              <a:rPr lang="sr-Cyrl-RS" sz="2800" b="1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Провјера: </a:t>
            </a:r>
            <a:r>
              <a:rPr lang="sr-Cyrl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(13 866 + 1537) + </a:t>
            </a:r>
            <a:r>
              <a:rPr lang="sr-Cyrl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782</a:t>
            </a:r>
            <a:r>
              <a:rPr lang="sr-Latn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16 185</a:t>
            </a:r>
          </a:p>
          <a:p>
            <a:pPr marL="0" indent="0">
              <a:buNone/>
            </a:pPr>
            <a:r>
              <a:rPr lang="sr-Cyrl-RS" sz="28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8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15 403 + 782= 16 185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2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1149531" y="822961"/>
            <a:ext cx="894805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sr-Cyrl-CS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96.Ријеши </a:t>
            </a:r>
            <a:r>
              <a:rPr lang="sr-Cyrl-CS" altLang="en-US" sz="20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једначине</a:t>
            </a:r>
            <a:r>
              <a:rPr lang="sr-Cyrl-CS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</a:t>
            </a:r>
            <a:r>
              <a:rPr lang="sr-Cyrl-CS" altLang="en-US" sz="20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sr-Cyrl-CS" altLang="en-US" sz="20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sr-Cyrl-CS" altLang="en-US" sz="20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(Уџбеник </a:t>
            </a:r>
            <a:r>
              <a:rPr lang="sr-Cyrl-CS" altLang="en-US" sz="2000" i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стр</a:t>
            </a:r>
            <a:r>
              <a:rPr lang="sr-Cyrl-CS" altLang="en-US" sz="20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</a:t>
            </a:r>
            <a:r>
              <a:rPr lang="sr-Cyrl-CS" alt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81.)</a:t>
            </a:r>
          </a:p>
          <a:p>
            <a:pPr defTabSz="914400"/>
            <a:endParaRPr lang="sr-Cyrl-CS" sz="2000" kern="0" dirty="0" smtClean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defTabSz="914400"/>
            <a:r>
              <a:rPr lang="sr-Cyrl-CS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</a:t>
            </a:r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sr-Cyrl-CS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9 </a:t>
            </a:r>
            <a:r>
              <a:rPr lang="sr-Cyrl-CS" sz="2000" kern="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988 + </a:t>
            </a:r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x </a:t>
            </a:r>
            <a:r>
              <a:rPr lang="sr-Cyrl-CS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</a:t>
            </a:r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sr-Latn-RS" sz="2000" kern="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– 4 </a:t>
            </a:r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957 = </a:t>
            </a:r>
            <a:r>
              <a:rPr lang="sr-Latn-RS" sz="2000" kern="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13 864</a:t>
            </a:r>
          </a:p>
          <a:p>
            <a:pPr lvl="0" defTabSz="914400"/>
            <a:endParaRPr kumimoji="0" lang="sr-Latn-RS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defTabSz="914400"/>
            <a:r>
              <a:rPr lang="sr-Cyrl-RS" sz="2000" kern="0" noProof="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 овој једначини позната је разлика 13 864 и умањилац 4 957,</a:t>
            </a:r>
          </a:p>
          <a:p>
            <a:pPr lvl="0" defTabSz="914400"/>
            <a:r>
              <a:rPr lang="sr-Cyrl-RS" sz="2000" kern="0" noProof="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 непозната </a:t>
            </a:r>
            <a:r>
              <a:rPr lang="sr-Latn-R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R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је саставни </a:t>
            </a:r>
            <a:r>
              <a:rPr lang="sr-Cyrl-RS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дио</a:t>
            </a:r>
            <a:r>
              <a:rPr lang="sr-Cyrl-R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умањеника 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9 988 + </a:t>
            </a:r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 defTabSz="914400"/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Зато прво израчунајмо израз 9 988 +</a:t>
            </a:r>
            <a:r>
              <a:rPr lang="sr-Latn-R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defTabSz="914400"/>
            <a:endParaRPr lang="sr-Cyrl-RS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/>
            <a:r>
              <a:rPr kumimoji="0" lang="sr-Cyrl-R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kumimoji="0" lang="sr-Cyrl-RS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988 +</a:t>
            </a:r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13 864 + 4 957</a:t>
            </a:r>
          </a:p>
          <a:p>
            <a:pPr lvl="0" defTabSz="914400"/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9 988 + </a:t>
            </a:r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18 821 </a:t>
            </a:r>
          </a:p>
          <a:p>
            <a:pPr lvl="0" defTabSz="914400"/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18 821 – 9 988</a:t>
            </a:r>
          </a:p>
          <a:p>
            <a:pPr lvl="0" defTabSz="914400"/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8 833</a:t>
            </a:r>
          </a:p>
          <a:p>
            <a:pPr lvl="0" defTabSz="914400"/>
            <a:endParaRPr kumimoji="0" lang="sr-Cyrl-R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/>
            <a:r>
              <a:rPr lang="sr-Cyrl-RS" sz="20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Провјера: </a:t>
            </a:r>
            <a:r>
              <a:rPr lang="sr-Cyrl-C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sr-Cyrl-C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988 + 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833</a:t>
            </a:r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4 </a:t>
            </a:r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957 = </a:t>
            </a:r>
            <a:r>
              <a:rPr lang="sr-Latn-R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864</a:t>
            </a:r>
            <a:endParaRPr lang="sr-Cyrl-RS" sz="20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/>
            <a:r>
              <a:rPr lang="sr-Cyrl-R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18 821 – 4 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957</a:t>
            </a:r>
            <a:r>
              <a:rPr lang="sr-Latn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13 864</a:t>
            </a:r>
            <a:endParaRPr lang="sr-Latn-RS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/>
            <a:r>
              <a:rPr kumimoji="0" lang="sr-Cyrl-R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5825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ugaonik 2"/>
          <p:cNvSpPr/>
          <p:nvPr/>
        </p:nvSpPr>
        <p:spPr>
          <a:xfrm>
            <a:off x="1227909" y="692331"/>
            <a:ext cx="791609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sr-Cyrl-C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98.Маја </a:t>
            </a:r>
            <a:r>
              <a:rPr lang="sr-Cyrl-CS" alt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рјешава</a:t>
            </a:r>
            <a:r>
              <a:rPr lang="sr-Cyrl-C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једначину:</a:t>
            </a:r>
            <a:r>
              <a:rPr lang="sr-Cyrl-C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C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C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(Уџбеник </a:t>
            </a:r>
            <a:r>
              <a:rPr lang="sr-Cyrl-CS" altLang="en-US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</a:t>
            </a:r>
            <a:r>
              <a:rPr lang="sr-Cyrl-C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81</a:t>
            </a:r>
            <a:r>
              <a:rPr lang="sr-Cyrl-C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lvl="0" defTabSz="914400"/>
            <a:endParaRPr lang="sr-Cyrl-CS" alt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/>
            <a:r>
              <a:rPr lang="sr-Cyrl-C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13 758 - (</a:t>
            </a:r>
            <a:r>
              <a:rPr lang="sr-Latn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-167</a:t>
            </a:r>
            <a:r>
              <a:rPr lang="sr-Cyrl-C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sr-Latn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10 </a:t>
            </a:r>
            <a:r>
              <a:rPr lang="sr-Latn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902</a:t>
            </a:r>
          </a:p>
          <a:p>
            <a:pPr lvl="0" defTabSz="914400"/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којој је познат умањеник 13 758 и разлика 10 902, а непознаница је саставни </a:t>
            </a:r>
            <a:r>
              <a:rPr lang="sr-Cyrl-RS" alt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дио</a:t>
            </a:r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умањиоца </a:t>
            </a:r>
            <a:r>
              <a:rPr lang="sr-Latn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-167.</a:t>
            </a:r>
          </a:p>
          <a:p>
            <a:pPr lvl="0" defTabSz="914400"/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Прво одређује умањилац </a:t>
            </a:r>
            <a:r>
              <a:rPr lang="sr-Latn-R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-167:</a:t>
            </a:r>
          </a:p>
          <a:p>
            <a:pPr lvl="0" defTabSz="914400"/>
            <a:endParaRPr lang="sr-Cyrl-RS" alt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/>
            <a:r>
              <a:rPr lang="sr-Latn-R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-167</a:t>
            </a:r>
            <a:r>
              <a:rPr lang="sr-Latn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13 758 – 10 902</a:t>
            </a:r>
          </a:p>
          <a:p>
            <a:pPr lvl="0" defTabSz="914400"/>
            <a:r>
              <a:rPr lang="sr-Latn-R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-167</a:t>
            </a:r>
            <a:r>
              <a:rPr lang="sr-Latn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Latn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856 </a:t>
            </a:r>
          </a:p>
          <a:p>
            <a:pPr lvl="0" defTabSz="914400"/>
            <a:r>
              <a:rPr lang="sr-Latn-R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2 856 + 167</a:t>
            </a:r>
          </a:p>
          <a:p>
            <a:pPr lvl="0" defTabSz="914400"/>
            <a:r>
              <a:rPr lang="sr-Latn-R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3 023</a:t>
            </a:r>
          </a:p>
          <a:p>
            <a:pPr lvl="0" defTabSz="914400"/>
            <a:r>
              <a:rPr lang="sr-Cyrl-RS" altLang="en-US" sz="2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Провјера</a:t>
            </a:r>
            <a:r>
              <a:rPr lang="sr-Cyrl-RS" alt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r-Cyrl-C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sr-Cyrl-C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758 - (</a:t>
            </a:r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3 023 </a:t>
            </a:r>
            <a:r>
              <a:rPr lang="sr-Latn-R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-167</a:t>
            </a:r>
            <a:r>
              <a:rPr lang="sr-Cyrl-C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sr-Latn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 </a:t>
            </a:r>
            <a:r>
              <a:rPr lang="sr-Latn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902</a:t>
            </a:r>
            <a:endParaRPr lang="sr-Cyrl-RS" alt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/>
            <a:r>
              <a:rPr lang="sr-Cyrl-R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sr-Cyrl-C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sr-Cyrl-C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758 – 2 856 </a:t>
            </a:r>
            <a:r>
              <a:rPr lang="sr-Latn-R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 </a:t>
            </a:r>
            <a:r>
              <a:rPr lang="sr-Latn-R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902</a:t>
            </a:r>
          </a:p>
          <a:p>
            <a:pPr lvl="0" defTabSz="914400"/>
            <a:endParaRPr lang="sr-Latn-RS" alt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/>
            <a:endParaRPr lang="sr-Cyrl-RS" alt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/>
            <a:endParaRPr lang="sr-Cyrl-CS" alt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97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283335" y="809897"/>
            <a:ext cx="1143644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sr-Cyrl-CS" alt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</a:t>
            </a:r>
            <a:r>
              <a:rPr lang="sr-Cyrl-RS" altLang="en-US" sz="3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</a:t>
            </a:r>
            <a:r>
              <a:rPr lang="sr-Cyrl-CS" alt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alt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самосталан рад</a:t>
            </a:r>
            <a:r>
              <a:rPr lang="sr-Cyrl-CS" altLang="en-US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sr-Cyrl-CS" altLang="en-U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sr-Cyrl-CS" alt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Урадити задатке у Радном листу, на 49. страни</a:t>
            </a:r>
            <a:endParaRPr lang="sr-Cyrl-CS" alt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sr-Cyrl-CS" alt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64. задатак, на 50. страни 72. задатак и на 52. </a:t>
            </a:r>
            <a:r>
              <a:rPr lang="sr-Cyrl-CS" altLang="en-US" sz="28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страни 78. задатак.</a:t>
            </a:r>
            <a:endParaRPr lang="sr-Cyrl-CS" alt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sr-Cyrl-CS" alt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sr-Cyrl-CS" alt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sr-Cyrl-CS" alt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sr-Cyrl-CS" alt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sr-Cyrl-CS" alt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sr-Cyrl-CS" alt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sr-Cyrl-CS" altLang="en-U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sr-Cyrl-CS" alt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sr-Latn-BA" altLang="en-U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5" b="8042"/>
          <a:stretch/>
        </p:blipFill>
        <p:spPr>
          <a:xfrm>
            <a:off x="8275044" y="3352923"/>
            <a:ext cx="2501813" cy="242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9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apljica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298</TotalTime>
  <Words>267</Words>
  <Application>Microsoft Office PowerPoint</Application>
  <PresentationFormat>Prilagođavanje</PresentationFormat>
  <Paragraphs>75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Kapljica</vt:lpstr>
      <vt:lpstr>МАТЕМАТИКА 5. РАЗРЕД</vt:lpstr>
      <vt:lpstr>ДА ПОНОВИМО:</vt:lpstr>
      <vt:lpstr>     Једначине облика:         x - a = b,      a, b Є N0     имају рјешење    х = b + a </vt:lpstr>
      <vt:lpstr>Једначина облика а – х = b a, b Є N0, a≥b  </vt:lpstr>
      <vt:lpstr>Једначине у којима је непозната саставни дио сабирка, умењеника или умањиоца</vt:lpstr>
      <vt:lpstr>95.Ријеши једначине и провјери рјешење (Уџбеник стр. 81.)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5. РАЗРЕД</dc:title>
  <dc:creator>Windows User</dc:creator>
  <cp:lastModifiedBy>Windows User</cp:lastModifiedBy>
  <cp:revision>38</cp:revision>
  <dcterms:created xsi:type="dcterms:W3CDTF">2020-11-11T21:39:08Z</dcterms:created>
  <dcterms:modified xsi:type="dcterms:W3CDTF">2020-11-20T05:14:55Z</dcterms:modified>
</cp:coreProperties>
</file>