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0024"/>
    <a:srgbClr val="004CBC"/>
    <a:srgbClr val="0066FF"/>
    <a:srgbClr val="990033"/>
    <a:srgbClr val="4F22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764C16-EC37-4B3C-8CB7-7374DA02D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B22DF5-3E9D-49BC-A512-0E2E328196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2035DF-8ECF-4727-9E64-91C55A7A0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796CB7-6823-4E57-892F-1DE3D5E7A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2733FF-68B2-4579-B39D-8E816FA84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28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26ED3-DCB1-4156-88AE-6D087AAC4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A404B4-19E9-49D4-B7B5-A3C15633C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6DA55E-377F-4D7E-A30F-864FECD36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8CC243-B96F-4F9C-9318-D567CD864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184E55-2C60-4703-ADA9-2654A546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197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5E1609D-4C63-4690-8FE4-C7D96AA01E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F5C13C-76C1-4540-8DDE-07621AC29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974F7E6-3C42-4D9B-9F15-B4A9A9A90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C6301D-FEC8-4D51-B900-CA8ADA5C1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1B6A7C-53EA-47D4-AF6E-7BE53994F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91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77C74E-6FA7-4A86-9465-8F7EF75B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3D0A3A3-A871-4B12-81AA-F3886539A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011B3A-9C3F-45CC-8B27-0B186322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CD2BCD-1624-4AC0-AB00-2D38DD3B5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88CAD12-FC83-499A-B218-78F3DBB23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565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6A10D-2CF4-46D4-A26E-D8F7BFAE9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6EDE2C-A704-4FC2-A798-E5BA4E0E2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A69C32-E08F-4E5C-B8F6-68681EB48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35473B-F950-4986-AE5F-EB753589B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8E23BA-C6ED-49C0-A0FC-F6D01674C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305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B64C1A-7054-41BB-9A6F-DE3DC1BF5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C3834B-75D3-4E07-A4FA-F5D2B6C88B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C0D309-2E59-45A1-A618-E33CE6669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0603DC-1CEE-47CE-B8E5-19C35A648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BD3B5B-9674-4DAA-9CC1-6E816802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78ED9B-A1A9-4D94-BEB6-A3AE0BC1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707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F2F043-67D5-4B05-8067-B7D2DD479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830FFF4-9B15-471A-82B8-CB9E8CCEA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41921E0-B18F-4864-9247-B4E377A22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848AC9D-F63F-4B9A-9771-E3807FB8B4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E31FCE2-0421-40DF-A4AB-BBF9EB97D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5AA08E9-3E8E-4195-BE2D-753CE6B4E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B950E8C-CBB4-42CD-AF16-0535EE28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18CED6-A39B-48C8-BC94-C0F1CCD8E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92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C5FD9-DB49-4865-94CA-8930B9FAF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598C118-F94D-4331-B7C9-7620676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A5E203E-764B-4029-8B2A-7B9042B9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FB28C65-399B-43E8-99D3-87B0A22C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90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A4F534A-8346-4931-82C8-249B5C40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1A0044B-2144-4B44-8361-47F24BB7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B6CA5E-C7AB-4045-A295-FE871BC8D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30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B25782-E599-4049-AFFB-5608C913B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3D18FB-29C7-4533-930E-13D76587D2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D182DFE-53AC-4886-B7D4-6ECC269CB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9BC5CDF-3EF0-40F3-843C-3C1F8036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B1B352D-D4AB-4747-B3A0-D307ED351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819854-55D9-4C53-86AA-E30B5E58A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49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48BC7E-B1B1-4CF1-A6B9-A9EB2B14E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EA971DF-0F73-4032-8F89-50218218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5F00FA5-3E40-4472-92AC-A7A07FDB8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912662A-2319-4A22-B2D0-C7E32003E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82526F-11DF-4E5E-92AA-0061ACF1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FA155D-72E3-4433-B20E-697B47F1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5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C6BC387-394D-4585-A323-032B16516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D9BBB5-1486-4777-AEF1-77E912887A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B48EC1-66D8-48C8-B4FB-01AF8D932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890B5-13DE-4896-87BF-72F12814F2DD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FE11EE-D49A-49A5-940A-2D3A6302E3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5C3ECF-6A58-465F-9138-E1B2731C80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29BB9-F475-4444-BBF1-992519CC61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49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vector-images/slate-and-apple-vector-clipart.png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allwhitebackground.com/pencil.htm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ngall.com/pencil-png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pixabay.com/en/pencil-school-stationery-writing-311818/" TargetMode="External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tyke44060.deviantart.com/art/Pine-Trees-427656842" TargetMode="External"/><Relationship Id="rId7" Type="http://schemas.openxmlformats.org/officeDocument/2006/relationships/hyperlink" Target="http://www.freestockphotos.biz/stockphoto/14938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hyperlink" Target="http://www.pngall.com/pencil-png" TargetMode="External"/><Relationship Id="rId5" Type="http://schemas.openxmlformats.org/officeDocument/2006/relationships/hyperlink" Target="https://commons.wikimedia.org/wiki/File:Nuvola_filesystems_folder_home.svg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6.png"/><Relationship Id="rId9" Type="http://schemas.openxmlformats.org/officeDocument/2006/relationships/hyperlink" Target="https://pixabay.com/en/pencil-school-stationery-writing-311818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pencil-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pencils-colored-pencil-box-157972/" TargetMode="Externa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files.com/show_file.php?id=13534686619072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ladybug-insect-animal-cartoon-bug-1718997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B35EA4-EE25-4FE0-80EB-9D8BD44237BA}"/>
              </a:ext>
            </a:extLst>
          </p:cNvPr>
          <p:cNvSpPr txBox="1"/>
          <p:nvPr/>
        </p:nvSpPr>
        <p:spPr>
          <a:xfrm>
            <a:off x="3662479" y="850019"/>
            <a:ext cx="4867038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Математика – 2. разред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44ACAC-B8BC-4C8B-A8B6-8DD82BC60B3B}"/>
              </a:ext>
            </a:extLst>
          </p:cNvPr>
          <p:cNvSpPr txBox="1"/>
          <p:nvPr/>
        </p:nvSpPr>
        <p:spPr>
          <a:xfrm>
            <a:off x="3401190" y="1854577"/>
            <a:ext cx="53896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САБИРЦИ И ЗБИР</a:t>
            </a:r>
            <a:endParaRPr lang="en-GB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2F684DE-4533-4DB8-B16D-16D1995F50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19379146">
            <a:off x="4101384" y="3398172"/>
            <a:ext cx="2615462" cy="32223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921EA7-A8A3-47BF-9C92-966A28F1E5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 rot="11087646">
            <a:off x="7098094" y="3009362"/>
            <a:ext cx="1845932" cy="1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19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CCBCD06-2856-45B0-9003-122E24D6A0BB}"/>
              </a:ext>
            </a:extLst>
          </p:cNvPr>
          <p:cNvSpPr txBox="1"/>
          <p:nvPr/>
        </p:nvSpPr>
        <p:spPr>
          <a:xfrm>
            <a:off x="3571851" y="674399"/>
            <a:ext cx="78877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4400" dirty="0">
                <a:solidFill>
                  <a:schemeClr val="bg1"/>
                </a:solidFill>
              </a:rPr>
              <a:t>ЗАДАТАК ЗА САМОСТАЛАН РАД: </a:t>
            </a:r>
          </a:p>
          <a:p>
            <a:pPr algn="ctr"/>
            <a:endParaRPr lang="sr-Cyrl-BA" sz="4400" dirty="0">
              <a:solidFill>
                <a:schemeClr val="bg1"/>
              </a:solidFill>
            </a:endParaRP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Препиши реченице </a:t>
            </a:r>
            <a:endParaRPr lang="sr-Latn-B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писаним словима ћирилице:</a:t>
            </a:r>
          </a:p>
          <a:p>
            <a:pPr algn="ctr"/>
            <a:endParaRPr lang="sr-Cyrl-B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Јаје је </a:t>
            </a:r>
            <a:r>
              <a:rPr lang="sr-Cyrl-BA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цијело.</a:t>
            </a:r>
            <a:endParaRPr lang="sr-Cyrl-B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Јаук је јак.</a:t>
            </a:r>
            <a:endParaRPr lang="sr-Cyrl-BA" sz="4400" dirty="0">
              <a:solidFill>
                <a:schemeClr val="bg1"/>
              </a:solidFill>
            </a:endParaRPr>
          </a:p>
          <a:p>
            <a:pPr algn="ctr"/>
            <a:endParaRPr lang="sr-Cyrl-BA" sz="44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6D92F-33FA-49F4-9AEB-BC62DDE2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705" y="1066731"/>
            <a:ext cx="4055534" cy="47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53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5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9CCD24D-0090-4869-9DE0-DE84C1339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6601" r="8544" b="5064"/>
          <a:stretch/>
        </p:blipFill>
        <p:spPr>
          <a:xfrm>
            <a:off x="7289409" y="2708290"/>
            <a:ext cx="2684210" cy="2801137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6DD1FE1-F9CC-4986-AFA3-C6781CA77E98}"/>
              </a:ext>
            </a:extLst>
          </p:cNvPr>
          <p:cNvSpPr txBox="1"/>
          <p:nvPr/>
        </p:nvSpPr>
        <p:spPr>
          <a:xfrm>
            <a:off x="2431120" y="349457"/>
            <a:ext cx="6966715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Ликовна култура – 2. разред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8131D86-0F1E-4D63-9EF5-C63A46AA03CF}"/>
              </a:ext>
            </a:extLst>
          </p:cNvPr>
          <p:cNvSpPr txBox="1"/>
          <p:nvPr/>
        </p:nvSpPr>
        <p:spPr>
          <a:xfrm>
            <a:off x="2917020" y="1275712"/>
            <a:ext cx="63579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5400" dirty="0">
                <a:solidFill>
                  <a:schemeClr val="bg1"/>
                </a:solidFill>
              </a:rPr>
              <a:t>ОБЛИЦИ И ЊИХОВИ </a:t>
            </a:r>
            <a:endParaRPr lang="sr-Latn-BA" sz="5400" dirty="0">
              <a:solidFill>
                <a:schemeClr val="bg1"/>
              </a:solidFill>
            </a:endParaRPr>
          </a:p>
          <a:p>
            <a:pPr algn="ctr"/>
            <a:r>
              <a:rPr lang="sr-Cyrl-BA" sz="5400" dirty="0">
                <a:solidFill>
                  <a:schemeClr val="bg1"/>
                </a:solidFill>
              </a:rPr>
              <a:t>КВАЛИТЕТИ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FA61C4A-11B3-40E2-8612-332755F78C18}"/>
              </a:ext>
            </a:extLst>
          </p:cNvPr>
          <p:cNvGrpSpPr/>
          <p:nvPr/>
        </p:nvGrpSpPr>
        <p:grpSpPr>
          <a:xfrm rot="19240545">
            <a:off x="5203698" y="3645154"/>
            <a:ext cx="2219224" cy="2043043"/>
            <a:chOff x="8431357" y="2665426"/>
            <a:chExt cx="3308969" cy="312343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F3C1C76-52A5-499C-A8B6-2D7FBCAD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 rot="16200000">
              <a:off x="9197435" y="3245967"/>
              <a:ext cx="3123431" cy="19623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F7FD12AB-29E1-456B-937F-FD99D2D43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6"/>
                </a:ext>
              </a:extLst>
            </a:blip>
            <a:stretch>
              <a:fillRect/>
            </a:stretch>
          </p:blipFill>
          <p:spPr>
            <a:xfrm>
              <a:off x="8431357" y="2665426"/>
              <a:ext cx="1270304" cy="312343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A111169-D371-44D2-9257-15555231C7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87" y="2820728"/>
            <a:ext cx="3518067" cy="35286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E0D5D83-885F-484D-AC13-13BA945825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18" y="5151211"/>
            <a:ext cx="1253331" cy="125333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3FB5E37-5CA0-405A-B259-B6C02506F0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880" y="610908"/>
            <a:ext cx="3182911" cy="614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7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7736AD-9F9B-41A8-BB22-639C658246B8}"/>
              </a:ext>
            </a:extLst>
          </p:cNvPr>
          <p:cNvSpPr txBox="1"/>
          <p:nvPr/>
        </p:nvSpPr>
        <p:spPr>
          <a:xfrm>
            <a:off x="4785126" y="448599"/>
            <a:ext cx="24801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800" dirty="0">
                <a:solidFill>
                  <a:schemeClr val="bg1"/>
                </a:solidFill>
              </a:rPr>
              <a:t>ОБЛИЦИ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BB776CA-FC98-4F04-8C61-4EAC9D016235}"/>
              </a:ext>
            </a:extLst>
          </p:cNvPr>
          <p:cNvGrpSpPr/>
          <p:nvPr/>
        </p:nvGrpSpPr>
        <p:grpSpPr>
          <a:xfrm>
            <a:off x="4432828" y="995287"/>
            <a:ext cx="4141173" cy="5537988"/>
            <a:chOff x="4432828" y="995287"/>
            <a:chExt cx="4141173" cy="553798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DC4F9EA-BEC1-4521-A744-7F45348B1E4E}"/>
                </a:ext>
              </a:extLst>
            </p:cNvPr>
            <p:cNvSpPr txBox="1"/>
            <p:nvPr/>
          </p:nvSpPr>
          <p:spPr>
            <a:xfrm>
              <a:off x="4651785" y="5763834"/>
              <a:ext cx="37032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4400" dirty="0">
                  <a:solidFill>
                    <a:schemeClr val="bg1"/>
                  </a:solidFill>
                </a:rPr>
                <a:t>високи - ниски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2D865EA-DD84-44FC-BC16-BC82C2A008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 l="34990"/>
            <a:stretch/>
          </p:blipFill>
          <p:spPr>
            <a:xfrm>
              <a:off x="4432828" y="995287"/>
              <a:ext cx="4141173" cy="4777541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C7D9BD1-4582-4ECE-8913-1D0F5BABC6DE}"/>
              </a:ext>
            </a:extLst>
          </p:cNvPr>
          <p:cNvGrpSpPr/>
          <p:nvPr/>
        </p:nvGrpSpPr>
        <p:grpSpPr>
          <a:xfrm>
            <a:off x="87672" y="1729124"/>
            <a:ext cx="4332594" cy="3892871"/>
            <a:chOff x="87672" y="1729124"/>
            <a:chExt cx="4332594" cy="389287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FD3F82E5-6E40-49F6-98F6-EA305435F7B5}"/>
                </a:ext>
              </a:extLst>
            </p:cNvPr>
            <p:cNvSpPr txBox="1"/>
            <p:nvPr/>
          </p:nvSpPr>
          <p:spPr>
            <a:xfrm>
              <a:off x="492954" y="1729124"/>
              <a:ext cx="35608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4400" dirty="0">
                  <a:solidFill>
                    <a:schemeClr val="bg1"/>
                  </a:solidFill>
                </a:rPr>
                <a:t>велики - мали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B051FD7F-BB2A-44AE-B20A-132AE18BE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2772392" y="2560121"/>
              <a:ext cx="1647874" cy="164787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923E4830-4A66-4348-81B6-28491BEE8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87672" y="3598591"/>
              <a:ext cx="3596329" cy="2023404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E48E1B21-3B1E-4269-9A92-BB6D60837A1B}"/>
              </a:ext>
            </a:extLst>
          </p:cNvPr>
          <p:cNvGrpSpPr/>
          <p:nvPr/>
        </p:nvGrpSpPr>
        <p:grpSpPr>
          <a:xfrm>
            <a:off x="8431357" y="1729123"/>
            <a:ext cx="3547190" cy="4059735"/>
            <a:chOff x="8431357" y="1729123"/>
            <a:chExt cx="3547190" cy="40597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628D8AC-E1CB-4A2A-8561-B45DFC59395E}"/>
                </a:ext>
              </a:extLst>
            </p:cNvPr>
            <p:cNvSpPr txBox="1"/>
            <p:nvPr/>
          </p:nvSpPr>
          <p:spPr>
            <a:xfrm>
              <a:off x="8431357" y="1729123"/>
              <a:ext cx="35471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4400" dirty="0">
                  <a:solidFill>
                    <a:schemeClr val="bg1"/>
                  </a:solidFill>
                </a:rPr>
                <a:t>уски - широки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9B2ED00-54F4-4C83-9894-9922D652D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tretch>
              <a:fillRect/>
            </a:stretch>
          </p:blipFill>
          <p:spPr>
            <a:xfrm rot="16200000">
              <a:off x="9197435" y="3245967"/>
              <a:ext cx="3123431" cy="19623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F85B208-7BE0-480F-ADBF-A185AE306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1"/>
                </a:ext>
              </a:extLst>
            </a:blip>
            <a:stretch>
              <a:fillRect/>
            </a:stretch>
          </p:blipFill>
          <p:spPr>
            <a:xfrm>
              <a:off x="8431357" y="2665426"/>
              <a:ext cx="1270304" cy="3123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559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8D3B10D-F72E-41C3-B7D6-9E7B0DB621F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48F2D99-9810-4444-87F7-5A049A396CE2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F8BD0E95-E7F4-4508-A082-1EF916177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0A3B16FD-E927-41F5-9009-565E0B8BDA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89172" y="1245702"/>
                <a:ext cx="4084985" cy="4084985"/>
              </a:xfrm>
              <a:prstGeom prst="rect">
                <a:avLst/>
              </a:prstGeom>
            </p:spPr>
          </p:pic>
        </p:grpSp>
        <p:pic>
          <p:nvPicPr>
            <p:cNvPr id="13" name="Slika 15">
              <a:extLst>
                <a:ext uri="{FF2B5EF4-FFF2-40B4-BE49-F238E27FC236}">
                  <a16:creationId xmlns:a16="http://schemas.microsoft.com/office/drawing/2014/main" xmlns="" id="{76CD3A89-955D-4A34-ABEA-0D7C37F15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4303" y="3247620"/>
              <a:ext cx="1002293" cy="1083560"/>
            </a:xfrm>
            <a:prstGeom prst="rect">
              <a:avLst/>
            </a:prstGeom>
          </p:spPr>
        </p:pic>
      </p:grpSp>
      <p:sp>
        <p:nvSpPr>
          <p:cNvPr id="4" name="Cloud 3">
            <a:extLst>
              <a:ext uri="{FF2B5EF4-FFF2-40B4-BE49-F238E27FC236}">
                <a16:creationId xmlns:a16="http://schemas.microsoft.com/office/drawing/2014/main" xmlns="" id="{7D75E6EF-4363-4608-AB24-4470C186D044}"/>
              </a:ext>
            </a:extLst>
          </p:cNvPr>
          <p:cNvSpPr/>
          <p:nvPr/>
        </p:nvSpPr>
        <p:spPr>
          <a:xfrm>
            <a:off x="5228493" y="-1"/>
            <a:ext cx="6963507" cy="2668249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BA" sz="2400" dirty="0">
                <a:solidFill>
                  <a:schemeClr val="tx1"/>
                </a:solidFill>
              </a:rPr>
              <a:t>        </a:t>
            </a:r>
            <a:r>
              <a:rPr lang="sr-Cyrl-BA" sz="2400" dirty="0">
                <a:solidFill>
                  <a:schemeClr val="tx1"/>
                </a:solidFill>
              </a:rPr>
              <a:t>Ањина бака живи на шестом спрату зграде. Њен балкон је пун цвијећа! Испред зграде је паркинг, а између зграда игралиште за дјецу. </a:t>
            </a:r>
            <a:endParaRPr lang="en-GB" sz="24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641A2F5-80F0-4128-A8CE-3983D3321A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" t="22228" b="17120"/>
          <a:stretch/>
        </p:blipFill>
        <p:spPr>
          <a:xfrm flipH="1">
            <a:off x="5370276" y="3024614"/>
            <a:ext cx="1117431" cy="4460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743163D-312B-43CD-A894-6794DD641C7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5" t="22228" b="17120"/>
          <a:stretch/>
        </p:blipFill>
        <p:spPr>
          <a:xfrm flipH="1">
            <a:off x="6692859" y="3011568"/>
            <a:ext cx="1117431" cy="4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13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5A1923D-66D5-4DC1-BD8D-26C9235A7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52662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3EA41B6-2D73-489C-B2AA-91DBCB42DC08}"/>
              </a:ext>
            </a:extLst>
          </p:cNvPr>
          <p:cNvGrpSpPr/>
          <p:nvPr/>
        </p:nvGrpSpPr>
        <p:grpSpPr>
          <a:xfrm>
            <a:off x="-2" y="341506"/>
            <a:ext cx="12192001" cy="6516494"/>
            <a:chOff x="0" y="461427"/>
            <a:chExt cx="12192001" cy="6516494"/>
          </a:xfrm>
        </p:grpSpPr>
        <p:sp>
          <p:nvSpPr>
            <p:cNvPr id="4" name="Cloud 3">
              <a:extLst>
                <a:ext uri="{FF2B5EF4-FFF2-40B4-BE49-F238E27FC236}">
                  <a16:creationId xmlns:a16="http://schemas.microsoft.com/office/drawing/2014/main" xmlns="" id="{E40F7961-C3FC-4A43-A0E4-90490A43AD6E}"/>
                </a:ext>
              </a:extLst>
            </p:cNvPr>
            <p:cNvSpPr/>
            <p:nvPr/>
          </p:nvSpPr>
          <p:spPr>
            <a:xfrm>
              <a:off x="5485631" y="461427"/>
              <a:ext cx="6541477" cy="2152358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Cyrl-BA" sz="2400" dirty="0">
                  <a:solidFill>
                    <a:schemeClr val="tx1"/>
                  </a:solidFill>
                </a:rPr>
                <a:t>Теодорова бака живи на селу. Ту је огромно пространство и дивно зеленило! Небо је пуно облака, трава је мека. </a:t>
              </a:r>
              <a:endParaRPr lang="en-GB" sz="2400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1D7A4F03-50F6-4A59-ACE1-2EA7DFEF59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75"/>
            <a:stretch/>
          </p:blipFill>
          <p:spPr>
            <a:xfrm>
              <a:off x="0" y="2733706"/>
              <a:ext cx="12192001" cy="424421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EC93A405-A3D5-4E9A-B364-15B56BD9F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44" y="4091184"/>
              <a:ext cx="2970736" cy="243703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A284E729-EDA5-4114-90B0-B618BDBAE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2588" y="2733706"/>
              <a:ext cx="3916562" cy="2377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3529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DE3F7E3-63B5-42D9-B077-D8EAF09C64E2}"/>
              </a:ext>
            </a:extLst>
          </p:cNvPr>
          <p:cNvSpPr txBox="1"/>
          <p:nvPr/>
        </p:nvSpPr>
        <p:spPr>
          <a:xfrm>
            <a:off x="1028395" y="453680"/>
            <a:ext cx="1109521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 ЗА САМОСТАЛАН РАД: </a:t>
            </a:r>
          </a:p>
          <a:p>
            <a:pPr algn="ctr"/>
            <a:endParaRPr lang="sr-Cyrl-B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Дочарајте мјесто у којем ви живите. </a:t>
            </a: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Користите разне облике: уске попут небодера, цесте, ...</a:t>
            </a: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 широке попут школе, језера, крошње дрвета, ...</a:t>
            </a:r>
          </a:p>
          <a:p>
            <a:pPr algn="ctr"/>
            <a:endParaRPr lang="sr-Cyrl-B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Нека ваш цртеж буде живих и веселих боја. </a:t>
            </a: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Материјал потребан за рад: </a:t>
            </a: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 за цртање, дрвене бојице</a:t>
            </a:r>
            <a:endParaRPr lang="sr-Latn-B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r-Cyrl-B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</a:t>
            </a:r>
            <a:r>
              <a:rPr lang="sr-Cyrl-BA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фломастери.</a:t>
            </a:r>
            <a:endParaRPr lang="sr-Cyrl-B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118B81-2C84-466B-BA2C-B673BE924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-462182" y="546677"/>
            <a:ext cx="2146852" cy="12224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F0D671-51AF-4D7F-8F3E-BFA3CA07D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607655" y="3588164"/>
            <a:ext cx="2515957" cy="3269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D2D072F-C1D3-43C9-9D8A-220F73A2F9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-462182" y="2817756"/>
            <a:ext cx="2146852" cy="12224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7A3DA0-60C2-43A3-8977-9E2033ACE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rot="5400000">
            <a:off x="-462182" y="5057721"/>
            <a:ext cx="2146852" cy="122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356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C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7805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35CE95-999F-4C9F-81A2-7938CA5BF2D9}"/>
              </a:ext>
            </a:extLst>
          </p:cNvPr>
          <p:cNvSpPr txBox="1"/>
          <p:nvPr/>
        </p:nvSpPr>
        <p:spPr>
          <a:xfrm>
            <a:off x="342049" y="274507"/>
            <a:ext cx="1969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600" dirty="0">
                <a:solidFill>
                  <a:schemeClr val="bg1"/>
                </a:solidFill>
              </a:rPr>
              <a:t>Примјер</a:t>
            </a:r>
            <a:r>
              <a:rPr lang="sr-Latn-BA" sz="3600" dirty="0">
                <a:solidFill>
                  <a:schemeClr val="bg1"/>
                </a:solidFill>
              </a:rPr>
              <a:t>: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EB38555-2ADB-4649-8274-15C5E38A93D6}"/>
              </a:ext>
            </a:extLst>
          </p:cNvPr>
          <p:cNvSpPr txBox="1"/>
          <p:nvPr/>
        </p:nvSpPr>
        <p:spPr>
          <a:xfrm>
            <a:off x="284313" y="982927"/>
            <a:ext cx="87130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На тацни је било 5 чаша, мама је донијела још 2.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Колико је укупно чаша на тацни?</a:t>
            </a:r>
          </a:p>
          <a:p>
            <a:endParaRPr lang="en-GB" sz="3200" dirty="0">
              <a:solidFill>
                <a:schemeClr val="bg1"/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F2C67E-7B22-4305-A5E8-189C97C1C0FD}"/>
              </a:ext>
            </a:extLst>
          </p:cNvPr>
          <p:cNvGrpSpPr/>
          <p:nvPr/>
        </p:nvGrpSpPr>
        <p:grpSpPr>
          <a:xfrm>
            <a:off x="665620" y="2384877"/>
            <a:ext cx="6667395" cy="1498297"/>
            <a:chOff x="112439" y="1742196"/>
            <a:chExt cx="6366716" cy="149829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845C7C8-EB0A-43C4-8721-7E5D3BBC4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12439" y="1769541"/>
              <a:ext cx="1470049" cy="1470049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F2ED5738-9D7C-4B32-8FDE-C6A1D25B7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244443" y="1770444"/>
              <a:ext cx="1470049" cy="147004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C1AE82C-2B85-42C0-AFFF-5E68D29815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2493801" y="1769540"/>
              <a:ext cx="1470049" cy="14700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D77CC21F-F043-466B-BC87-5614A22E31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3722919" y="1742196"/>
              <a:ext cx="1470049" cy="14700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062E0F22-0A38-463D-A517-EB7B04371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5009106" y="1769542"/>
              <a:ext cx="1470049" cy="147004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738C0A2-9453-434E-9E27-60BA8B84924D}"/>
              </a:ext>
            </a:extLst>
          </p:cNvPr>
          <p:cNvGrpSpPr/>
          <p:nvPr/>
        </p:nvGrpSpPr>
        <p:grpSpPr>
          <a:xfrm>
            <a:off x="8732582" y="2413125"/>
            <a:ext cx="2866068" cy="1470050"/>
            <a:chOff x="8639918" y="1533319"/>
            <a:chExt cx="2866068" cy="147005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20C56840-6824-425F-AF14-B5392BD785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8639918" y="1533320"/>
              <a:ext cx="1470049" cy="1470049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06387699-A9E2-4B3F-8DA0-4B09E40D5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10035937" y="1533319"/>
              <a:ext cx="1470049" cy="1470049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15DFFB3-E294-444F-8B19-CF100CD5C818}"/>
              </a:ext>
            </a:extLst>
          </p:cNvPr>
          <p:cNvSpPr txBox="1"/>
          <p:nvPr/>
        </p:nvSpPr>
        <p:spPr>
          <a:xfrm>
            <a:off x="4486902" y="4141960"/>
            <a:ext cx="32181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6000" dirty="0">
                <a:solidFill>
                  <a:schemeClr val="bg1"/>
                </a:solidFill>
              </a:rPr>
              <a:t>5 + 2 = 7</a:t>
            </a:r>
            <a:endParaRPr lang="en-GB" sz="60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CAF5913-E010-42AB-B1ED-291415979159}"/>
              </a:ext>
            </a:extLst>
          </p:cNvPr>
          <p:cNvSpPr txBox="1"/>
          <p:nvPr/>
        </p:nvSpPr>
        <p:spPr>
          <a:xfrm>
            <a:off x="605453" y="5375461"/>
            <a:ext cx="65153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Одговор: На тацни је укупно 7 чаша.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04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9516F6-9C67-4174-9A92-387011A94159}"/>
              </a:ext>
            </a:extLst>
          </p:cNvPr>
          <p:cNvSpPr txBox="1"/>
          <p:nvPr/>
        </p:nvSpPr>
        <p:spPr>
          <a:xfrm>
            <a:off x="446838" y="398270"/>
            <a:ext cx="3861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</a:rPr>
              <a:t>Запис у свесци: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19F6375-205B-43B8-91BB-F70DC9895B40}"/>
              </a:ext>
            </a:extLst>
          </p:cNvPr>
          <p:cNvSpPr txBox="1"/>
          <p:nvPr/>
        </p:nvSpPr>
        <p:spPr>
          <a:xfrm>
            <a:off x="446838" y="1066439"/>
            <a:ext cx="69494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</a:rPr>
              <a:t>Компоненте сабирања су:</a:t>
            </a:r>
            <a:r>
              <a:rPr lang="sr-Cyrl-BA" sz="3200" dirty="0">
                <a:solidFill>
                  <a:schemeClr val="bg1"/>
                </a:solidFill>
              </a:rPr>
              <a:t>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D26B327-B240-4D9F-BB26-FBC8C2D05951}"/>
              </a:ext>
            </a:extLst>
          </p:cNvPr>
          <p:cNvSpPr txBox="1"/>
          <p:nvPr/>
        </p:nvSpPr>
        <p:spPr>
          <a:xfrm>
            <a:off x="5099913" y="1844635"/>
            <a:ext cx="4564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800" dirty="0">
                <a:solidFill>
                  <a:schemeClr val="bg1"/>
                </a:solidFill>
              </a:rPr>
              <a:t>5 + 2 = 7      </a:t>
            </a:r>
            <a:r>
              <a:rPr lang="sr-Cyrl-BA" sz="3200" dirty="0">
                <a:solidFill>
                  <a:schemeClr val="bg1"/>
                </a:solidFill>
              </a:rPr>
              <a:t>збир</a:t>
            </a:r>
            <a:endParaRPr lang="en-GB" sz="48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19D6CA5B-552B-4790-9948-74F93F47D8C5}"/>
              </a:ext>
            </a:extLst>
          </p:cNvPr>
          <p:cNvCxnSpPr/>
          <p:nvPr/>
        </p:nvCxnSpPr>
        <p:spPr>
          <a:xfrm flipH="1">
            <a:off x="4129242" y="2504049"/>
            <a:ext cx="1103940" cy="787791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178D468E-AE9B-4561-8893-4C46DC8BBCF2}"/>
              </a:ext>
            </a:extLst>
          </p:cNvPr>
          <p:cNvCxnSpPr>
            <a:cxnSpLocks/>
          </p:cNvCxnSpPr>
          <p:nvPr/>
        </p:nvCxnSpPr>
        <p:spPr>
          <a:xfrm>
            <a:off x="6330836" y="2504049"/>
            <a:ext cx="815958" cy="868680"/>
          </a:xfrm>
          <a:prstGeom prst="straightConnector1">
            <a:avLst/>
          </a:prstGeom>
          <a:ln w="412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98C4C4-CA12-4A95-84A4-F519EF67FC14}"/>
              </a:ext>
            </a:extLst>
          </p:cNvPr>
          <p:cNvSpPr txBox="1"/>
          <p:nvPr/>
        </p:nvSpPr>
        <p:spPr>
          <a:xfrm>
            <a:off x="2582436" y="3228536"/>
            <a:ext cx="2539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п</a:t>
            </a:r>
            <a:r>
              <a:rPr lang="sr-Cyrl-BA" sz="3200" dirty="0" smtClean="0">
                <a:solidFill>
                  <a:schemeClr val="bg1"/>
                </a:solidFill>
              </a:rPr>
              <a:t>рви </a:t>
            </a:r>
            <a:r>
              <a:rPr lang="sr-Cyrl-BA" sz="3200" dirty="0">
                <a:solidFill>
                  <a:schemeClr val="bg1"/>
                </a:solidFill>
              </a:rPr>
              <a:t>сабирак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769CF6F-6C0D-46D9-99CB-D66A27C92CCC}"/>
              </a:ext>
            </a:extLst>
          </p:cNvPr>
          <p:cNvSpPr txBox="1"/>
          <p:nvPr/>
        </p:nvSpPr>
        <p:spPr>
          <a:xfrm>
            <a:off x="6330836" y="3291840"/>
            <a:ext cx="2683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д</a:t>
            </a:r>
            <a:r>
              <a:rPr lang="sr-Cyrl-BA" sz="3200" dirty="0" smtClean="0">
                <a:solidFill>
                  <a:schemeClr val="bg1"/>
                </a:solidFill>
              </a:rPr>
              <a:t>руги </a:t>
            </a:r>
            <a:r>
              <a:rPr lang="sr-Cyrl-BA" sz="3200" dirty="0">
                <a:solidFill>
                  <a:schemeClr val="bg1"/>
                </a:solidFill>
              </a:rPr>
              <a:t>сабирак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A0165FE-1359-4EBA-B290-1A62471623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73253">
            <a:off x="6894088" y="3906129"/>
            <a:ext cx="2150383" cy="26447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65FCAF0-5ABB-4534-AD1E-7E32BB83A4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3769">
            <a:off x="677182" y="3499777"/>
            <a:ext cx="2276869" cy="30446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FA34DA4A-3C95-402A-988B-2D4DA1D5F6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8878">
            <a:off x="8972742" y="365472"/>
            <a:ext cx="2363717" cy="3319335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xmlns="" id="{9D90520D-BB18-4B00-A731-B89466694CC9}"/>
              </a:ext>
            </a:extLst>
          </p:cNvPr>
          <p:cNvCxnSpPr>
            <a:cxnSpLocks/>
          </p:cNvCxnSpPr>
          <p:nvPr/>
        </p:nvCxnSpPr>
        <p:spPr>
          <a:xfrm>
            <a:off x="7327850" y="2377102"/>
            <a:ext cx="725178" cy="0"/>
          </a:xfrm>
          <a:prstGeom prst="straightConnector1">
            <a:avLst/>
          </a:prstGeom>
          <a:ln w="41275" cmpd="sng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28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76937DDB-78BB-4A9D-948E-B1D47E103711}"/>
              </a:ext>
            </a:extLst>
          </p:cNvPr>
          <p:cNvGrpSpPr/>
          <p:nvPr/>
        </p:nvGrpSpPr>
        <p:grpSpPr>
          <a:xfrm>
            <a:off x="684492" y="611864"/>
            <a:ext cx="9852569" cy="1077768"/>
            <a:chOff x="546393" y="359069"/>
            <a:chExt cx="9852569" cy="107776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6E4A78A-D281-456D-A30D-2677CB1EFABE}"/>
                </a:ext>
              </a:extLst>
            </p:cNvPr>
            <p:cNvSpPr txBox="1"/>
            <p:nvPr/>
          </p:nvSpPr>
          <p:spPr>
            <a:xfrm>
              <a:off x="546393" y="359069"/>
              <a:ext cx="1953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3200" dirty="0">
                  <a:solidFill>
                    <a:schemeClr val="bg1"/>
                  </a:solidFill>
                </a:rPr>
                <a:t>Задатак 1.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B52A97F3-167E-46B2-AB95-13B80B56AE1F}"/>
                </a:ext>
              </a:extLst>
            </p:cNvPr>
            <p:cNvSpPr txBox="1"/>
            <p:nvPr/>
          </p:nvSpPr>
          <p:spPr>
            <a:xfrm>
              <a:off x="546393" y="852062"/>
              <a:ext cx="985256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3200" dirty="0">
                  <a:solidFill>
                    <a:schemeClr val="bg1"/>
                  </a:solidFill>
                </a:rPr>
                <a:t>Први сабирак је број </a:t>
              </a:r>
              <a:r>
                <a:rPr lang="sr-Cyrl-BA" sz="3200" dirty="0">
                  <a:solidFill>
                    <a:srgbClr val="FFFF00"/>
                  </a:solidFill>
                </a:rPr>
                <a:t>7</a:t>
              </a:r>
              <a:r>
                <a:rPr lang="sr-Cyrl-BA" sz="3200" dirty="0">
                  <a:solidFill>
                    <a:schemeClr val="bg1"/>
                  </a:solidFill>
                </a:rPr>
                <a:t>, а други број </a:t>
              </a:r>
              <a:r>
                <a:rPr lang="sr-Cyrl-BA" sz="3200" dirty="0">
                  <a:solidFill>
                    <a:srgbClr val="FFFF00"/>
                  </a:solidFill>
                </a:rPr>
                <a:t>3</a:t>
              </a:r>
              <a:r>
                <a:rPr lang="sr-Cyrl-BA" sz="3200" dirty="0">
                  <a:solidFill>
                    <a:schemeClr val="bg1"/>
                  </a:solidFill>
                </a:rPr>
                <a:t>. Израчунај збир. 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11D3F4F-7583-430C-9721-0E27F85CC6BA}"/>
              </a:ext>
            </a:extLst>
          </p:cNvPr>
          <p:cNvSpPr txBox="1"/>
          <p:nvPr/>
        </p:nvSpPr>
        <p:spPr>
          <a:xfrm>
            <a:off x="988831" y="2182625"/>
            <a:ext cx="24000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rgbClr val="FFFF00"/>
                </a:solidFill>
              </a:rPr>
              <a:t>7 + 3 = 10</a:t>
            </a:r>
            <a:endParaRPr lang="en-GB" sz="4400" dirty="0">
              <a:solidFill>
                <a:srgbClr val="FFFF00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80D10FD-565D-4BA7-887B-2F324E795335}"/>
              </a:ext>
            </a:extLst>
          </p:cNvPr>
          <p:cNvGrpSpPr/>
          <p:nvPr/>
        </p:nvGrpSpPr>
        <p:grpSpPr>
          <a:xfrm>
            <a:off x="675434" y="3113080"/>
            <a:ext cx="9698681" cy="1169550"/>
            <a:chOff x="546393" y="2715065"/>
            <a:chExt cx="9698681" cy="116955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0E0F8DC-2E2B-4B07-8238-E3DFD4846144}"/>
                </a:ext>
              </a:extLst>
            </p:cNvPr>
            <p:cNvSpPr txBox="1"/>
            <p:nvPr/>
          </p:nvSpPr>
          <p:spPr>
            <a:xfrm>
              <a:off x="555451" y="2715065"/>
              <a:ext cx="19531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3200" dirty="0">
                  <a:solidFill>
                    <a:schemeClr val="bg1"/>
                  </a:solidFill>
                </a:rPr>
                <a:t>Задатак 2.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E56A5430-8250-40BE-BAE3-6AC256AA7E85}"/>
                </a:ext>
              </a:extLst>
            </p:cNvPr>
            <p:cNvSpPr txBox="1"/>
            <p:nvPr/>
          </p:nvSpPr>
          <p:spPr>
            <a:xfrm>
              <a:off x="546393" y="3299840"/>
              <a:ext cx="969868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3200" dirty="0">
                  <a:solidFill>
                    <a:schemeClr val="bg1"/>
                  </a:solidFill>
                </a:rPr>
                <a:t>Други сабирак је број </a:t>
              </a:r>
              <a:r>
                <a:rPr lang="sr-Cyrl-BA" sz="3200" dirty="0">
                  <a:solidFill>
                    <a:srgbClr val="FFFF00"/>
                  </a:solidFill>
                </a:rPr>
                <a:t>4</a:t>
              </a:r>
              <a:r>
                <a:rPr lang="sr-Cyrl-BA" sz="3200" dirty="0">
                  <a:solidFill>
                    <a:schemeClr val="bg1"/>
                  </a:solidFill>
                </a:rPr>
                <a:t>, а први број </a:t>
              </a:r>
              <a:r>
                <a:rPr lang="sr-Cyrl-BA" sz="3200" dirty="0">
                  <a:solidFill>
                    <a:srgbClr val="FFFF00"/>
                  </a:solidFill>
                </a:rPr>
                <a:t>2</a:t>
              </a:r>
              <a:r>
                <a:rPr lang="sr-Cyrl-BA" sz="3200" dirty="0">
                  <a:solidFill>
                    <a:schemeClr val="bg1"/>
                  </a:solidFill>
                </a:rPr>
                <a:t>. Израчунај </a:t>
              </a:r>
              <a:r>
                <a:rPr lang="sr-Cyrl-BA" sz="3200" dirty="0" smtClean="0">
                  <a:solidFill>
                    <a:schemeClr val="bg1"/>
                  </a:solidFill>
                </a:rPr>
                <a:t>збир.</a:t>
              </a:r>
              <a:endParaRPr lang="en-GB" sz="3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F58BB4C-1282-4F50-8C54-874901D65793}"/>
              </a:ext>
            </a:extLst>
          </p:cNvPr>
          <p:cNvSpPr txBox="1"/>
          <p:nvPr/>
        </p:nvSpPr>
        <p:spPr>
          <a:xfrm>
            <a:off x="872251" y="4775623"/>
            <a:ext cx="21146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rgbClr val="FFFF00"/>
                </a:solidFill>
              </a:rPr>
              <a:t>2 + 4 = 6</a:t>
            </a:r>
            <a:endParaRPr lang="en-GB" sz="4400" dirty="0">
              <a:solidFill>
                <a:srgbClr val="FFFF00"/>
              </a:solidFill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17371109-146F-4B06-B0C7-D197975A1055}"/>
              </a:ext>
            </a:extLst>
          </p:cNvPr>
          <p:cNvGrpSpPr/>
          <p:nvPr/>
        </p:nvGrpSpPr>
        <p:grpSpPr>
          <a:xfrm>
            <a:off x="3602607" y="1799303"/>
            <a:ext cx="6566008" cy="1699122"/>
            <a:chOff x="3602607" y="1799303"/>
            <a:chExt cx="6566008" cy="1699122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A1EC94A9-39DE-452A-8912-4876E56046CE}"/>
                </a:ext>
              </a:extLst>
            </p:cNvPr>
            <p:cNvGrpSpPr/>
            <p:nvPr/>
          </p:nvGrpSpPr>
          <p:grpSpPr>
            <a:xfrm>
              <a:off x="3978282" y="1799303"/>
              <a:ext cx="6190333" cy="813937"/>
              <a:chOff x="3355430" y="1775527"/>
              <a:chExt cx="6190333" cy="813937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93AEEC6F-B46F-489C-8BB1-C5F8BBB948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55430" y="1775527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xmlns="" id="{5F4AEBA5-111A-436D-891D-BAA007F2C3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848" y="1786716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xmlns="" id="{0CDD1167-0642-4961-8DA7-0988219CAD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53945" y="1786716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xmlns="" id="{56C9B898-B1EE-4669-8689-E15D6220A6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843" y="1795001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7258C5CD-E02B-4834-BFC4-9F1356D238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1396" y="1786716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id="{AA65E12A-D15C-4A80-81F1-B966B8606F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67104" y="1775527"/>
                <a:ext cx="791818" cy="79181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xmlns="" id="{826704A9-2503-4A32-8E6B-1B8406687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54944" y="1797646"/>
                <a:ext cx="791818" cy="791818"/>
              </a:xfrm>
              <a:prstGeom prst="rect">
                <a:avLst/>
              </a:prstGeom>
            </p:spPr>
          </p:pic>
        </p:grp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00C5737-4F7C-4277-A6D7-211F76F525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2607" y="2405706"/>
              <a:ext cx="1031131" cy="1092719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5C220ECA-152D-4A01-A73A-BAA783F1E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36" y="2405705"/>
              <a:ext cx="1031131" cy="1092719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FF45D9A8-FCDB-421A-907F-9CC76F6B89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5688" y="2405704"/>
              <a:ext cx="1031131" cy="1092719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BB6FF4D3-FFC4-4B5A-996B-8816E0F04640}"/>
              </a:ext>
            </a:extLst>
          </p:cNvPr>
          <p:cNvGrpSpPr/>
          <p:nvPr/>
        </p:nvGrpSpPr>
        <p:grpSpPr>
          <a:xfrm>
            <a:off x="3441173" y="4373643"/>
            <a:ext cx="7153755" cy="1428076"/>
            <a:chOff x="3441173" y="4373643"/>
            <a:chExt cx="7153755" cy="142807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A52727B-4A33-4B84-AC49-A5AA03F55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1173" y="5032277"/>
              <a:ext cx="769442" cy="76944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593534E2-06C2-4860-B87F-46662A60E7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3622" y="5028419"/>
              <a:ext cx="769442" cy="76944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BAC8097E-9075-46C6-B010-362E5707E2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5940" y="4449891"/>
              <a:ext cx="1563306" cy="1309552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A6FFD73A-6B13-4948-9245-689E2EA71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690" y="4428634"/>
              <a:ext cx="1563306" cy="1309552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25821700-431B-4C54-A83E-36F2E2076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2282" y="4425877"/>
              <a:ext cx="1563306" cy="1309552"/>
            </a:xfrm>
            <a:prstGeom prst="rect">
              <a:avLst/>
            </a:prstGeom>
          </p:spPr>
        </p:pic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80F75299-DBCE-4EF5-917C-55FF2FA2BA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1622" y="4373643"/>
              <a:ext cx="1563306" cy="1309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14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FBC356E7-6968-4790-AA0B-C28CA0C27E6A}"/>
              </a:ext>
            </a:extLst>
          </p:cNvPr>
          <p:cNvGrpSpPr/>
          <p:nvPr/>
        </p:nvGrpSpPr>
        <p:grpSpPr>
          <a:xfrm>
            <a:off x="817682" y="734518"/>
            <a:ext cx="9915278" cy="3236936"/>
            <a:chOff x="817682" y="734518"/>
            <a:chExt cx="9915278" cy="323693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88F32275-E6FF-452A-B592-B766F54C5DE7}"/>
                </a:ext>
              </a:extLst>
            </p:cNvPr>
            <p:cNvSpPr txBox="1"/>
            <p:nvPr/>
          </p:nvSpPr>
          <p:spPr>
            <a:xfrm>
              <a:off x="817682" y="734518"/>
              <a:ext cx="9915278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r-Cyrl-B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Задатак 3.</a:t>
              </a:r>
            </a:p>
            <a:p>
              <a:r>
                <a:rPr lang="sr-Cyrl-B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Осмисли </a:t>
              </a:r>
              <a:r>
                <a:rPr lang="sr-Cyrl-BA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текст </a:t>
              </a:r>
              <a:r>
                <a:rPr lang="sr-Cyrl-BA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 лептирима и бубамарама и израчунај. </a:t>
              </a:r>
              <a:endParaRPr lang="en-GB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AAD6A1C0-9CCD-4AE6-B88B-2C0BB7813C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400" t="10531"/>
            <a:stretch/>
          </p:blipFill>
          <p:spPr>
            <a:xfrm>
              <a:off x="2165045" y="1779384"/>
              <a:ext cx="1501681" cy="164961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827EFE7-7B8F-42EE-9385-459FCE487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6391995" y="1791243"/>
              <a:ext cx="1122102" cy="1077218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95430A8-702D-4940-AE82-B50A163179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225212" y="1964136"/>
              <a:ext cx="1122102" cy="107721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44E9E987-CB00-4FFC-AB1F-772875702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5786263" y="2799250"/>
              <a:ext cx="1122102" cy="10772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C76C8648-044B-4CE8-A0D0-A3EEE05B77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6908365" y="2894236"/>
              <a:ext cx="1122102" cy="1077218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DB8C392B-D365-42B9-931B-9EA1ED544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p:blipFill>
          <p:spPr>
            <a:xfrm>
              <a:off x="7568168" y="1964136"/>
              <a:ext cx="1122102" cy="1077218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73E7366-C3D8-4F84-9C55-3037E996CA04}"/>
              </a:ext>
            </a:extLst>
          </p:cNvPr>
          <p:cNvSpPr txBox="1"/>
          <p:nvPr/>
        </p:nvSpPr>
        <p:spPr>
          <a:xfrm>
            <a:off x="944380" y="417297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Текст: На цвијету је био 1 лептир, долетјело је још 5 </a:t>
            </a:r>
          </a:p>
          <a:p>
            <a:r>
              <a:rPr lang="sr-Cyrl-BA" sz="3200" dirty="0">
                <a:solidFill>
                  <a:schemeClr val="bg1"/>
                </a:solidFill>
              </a:rPr>
              <a:t>бубамара. Колико је укупно инсеката на цвијету? 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E7ADE43-3D68-409D-BEF5-BF9A1577FC20}"/>
              </a:ext>
            </a:extLst>
          </p:cNvPr>
          <p:cNvSpPr txBox="1"/>
          <p:nvPr/>
        </p:nvSpPr>
        <p:spPr>
          <a:xfrm>
            <a:off x="944380" y="5451710"/>
            <a:ext cx="3121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Рачунамо: 1+5=6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8BD7C63F-77B5-41D7-9AC2-06CD51739E32}"/>
              </a:ext>
            </a:extLst>
          </p:cNvPr>
          <p:cNvSpPr txBox="1"/>
          <p:nvPr/>
        </p:nvSpPr>
        <p:spPr>
          <a:xfrm>
            <a:off x="4846820" y="5402591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</a:rPr>
              <a:t>Одговор: На цвијету је укупно 6 инсеката. 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92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FC3E3B4-10FD-4EF1-B943-F414B066B040}"/>
              </a:ext>
            </a:extLst>
          </p:cNvPr>
          <p:cNvSpPr txBox="1"/>
          <p:nvPr/>
        </p:nvSpPr>
        <p:spPr>
          <a:xfrm>
            <a:off x="4923701" y="2044707"/>
            <a:ext cx="64792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BA" sz="3600" dirty="0">
                <a:solidFill>
                  <a:schemeClr val="bg1"/>
                </a:solidFill>
              </a:rPr>
              <a:t>ЗАДАТАК ЗА САМОСТАЛАН РАД: </a:t>
            </a:r>
          </a:p>
          <a:p>
            <a:pPr algn="ctr"/>
            <a:endParaRPr lang="sr-Cyrl-BA" sz="3600" dirty="0">
              <a:solidFill>
                <a:schemeClr val="bg1"/>
              </a:solidFill>
            </a:endParaRPr>
          </a:p>
          <a:p>
            <a:pPr algn="ctr"/>
            <a:r>
              <a:rPr lang="sr-Cyrl-BA" sz="3600" dirty="0">
                <a:solidFill>
                  <a:schemeClr val="bg1"/>
                </a:solidFill>
              </a:rPr>
              <a:t>Урадити задатке из уџбеника  </a:t>
            </a:r>
            <a:endParaRPr lang="sr-Latn-BA" sz="3600" dirty="0">
              <a:solidFill>
                <a:schemeClr val="bg1"/>
              </a:solidFill>
            </a:endParaRPr>
          </a:p>
          <a:p>
            <a:pPr algn="ctr"/>
            <a:r>
              <a:rPr lang="sr-Cyrl-BA" sz="3600" dirty="0">
                <a:solidFill>
                  <a:schemeClr val="bg1"/>
                </a:solidFill>
              </a:rPr>
              <a:t>на страни број 63</a:t>
            </a:r>
            <a:r>
              <a:rPr lang="sr-Latn-BA" sz="3600" dirty="0">
                <a:solidFill>
                  <a:schemeClr val="bg1"/>
                </a:solidFill>
              </a:rPr>
              <a:t>.</a:t>
            </a:r>
            <a:endParaRPr lang="en-GB" sz="36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A04CD1-E461-483F-89EB-E65008DB2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5" y="177247"/>
            <a:ext cx="5607256" cy="650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01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3C081D-6304-4F1B-9F16-171D062CD933}"/>
              </a:ext>
            </a:extLst>
          </p:cNvPr>
          <p:cNvSpPr txBox="1"/>
          <p:nvPr/>
        </p:nvSpPr>
        <p:spPr>
          <a:xfrm>
            <a:off x="3090049" y="379827"/>
            <a:ext cx="6011902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Српски језик – 2. разред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421C890-0546-4826-B894-08DE25C079D0}"/>
              </a:ext>
            </a:extLst>
          </p:cNvPr>
          <p:cNvSpPr txBox="1"/>
          <p:nvPr/>
        </p:nvSpPr>
        <p:spPr>
          <a:xfrm>
            <a:off x="284813" y="1245994"/>
            <a:ext cx="11592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ПИШЕМ ПИСАНИМ СЛОВИМА </a:t>
            </a:r>
            <a:r>
              <a:rPr lang="sr-Cyrl-B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вјежбање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875CF1B-8CA3-4A97-BAF8-8D821EB7A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98" y="1815548"/>
            <a:ext cx="5821603" cy="48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86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C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FBC1669-5035-4FEB-9470-60595BA553F1}"/>
              </a:ext>
            </a:extLst>
          </p:cNvPr>
          <p:cNvSpPr txBox="1"/>
          <p:nvPr/>
        </p:nvSpPr>
        <p:spPr>
          <a:xfrm>
            <a:off x="1653854" y="1125891"/>
            <a:ext cx="26320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4400" dirty="0">
                <a:solidFill>
                  <a:schemeClr val="bg1"/>
                </a:solidFill>
              </a:rPr>
              <a:t>Реченице:</a:t>
            </a:r>
            <a:endParaRPr lang="en-GB" sz="44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A890FA-334C-43BE-88C1-0D790E6261F3}"/>
              </a:ext>
            </a:extLst>
          </p:cNvPr>
          <p:cNvSpPr txBox="1"/>
          <p:nvPr/>
        </p:nvSpPr>
        <p:spPr>
          <a:xfrm>
            <a:off x="790333" y="2227971"/>
            <a:ext cx="32189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Јулија љуља Ољу.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B25DA0C-C9C7-4686-BCFB-4EB26A2996D9}"/>
              </a:ext>
            </a:extLst>
          </p:cNvPr>
          <p:cNvSpPr txBox="1"/>
          <p:nvPr/>
        </p:nvSpPr>
        <p:spPr>
          <a:xfrm>
            <a:off x="790333" y="3136610"/>
            <a:ext cx="286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Лула </a:t>
            </a:r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 </a:t>
            </a:r>
            <a:r>
              <a:rPr lang="sr-Cyrl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лака</a:t>
            </a:r>
            <a:r>
              <a:rPr lang="sr-Cyrl-BA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3D28DBF-A118-4AC5-85E3-CA7AE654C64A}"/>
              </a:ext>
            </a:extLst>
          </p:cNvPr>
          <p:cNvSpPr txBox="1"/>
          <p:nvPr/>
        </p:nvSpPr>
        <p:spPr>
          <a:xfrm>
            <a:off x="780455" y="4050762"/>
            <a:ext cx="286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Љиља је јака. </a:t>
            </a:r>
            <a:endParaRPr lang="en-GB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89CCF3A-B596-4FE9-9C7F-52CB547EB7E0}"/>
              </a:ext>
            </a:extLst>
          </p:cNvPr>
          <p:cNvSpPr txBox="1"/>
          <p:nvPr/>
        </p:nvSpPr>
        <p:spPr>
          <a:xfrm rot="427255">
            <a:off x="10185009" y="-165693"/>
            <a:ext cx="1095172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9900" dirty="0">
                <a:solidFill>
                  <a:srgbClr val="FFFF00"/>
                </a:solidFill>
                <a:latin typeface="CyrVidanSerbia" panose="02000603070000020002" pitchFamily="2" charset="0"/>
              </a:rPr>
              <a:t>ј</a:t>
            </a:r>
            <a:endParaRPr lang="en-US" sz="19900" dirty="0">
              <a:solidFill>
                <a:srgbClr val="FFFF00"/>
              </a:solidFill>
              <a:latin typeface="CyrVidanSerbia" panose="02000603070000020002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C51CE9-9FA8-4B49-9536-C2C56F5127EA}"/>
              </a:ext>
            </a:extLst>
          </p:cNvPr>
          <p:cNvSpPr txBox="1"/>
          <p:nvPr/>
        </p:nvSpPr>
        <p:spPr>
          <a:xfrm rot="20198926">
            <a:off x="1041923" y="3950923"/>
            <a:ext cx="1810111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9900" dirty="0">
                <a:solidFill>
                  <a:srgbClr val="FFFF00"/>
                </a:solidFill>
                <a:latin typeface="CyrVidanSerbia" panose="02000603070000020002" pitchFamily="2" charset="0"/>
              </a:rPr>
              <a:t>љ</a:t>
            </a:r>
            <a:endParaRPr lang="en-US" sz="19900" dirty="0">
              <a:solidFill>
                <a:srgbClr val="FFFF00"/>
              </a:solidFill>
              <a:latin typeface="CyrVidanSerbia" panose="02000603070000020002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D0A7DF9-C80B-4B67-9669-394A6C2A46AC}"/>
              </a:ext>
            </a:extLst>
          </p:cNvPr>
          <p:cNvSpPr txBox="1"/>
          <p:nvPr/>
        </p:nvSpPr>
        <p:spPr>
          <a:xfrm rot="427255">
            <a:off x="10363209" y="3798163"/>
            <a:ext cx="1435008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9900" dirty="0">
                <a:solidFill>
                  <a:srgbClr val="FFFF00"/>
                </a:solidFill>
                <a:latin typeface="CyrVidanSerbia" panose="02000603070000020002" pitchFamily="2" charset="0"/>
              </a:rPr>
              <a:t>к</a:t>
            </a:r>
            <a:endParaRPr lang="en-US" sz="19900" dirty="0">
              <a:solidFill>
                <a:srgbClr val="FFFF00"/>
              </a:solidFill>
              <a:latin typeface="CyrVidanSerbia" panose="02000603070000020002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FE2528D-A36D-4C23-8F82-6E81A5110BF3}"/>
              </a:ext>
            </a:extLst>
          </p:cNvPr>
          <p:cNvSpPr txBox="1"/>
          <p:nvPr/>
        </p:nvSpPr>
        <p:spPr>
          <a:xfrm rot="20305830">
            <a:off x="45318" y="-886346"/>
            <a:ext cx="1470274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19900" dirty="0">
                <a:solidFill>
                  <a:srgbClr val="FFFF00"/>
                </a:solidFill>
                <a:latin typeface="CyrVidanSerbia" panose="02000603070000020002" pitchFamily="2" charset="0"/>
              </a:rPr>
              <a:t>л</a:t>
            </a:r>
            <a:endParaRPr lang="en-US" sz="19900" dirty="0">
              <a:solidFill>
                <a:srgbClr val="FFFF00"/>
              </a:solidFill>
              <a:latin typeface="CyrVidanSerbia" panose="02000603070000020002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FB7A6BC-EE28-4505-B226-55377C90B2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" t="11444" r="-1654"/>
          <a:stretch/>
        </p:blipFill>
        <p:spPr>
          <a:xfrm>
            <a:off x="5631859" y="19191"/>
            <a:ext cx="4918016" cy="544545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D5532D0-B217-40BB-8D82-AFB699C8AB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28"/>
          <a:stretch/>
        </p:blipFill>
        <p:spPr>
          <a:xfrm>
            <a:off x="3419862" y="1125891"/>
            <a:ext cx="3571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342</Words>
  <Application>Microsoft Office PowerPoint</Application>
  <PresentationFormat>Custom</PresentationFormat>
  <Paragraphs>64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 OŠ Desanka Maksimović - Stanari</dc:creator>
  <cp:lastModifiedBy>Maja Keser</cp:lastModifiedBy>
  <cp:revision>38</cp:revision>
  <dcterms:created xsi:type="dcterms:W3CDTF">2020-11-13T10:41:17Z</dcterms:created>
  <dcterms:modified xsi:type="dcterms:W3CDTF">2020-11-18T17:53:22Z</dcterms:modified>
</cp:coreProperties>
</file>