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2" r:id="rId6"/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1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3C053-27B9-4071-83E6-A50D39E5D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6AE218-98E3-40EB-A760-6F2E2F70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B9614F-05EC-4EB2-9E08-3D7165CB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BBEB4-07C2-4297-B000-CFB75F6D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9ADDB-C1BF-473B-B227-CA4F8414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00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11592-9A0A-487D-AC85-CF860E7C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651B44-8FDD-4533-8722-E310A2FC6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8F5F53-15B0-4DAF-A92C-8E597480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FD31AD-B6C5-4AD2-AFDD-483FB523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76F263-E04C-4573-9D9E-51F17668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7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CEE61D-B92E-410A-86C2-B55E8162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AADA44-A60F-4959-AF74-A17C8A3AE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C6C78-3B18-4CC0-A333-002E9E7E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07B22-B3EB-4455-943E-00C9AA4D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FE6653-4E9A-48F2-B0C4-39B642EB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59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2C265-BC7B-4895-9BA3-C3FF0E5E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CEDBA-FD1B-490B-829A-D1FD17330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6C3A3-FDAD-45D1-A95F-07752767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9B179-7B0C-4108-8C94-F59682F2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C02017-2A1C-47B7-8011-0D53966F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3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6E1BB-D2FD-4DB4-8C5F-5B6C7B0B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B1FFB-D39D-4AE1-AE8E-568FEBD2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5B4FA1-A7B7-4210-93E3-11C658A6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756D52-D73E-4EAF-A464-E075579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A06C6D-BC5A-418E-98FE-92925A85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87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70A96-00F1-42F7-8D7B-B0EDC655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C8F13-DCA6-448B-AD4E-705EA8E42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BC370-A954-41DD-9D43-AF8DC9656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F1EAB5-1475-417F-803A-F4622B50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08FB5F-8642-46A3-9B3D-CAE5EE86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F8AC22-DDD0-4B14-9258-FEE488F5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996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5FC7C-C870-44CC-8FDE-19B0F8DD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E7BB8E-D9CB-4750-8856-EDE1948F6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8B48-ACE1-4BE7-BF00-4A47542FE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756151-C3B8-4961-B657-1D99D02C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ECF821-E4A8-4E41-A548-6C3B3C833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0C5C1D-1D4A-47DE-856A-54A1AD2E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44F917-59D2-460B-9100-56BE9FE9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568B6E-11B0-4AB3-AD6E-96F28F1F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79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CD185-28FF-4452-A149-B4A2602F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BE9E89-45C7-49BA-A088-006A338E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FBD95C-BBA9-409B-99FC-9A1FB02E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5665FD-E3C4-41C6-BBA7-EECF2E63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6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202C3E-1923-4FB1-A0A4-3E9E2B97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D1308E-71D1-466C-9703-B129407C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C01E71-5D6B-41C9-86E4-14B852DA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83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0F7C7-5059-407A-AB1B-2A61C31A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6B27F-C8C3-40E0-8AFC-AC2DC0BA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DEC1B6-F88F-4804-AF78-68368011A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13918-5B80-493D-B388-F99FAE64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8C6238-D689-432E-8F49-AE8B6376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7B1545-6FDE-4642-B276-BFA1D859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57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E0151-5150-42A6-B712-46B1DBD8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EDE165-AE1C-4141-8620-3BE395A80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622F5E-8BC5-487E-BBD3-AC57566BB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D4CF8A-21F4-4ED1-B243-9E8ABCAF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20614F-2EE3-4522-A0F6-5F5E972B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6BAA12-BC4B-421D-B561-C1E691EB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81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94455C-6D42-494C-9F92-4C9016F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5C3567-D77D-4475-A379-519518F9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4D7480-74B3-4662-BB0F-AEA6A8BC9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14F9-19D8-4307-81D6-3A72BC5A5CF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37DDA-2EC3-4A71-8B9E-84C0755A4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00E2EC-38C7-43E1-A04E-EFCA9D61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5664-1961-4B32-848D-1BDCD3573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25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B354A-FF8D-44E2-B91B-B80253E5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A7788C-3CEB-4B59-9EE6-2555C74C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5065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/>
              <a:t>	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KORENI - običaji i tradicija kod Srba • Srbija Fo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dole skraćen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7309" y="5444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7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B354A-FF8D-44E2-B91B-B80253E5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lang="sr-Cyrl-RS" sz="5000" b="1" dirty="0">
                <a:solidFill>
                  <a:srgbClr val="FF0000"/>
                </a:solidFill>
              </a:rPr>
              <a:t>ДОДОЛСКИ ОБРЕД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A7788C-3CEB-4B59-9EE6-2555C74C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50655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dirty="0"/>
              <a:t>	</a:t>
            </a:r>
            <a:r>
              <a:rPr lang="sr-Cyrl-RS" sz="3200" dirty="0">
                <a:solidFill>
                  <a:srgbClr val="FF0000"/>
                </a:solidFill>
              </a:rPr>
              <a:t>У нашим селима је постојао </a:t>
            </a:r>
            <a:r>
              <a:rPr lang="ru-RU" sz="3200" dirty="0">
                <a:solidFill>
                  <a:srgbClr val="FF0000"/>
                </a:solidFill>
              </a:rPr>
              <a:t>обред призивања кише, који се обављао некада давно у вријеме суша.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FF0000"/>
                </a:solidFill>
              </a:rPr>
              <a:t>	Тада су дjевојке ишле по селу од куће до куће и пjевале ДОДОЛСКЕ пjесме. Једна од њих била је у потпуности прекривена грањем и лишћем, тако да јој се ни очи не виде. Она је била ДОДОЛА или ДОДА.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sr-Latn-BA" dirty="0">
                <a:solidFill>
                  <a:srgbClr val="FF0000"/>
                </a:solidFill>
              </a:rPr>
              <a:t>	</a:t>
            </a:r>
            <a:r>
              <a:rPr lang="ru-RU" sz="3200" dirty="0">
                <a:solidFill>
                  <a:srgbClr val="FF0000"/>
                </a:solidFill>
              </a:rPr>
              <a:t>Док дjевојке пjевају, додола игра и окреће се, а </a:t>
            </a:r>
            <a:r>
              <a:rPr lang="sr-Latn-BA" sz="3200" dirty="0">
                <a:solidFill>
                  <a:srgbClr val="FF0000"/>
                </a:solidFill>
              </a:rPr>
              <a:t>			</a:t>
            </a:r>
            <a:r>
              <a:rPr lang="ru-RU" sz="3200" dirty="0">
                <a:solidFill>
                  <a:srgbClr val="FF0000"/>
                </a:solidFill>
              </a:rPr>
              <a:t>укућани је поливају водом. Вjеровало се да је то </a:t>
            </a:r>
            <a:r>
              <a:rPr lang="sr-Latn-BA" sz="3200" dirty="0">
                <a:solidFill>
                  <a:srgbClr val="FF0000"/>
                </a:solidFill>
              </a:rPr>
              <a:t>			</a:t>
            </a:r>
            <a:r>
              <a:rPr lang="ru-RU" sz="3200" dirty="0">
                <a:solidFill>
                  <a:srgbClr val="FF0000"/>
                </a:solidFill>
              </a:rPr>
              <a:t>начин да се призове киша. </a:t>
            </a:r>
          </a:p>
          <a:p>
            <a:pPr marL="0" indent="0" algn="just">
              <a:buNone/>
            </a:pPr>
            <a:r>
              <a:rPr lang="sr-Latn-BA" sz="3200" dirty="0">
                <a:solidFill>
                  <a:srgbClr val="FF0000"/>
                </a:solidFill>
              </a:rPr>
              <a:t>		</a:t>
            </a:r>
            <a:r>
              <a:rPr lang="ru-RU" sz="3200" dirty="0">
                <a:solidFill>
                  <a:srgbClr val="FF0000"/>
                </a:solidFill>
              </a:rPr>
              <a:t>Овај обред се обављао увијек истим редослиједом </a:t>
            </a:r>
            <a:r>
              <a:rPr lang="sr-Latn-BA" sz="3200" dirty="0">
                <a:solidFill>
                  <a:srgbClr val="FF0000"/>
                </a:solidFill>
              </a:rPr>
              <a:t>		</a:t>
            </a:r>
            <a:r>
              <a:rPr lang="ru-RU" sz="3200" dirty="0">
                <a:solidFill>
                  <a:srgbClr val="FF0000"/>
                </a:solidFill>
              </a:rPr>
              <a:t>у намjери да се побиједи нека природна појава или </a:t>
            </a:r>
            <a:r>
              <a:rPr lang="sr-Latn-BA" sz="3200" dirty="0">
                <a:solidFill>
                  <a:srgbClr val="FF0000"/>
                </a:solidFill>
              </a:rPr>
              <a:t>		</a:t>
            </a:r>
            <a:r>
              <a:rPr lang="ru-RU" sz="3200" dirty="0">
                <a:solidFill>
                  <a:srgbClr val="FF0000"/>
                </a:solidFill>
              </a:rPr>
              <a:t>натприродна сила, као што се у овом случају </a:t>
            </a:r>
            <a:r>
              <a:rPr lang="sr-Latn-BA" sz="3200" dirty="0">
                <a:solidFill>
                  <a:srgbClr val="FF0000"/>
                </a:solidFill>
              </a:rPr>
              <a:t>			</a:t>
            </a:r>
            <a:r>
              <a:rPr lang="ru-RU" sz="3200" dirty="0">
                <a:solidFill>
                  <a:srgbClr val="FF0000"/>
                </a:solidFill>
              </a:rPr>
              <a:t>побјеђује суша.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DD9AE8-5614-4B7C-934A-27A8798E0C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015" y="37412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38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F130311-5056-4296-8278-A2755E335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10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6ECDE9B-50DE-4828-9546-45BBE1864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2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EF3A4-F0B0-4DBD-8EA5-32187D7F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sz="50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chemeClr val="accent6"/>
                  </a:outerShdw>
                  <a:reflection endPos="0" dist="50800" dir="5400000" sy="-100000" algn="bl" rotWithShape="0"/>
                </a:effectLst>
              </a:rPr>
              <a:t/>
            </a:r>
            <a:br>
              <a:rPr lang="sr-Latn-BA" sz="50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chemeClr val="accent6"/>
                  </a:outerShdw>
                  <a:reflection endPos="0" dist="50800" dir="5400000" sy="-100000" algn="bl" rotWithShape="0"/>
                </a:effectLst>
              </a:rPr>
            </a:br>
            <a:r>
              <a:rPr lang="sr-Cyrl-RS" sz="67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chemeClr val="accent6"/>
                  </a:outerShdw>
                  <a:reflection endPos="0" dist="50800" dir="5400000" sy="-100000" algn="bl" rotWithShape="0"/>
                </a:effectLst>
              </a:rPr>
              <a:t>МИ ИДЕМО ПРЕКО ПОЉА</a:t>
            </a:r>
            <a:r>
              <a:rPr lang="sr-Latn-BA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chemeClr val="accent6"/>
                  </a:outerShdw>
                  <a:reflection endPos="0" dist="50800" dir="5400000" sy="-100000" algn="bl" rotWithShape="0"/>
                </a:effectLst>
              </a:rPr>
              <a:t/>
            </a:r>
            <a:br>
              <a:rPr lang="sr-Latn-BA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chemeClr val="accent6"/>
                  </a:outerShdw>
                  <a:reflection endPos="0" dist="508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B18D8-3E35-4356-ACAC-86F2658B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sr-Cyrl-RS" sz="4800" dirty="0">
                <a:solidFill>
                  <a:srgbClr val="92D050"/>
                </a:solidFill>
              </a:rPr>
              <a:t>Народна </a:t>
            </a:r>
            <a:r>
              <a:rPr lang="sr-Cyrl-RS" sz="4800" dirty="0" err="1">
                <a:solidFill>
                  <a:srgbClr val="92D050"/>
                </a:solidFill>
              </a:rPr>
              <a:t>пјесма</a:t>
            </a:r>
            <a:endParaRPr lang="en-US" sz="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549D16-51AA-41FD-AFB2-E52000EAAC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665" y="1562894"/>
            <a:ext cx="3486150" cy="4876800"/>
          </a:xfrm>
          <a:prstGeom prst="rect">
            <a:avLst/>
          </a:prstGeom>
        </p:spPr>
      </p:pic>
      <p:pic>
        <p:nvPicPr>
          <p:cNvPr id="5" name="Picture 4" descr="Free Flowers Crown Cliparts, Download Free Clip Art, Free Clip Art ...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90" y="4580074"/>
            <a:ext cx="2988310" cy="2408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562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869B85-32FA-4889-A09C-166C0911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166"/>
            <a:ext cx="10515600" cy="5921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/>
              <a:t>   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Ми идемо преко поља, преко поља, 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ми идемо преко поља.</a:t>
            </a:r>
          </a:p>
          <a:p>
            <a:pPr marL="0" indent="0">
              <a:buNone/>
            </a:pP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   А облаци преко неба, преко неба,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а облаци преко неба.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Облак брже, дода брже, дода брже,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облак брже, дода брже.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Росна киша </a:t>
            </a:r>
            <a:r>
              <a:rPr lang="sr-Cyrl-RS" sz="3000" b="1" dirty="0" err="1">
                <a:solidFill>
                  <a:schemeClr val="accent6">
                    <a:lumMod val="50000"/>
                  </a:schemeClr>
                </a:solidFill>
              </a:rPr>
              <a:t>понајбрже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r-Cyrl-RS" sz="3000" b="1" dirty="0" err="1">
                <a:solidFill>
                  <a:schemeClr val="accent6">
                    <a:lumMod val="50000"/>
                  </a:schemeClr>
                </a:solidFill>
              </a:rPr>
              <a:t>понајбрже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sr-Cyrl-R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росна киша </a:t>
            </a:r>
            <a:r>
              <a:rPr lang="sr-Cyrl-RS" sz="3000" b="1" dirty="0" err="1">
                <a:solidFill>
                  <a:schemeClr val="accent6">
                    <a:lumMod val="75000"/>
                  </a:schemeClr>
                </a:solidFill>
              </a:rPr>
              <a:t>понајбрже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Да ороси наша поља, наша поља,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да ороси наша поља.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50000"/>
                  </a:schemeClr>
                </a:solidFill>
              </a:rPr>
              <a:t>Да уроде наша жита, наша жита,</a:t>
            </a:r>
          </a:p>
          <a:p>
            <a:pPr marL="0" indent="0">
              <a:buNone/>
            </a:pPr>
            <a:r>
              <a:rPr lang="sr-Cyrl-RS" sz="3000" b="1" dirty="0"/>
              <a:t>   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да уроде наша жита.</a:t>
            </a:r>
          </a:p>
          <a:p>
            <a:pPr marL="0" indent="0">
              <a:buNone/>
            </a:pPr>
            <a:endParaRPr lang="sr-Cyrl-RS" dirty="0"/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  <p:pic>
        <p:nvPicPr>
          <p:cNvPr id="5" name="Picture 4" descr="zito2.jpg"/>
          <p:cNvPicPr>
            <a:picLocks noChangeAspect="1"/>
          </p:cNvPicPr>
          <p:nvPr/>
        </p:nvPicPr>
        <p:blipFill>
          <a:blip r:embed="rId2" cstate="print"/>
          <a:srcRect l="1205" t="3810" b="5974"/>
          <a:stretch>
            <a:fillRect/>
          </a:stretch>
        </p:blipFill>
        <p:spPr>
          <a:xfrm>
            <a:off x="7350826" y="0"/>
            <a:ext cx="4384031" cy="6187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3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mazon.com: VGIA 20 Inch Artificial Peony Flower Wreath Sil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8" y="682832"/>
            <a:ext cx="29908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0743" y="1122363"/>
            <a:ext cx="5165766" cy="2387600"/>
          </a:xfrm>
        </p:spPr>
        <p:txBody>
          <a:bodyPr/>
          <a:lstStyle/>
          <a:p>
            <a:endParaRPr lang="sr-Latn-BA" dirty="0"/>
          </a:p>
        </p:txBody>
      </p:sp>
      <p:pic>
        <p:nvPicPr>
          <p:cNvPr id="4" name="Picture 3" descr="Free Piano Frames Cliparts, Download Free Clip Art, Free Clip Art ...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9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1969" y="1460666"/>
            <a:ext cx="6982690" cy="3123210"/>
          </a:xfrm>
        </p:spPr>
        <p:txBody>
          <a:bodyPr>
            <a:normAutofit fontScale="92500" lnSpcReduction="10000"/>
          </a:bodyPr>
          <a:lstStyle/>
          <a:p>
            <a:r>
              <a:rPr lang="sr-Cyrl-RS" sz="3200" u="sng" dirty="0" smtClean="0">
                <a:latin typeface="Arial" pitchFamily="34" charset="0"/>
                <a:cs typeface="Arial" pitchFamily="34" charset="0"/>
              </a:rPr>
              <a:t>Задатак за самосталан рад:</a:t>
            </a:r>
          </a:p>
          <a:p>
            <a:endParaRPr lang="sr-Cyrl-R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Направите вијенчић од гранчица и цвијећа и са вјенчићем на глави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уз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покрете и плес по вашој жељи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пјевајте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пјесму </a:t>
            </a:r>
          </a:p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,,Ми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идемо преко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поља’’.</a:t>
            </a:r>
            <a:endParaRPr lang="sr-Latn-B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Number Clipart Watercolor - Watercolor Wreath Flower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1032" name="Picture 8" descr="Amazon.com: VGIA 20 Inch Artificial Peony Flower Wreath Sil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5" y="409699"/>
            <a:ext cx="29908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15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126</Words>
  <Application>Microsoft Office PowerPoint</Application>
  <PresentationFormat>Custom</PresentationFormat>
  <Paragraphs>27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ДОДОЛСКИ ОБРЕД</vt:lpstr>
      <vt:lpstr>Slide 3</vt:lpstr>
      <vt:lpstr>Slide 4</vt:lpstr>
      <vt:lpstr> МИ ИДЕМО ПРЕКО ПОЉА 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 ИДЕМО ПРЕКО ПОЉА</dc:title>
  <dc:creator>Goran Popović</dc:creator>
  <cp:lastModifiedBy>PC</cp:lastModifiedBy>
  <cp:revision>23</cp:revision>
  <dcterms:created xsi:type="dcterms:W3CDTF">2020-02-13T16:13:45Z</dcterms:created>
  <dcterms:modified xsi:type="dcterms:W3CDTF">2020-05-28T14:41:31Z</dcterms:modified>
</cp:coreProperties>
</file>