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6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1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6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79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1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6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4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1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7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7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9BCA89-30A7-40F7-B2B0-562B88687538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1CCE49-4BA0-4582-9410-B42ECC9EA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1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СЛУЖБА РИЈЕЧИ У РЕЧЕНИЦИ-ПОНАВЉАЊЕ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Дијана Адановић-Смољановић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sr-Cyrl-BA" dirty="0" smtClean="0"/>
              <a:t>ПРИЛОШКЕ ОДРЕДБЕ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393" y="1303283"/>
            <a:ext cx="10018713" cy="5002924"/>
          </a:xfrm>
        </p:spPr>
        <p:txBody>
          <a:bodyPr>
            <a:normAutofit fontScale="77500" lnSpcReduction="20000"/>
          </a:bodyPr>
          <a:lstStyle/>
          <a:p>
            <a:r>
              <a:rPr lang="sr-Cyrl-BA" dirty="0" smtClean="0"/>
              <a:t>Прилошке одредбе су глаголске допуне којима се исказује вријеме, мјесто, начин, количина и узрок вршења глаголске радње.</a:t>
            </a:r>
          </a:p>
          <a:p>
            <a:r>
              <a:rPr lang="sr-Cyrl-BA" dirty="0" smtClean="0"/>
              <a:t>Службу прилошких одредби могу да врше прилози и именице у одговарајућем падежу.</a:t>
            </a:r>
          </a:p>
          <a:p>
            <a:r>
              <a:rPr lang="sr-Cyrl-BA" dirty="0" smtClean="0"/>
              <a:t>Прилошке одредбе могу бити:</a:t>
            </a:r>
          </a:p>
          <a:p>
            <a:r>
              <a:rPr lang="sr-Cyrl-BA" dirty="0" smtClean="0"/>
              <a:t>прилошке одредбе за мјесто  </a:t>
            </a:r>
            <a:r>
              <a:rPr lang="sr-Cyrl-BA" dirty="0" smtClean="0">
                <a:solidFill>
                  <a:srgbClr val="FF0000"/>
                </a:solidFill>
              </a:rPr>
              <a:t>Ставио је </a:t>
            </a:r>
            <a:r>
              <a:rPr lang="sr-Cyrl-BA" dirty="0" smtClean="0">
                <a:solidFill>
                  <a:srgbClr val="00B050"/>
                </a:solidFill>
              </a:rPr>
              <a:t>на главу </a:t>
            </a:r>
            <a:r>
              <a:rPr lang="sr-Cyrl-BA" dirty="0" smtClean="0">
                <a:solidFill>
                  <a:srgbClr val="FF0000"/>
                </a:solidFill>
              </a:rPr>
              <a:t>нову капу.</a:t>
            </a:r>
          </a:p>
          <a:p>
            <a:endParaRPr lang="sr-Cyrl-BA" dirty="0" smtClean="0"/>
          </a:p>
          <a:p>
            <a:r>
              <a:rPr lang="sr-Cyrl-BA" dirty="0" smtClean="0"/>
              <a:t>прилошке одредбе за вријеме  </a:t>
            </a:r>
            <a:r>
              <a:rPr lang="sr-Cyrl-BA" dirty="0" smtClean="0">
                <a:solidFill>
                  <a:srgbClr val="00B050"/>
                </a:solidFill>
              </a:rPr>
              <a:t>Данас</a:t>
            </a:r>
            <a:r>
              <a:rPr lang="sr-Cyrl-BA" dirty="0" smtClean="0">
                <a:solidFill>
                  <a:srgbClr val="FF0000"/>
                </a:solidFill>
              </a:rPr>
              <a:t> је хладно.</a:t>
            </a:r>
          </a:p>
          <a:p>
            <a:endParaRPr lang="sr-Cyrl-BA" dirty="0" smtClean="0"/>
          </a:p>
          <a:p>
            <a:r>
              <a:rPr lang="sr-Cyrl-BA" dirty="0" smtClean="0"/>
              <a:t>прилошке одредбе за начин  </a:t>
            </a:r>
            <a:r>
              <a:rPr lang="sr-Cyrl-BA" dirty="0" smtClean="0">
                <a:solidFill>
                  <a:srgbClr val="FF0000"/>
                </a:solidFill>
              </a:rPr>
              <a:t>Она </a:t>
            </a:r>
            <a:r>
              <a:rPr lang="sr-Cyrl-BA" dirty="0" smtClean="0">
                <a:solidFill>
                  <a:srgbClr val="00B050"/>
                </a:solidFill>
              </a:rPr>
              <a:t>лијепо</a:t>
            </a:r>
            <a:r>
              <a:rPr lang="sr-Cyrl-BA" dirty="0" smtClean="0">
                <a:solidFill>
                  <a:srgbClr val="FF0000"/>
                </a:solidFill>
              </a:rPr>
              <a:t> пјева.</a:t>
            </a:r>
          </a:p>
          <a:p>
            <a:endParaRPr lang="sr-Cyrl-BA" dirty="0" smtClean="0"/>
          </a:p>
          <a:p>
            <a:r>
              <a:rPr lang="sr-Cyrl-BA" dirty="0" smtClean="0"/>
              <a:t>прилошке одредбе за узрок  </a:t>
            </a:r>
            <a:r>
              <a:rPr lang="sr-Cyrl-BA" dirty="0" smtClean="0">
                <a:solidFill>
                  <a:srgbClr val="FF0000"/>
                </a:solidFill>
              </a:rPr>
              <a:t>Нисмо отишли на излет </a:t>
            </a:r>
            <a:r>
              <a:rPr lang="sr-Cyrl-BA" dirty="0" smtClean="0">
                <a:solidFill>
                  <a:srgbClr val="00B050"/>
                </a:solidFill>
              </a:rPr>
              <a:t>због кише.</a:t>
            </a:r>
            <a:endParaRPr lang="sr-Cyrl-BA" dirty="0" smtClean="0">
              <a:solidFill>
                <a:srgbClr val="FF0000"/>
              </a:solidFill>
            </a:endParaRPr>
          </a:p>
          <a:p>
            <a:endParaRPr lang="sr-Cyrl-BA" dirty="0" smtClean="0"/>
          </a:p>
          <a:p>
            <a:r>
              <a:rPr lang="sr-Cyrl-BA" dirty="0" smtClean="0"/>
              <a:t>прилошке одредбе за количину  </a:t>
            </a:r>
            <a:r>
              <a:rPr lang="sr-Cyrl-BA" dirty="0" smtClean="0">
                <a:solidFill>
                  <a:srgbClr val="FF0000"/>
                </a:solidFill>
              </a:rPr>
              <a:t>Он </a:t>
            </a:r>
            <a:r>
              <a:rPr lang="sr-Cyrl-BA" dirty="0" smtClean="0">
                <a:solidFill>
                  <a:srgbClr val="00B050"/>
                </a:solidFill>
              </a:rPr>
              <a:t>много</a:t>
            </a:r>
            <a:r>
              <a:rPr lang="sr-Cyrl-BA" dirty="0" smtClean="0">
                <a:solidFill>
                  <a:srgbClr val="FF0000"/>
                </a:solidFill>
              </a:rPr>
              <a:t> учи.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66980" y="2429336"/>
            <a:ext cx="82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00B050"/>
                </a:solidFill>
              </a:rPr>
              <a:t>ПОМ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68" y="3156309"/>
            <a:ext cx="66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00B050"/>
                </a:solidFill>
              </a:rPr>
              <a:t>ПОВ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4664" y="3844737"/>
            <a:ext cx="67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00B050"/>
                </a:solidFill>
              </a:rPr>
              <a:t>ПОН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8979" y="4561490"/>
            <a:ext cx="641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00B050"/>
                </a:solidFill>
              </a:rPr>
              <a:t>ПОУ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3545" y="5332686"/>
            <a:ext cx="67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00B050"/>
                </a:solidFill>
              </a:rPr>
              <a:t>ПОК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ХВАЛА ЗА ПАЖЊУ!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dirty="0" smtClean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Шта је реченица?</a:t>
            </a:r>
          </a:p>
          <a:p>
            <a:r>
              <a:rPr lang="sr-Cyrl-BA" dirty="0" smtClean="0"/>
              <a:t>Реченица је скуп ријечи повезан у једну мисаону цјелину.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857" y="1638299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654" y="1275988"/>
            <a:ext cx="10018713" cy="691055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РЕЧЕНИЧНИ ЧЛАНОВИ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473" y="211458"/>
            <a:ext cx="10018713" cy="1007743"/>
          </a:xfrm>
        </p:spPr>
        <p:txBody>
          <a:bodyPr/>
          <a:lstStyle/>
          <a:p>
            <a:r>
              <a:rPr lang="sr-Cyrl-BA" dirty="0" smtClean="0"/>
              <a:t>Реченица се састоји од реченичних дијелова (чланова) који имају неку службу у реченици</a:t>
            </a:r>
          </a:p>
        </p:txBody>
      </p:sp>
      <p:sp>
        <p:nvSpPr>
          <p:cNvPr id="25" name="Right Arrow 24"/>
          <p:cNvSpPr/>
          <p:nvPr/>
        </p:nvSpPr>
        <p:spPr>
          <a:xfrm rot="7879201">
            <a:off x="4282662" y="2196030"/>
            <a:ext cx="1001576" cy="212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3720799" flipH="1">
            <a:off x="7574223" y="2196137"/>
            <a:ext cx="1006347" cy="210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805901" y="2748624"/>
            <a:ext cx="143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ЗАВИСНИ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92333" y="2748624"/>
            <a:ext cx="186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ГЛАВНИ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3720799" flipH="1">
            <a:off x="8471016" y="3271269"/>
            <a:ext cx="801697" cy="204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7879201">
            <a:off x="7606623" y="3271268"/>
            <a:ext cx="801697" cy="204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610050" y="3117956"/>
            <a:ext cx="1672971" cy="1464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Субјекат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Предикат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4263" y="3752191"/>
            <a:ext cx="170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ИМЕНСКИ ДОДАЦИ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723243" y="3741682"/>
            <a:ext cx="170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ГЛАГОЛСКИ ДОДАЦИ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537181" y="4582002"/>
            <a:ext cx="1672971" cy="1464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Атрибут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Апозиција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541407" y="4582002"/>
            <a:ext cx="1672971" cy="1464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Објекат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dirty="0" smtClean="0">
                <a:solidFill>
                  <a:schemeClr val="tx1"/>
                </a:solidFill>
              </a:rPr>
              <a:t>Прилошке одредбе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0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62" y="1"/>
            <a:ext cx="10604938" cy="1103586"/>
          </a:xfrm>
        </p:spPr>
        <p:txBody>
          <a:bodyPr>
            <a:normAutofit fontScale="90000"/>
          </a:bodyPr>
          <a:lstStyle/>
          <a:p>
            <a:r>
              <a:rPr lang="sr-Cyrl-BA" sz="3500" dirty="0" smtClean="0"/>
              <a:t>КОЈЕ РИЈЕЧИ МОГУ ВРШИТИ СЛУЖБУ У РЕЧЕНИЦИ?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062" y="165137"/>
            <a:ext cx="9522373" cy="2703786"/>
          </a:xfrm>
        </p:spPr>
        <p:txBody>
          <a:bodyPr>
            <a:normAutofit/>
          </a:bodyPr>
          <a:lstStyle/>
          <a:p>
            <a:r>
              <a:rPr lang="sr-Cyrl-BA" dirty="0" smtClean="0"/>
              <a:t>Службу ријечи у реченици не могу вршити све врсте ријечи</a:t>
            </a:r>
          </a:p>
          <a:p>
            <a:pPr marL="0" indent="0">
              <a:buNone/>
            </a:pPr>
            <a:r>
              <a:rPr lang="sr-Cyrl-BA" sz="1800" dirty="0" smtClean="0"/>
              <a:t>    ПУНОЗНАЧНЕ РИЈЕЧИ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361791" y="1693965"/>
            <a:ext cx="851338" cy="21020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60124" y="1517030"/>
            <a:ext cx="377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Ријечи које могу самостално вршити неку реченичну функцију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2606565" y="2008488"/>
            <a:ext cx="189186" cy="388883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34052" y="2493391"/>
            <a:ext cx="2564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accent1"/>
                </a:solidFill>
              </a:rPr>
              <a:t>Именице, замјенице, придјеви, </a:t>
            </a:r>
            <a:r>
              <a:rPr lang="sr-Cyrl-BA" dirty="0" smtClean="0">
                <a:solidFill>
                  <a:schemeClr val="accent1"/>
                </a:solidFill>
              </a:rPr>
              <a:t>бројеви</a:t>
            </a:r>
            <a:r>
              <a:rPr lang="sr-Cyrl-BA" dirty="0" smtClean="0">
                <a:solidFill>
                  <a:schemeClr val="accent1"/>
                </a:solidFill>
              </a:rPr>
              <a:t>, глаголи и прилози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55224" y="3509262"/>
            <a:ext cx="272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ПОМОЋНЕ РИЈЕЧИ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4146330" y="3590564"/>
            <a:ext cx="851338" cy="21020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60124" y="3416721"/>
            <a:ext cx="3415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Не могу саме да врше неку реченичну функцију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2606565" y="3862618"/>
            <a:ext cx="189186" cy="388883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39157" y="4324172"/>
            <a:ext cx="2280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92D050"/>
                </a:solidFill>
              </a:rPr>
              <a:t>Помоћни глаголи, непотпуни глаголи и приједлози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39157" y="5247502"/>
            <a:ext cx="181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НЕРЕЧЕНИЧНИ ДИЈЕЛОВИ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936122" y="5360460"/>
            <a:ext cx="851338" cy="210207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97668" y="5360460"/>
            <a:ext cx="3053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Не врше ниједну функцију у реченици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2417379" y="5857851"/>
            <a:ext cx="189186" cy="388883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18589" y="6181016"/>
            <a:ext cx="316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0000"/>
                </a:solidFill>
              </a:rPr>
              <a:t>Везници, узвици, ријечце, вокатив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26125"/>
            <a:ext cx="10018713" cy="1229710"/>
          </a:xfrm>
        </p:spPr>
        <p:txBody>
          <a:bodyPr/>
          <a:lstStyle/>
          <a:p>
            <a:r>
              <a:rPr lang="sr-Cyrl-BA" dirty="0" smtClean="0"/>
              <a:t>СУБЈЕКАТ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55834"/>
            <a:ext cx="10018713" cy="4127937"/>
          </a:xfrm>
        </p:spPr>
        <p:txBody>
          <a:bodyPr>
            <a:normAutofit lnSpcReduction="10000"/>
          </a:bodyPr>
          <a:lstStyle/>
          <a:p>
            <a:r>
              <a:rPr lang="sr-Cyrl-BA" dirty="0" smtClean="0"/>
              <a:t>Субјекат у реченици означава вршиоца радње или носиоца особине.</a:t>
            </a:r>
          </a:p>
          <a:p>
            <a:r>
              <a:rPr lang="sr-Cyrl-BA" dirty="0" smtClean="0"/>
              <a:t>Службу субјекта најчешће врше именице, именичке замјенице у номинативу или скуп ријечи са именицом у номинативу.</a:t>
            </a:r>
          </a:p>
          <a:p>
            <a:r>
              <a:rPr lang="sr-Cyrl-BA" dirty="0" smtClean="0"/>
              <a:t>Субјекат може бити граматички и логички</a:t>
            </a:r>
          </a:p>
          <a:p>
            <a:r>
              <a:rPr lang="sr-Cyrl-BA" dirty="0" smtClean="0">
                <a:solidFill>
                  <a:srgbClr val="339933"/>
                </a:solidFill>
              </a:rPr>
              <a:t>Ивана </a:t>
            </a:r>
            <a:r>
              <a:rPr lang="sr-Cyrl-BA" dirty="0" smtClean="0">
                <a:solidFill>
                  <a:srgbClr val="FF0000"/>
                </a:solidFill>
              </a:rPr>
              <a:t>спава. </a:t>
            </a:r>
          </a:p>
          <a:p>
            <a:endParaRPr lang="sr-Cyrl-B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BA" dirty="0" smtClean="0">
              <a:solidFill>
                <a:srgbClr val="FF0000"/>
              </a:solidFill>
            </a:endParaRPr>
          </a:p>
          <a:p>
            <a:endParaRPr lang="sr-Cyrl-BA" dirty="0" smtClean="0">
              <a:solidFill>
                <a:srgbClr val="FF0000"/>
              </a:solidFill>
            </a:endParaRPr>
          </a:p>
          <a:p>
            <a:r>
              <a:rPr lang="sr-Cyrl-BA" dirty="0" smtClean="0">
                <a:solidFill>
                  <a:srgbClr val="339933"/>
                </a:solidFill>
              </a:rPr>
              <a:t>Дједу</a:t>
            </a:r>
            <a:r>
              <a:rPr lang="sr-Cyrl-BA" dirty="0" smtClean="0">
                <a:solidFill>
                  <a:srgbClr val="FF0000"/>
                </a:solidFill>
              </a:rPr>
              <a:t> је хладно.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76096" y="3510456"/>
            <a:ext cx="7777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70841" y="5483771"/>
            <a:ext cx="698938" cy="52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2120461" y="3607678"/>
            <a:ext cx="199697" cy="3048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44716" y="3972938"/>
            <a:ext cx="142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339933"/>
                </a:solidFill>
              </a:rPr>
              <a:t>Граматички субјекат</a:t>
            </a:r>
            <a:endParaRPr lang="en-US" dirty="0">
              <a:solidFill>
                <a:srgbClr val="339933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065282" y="5586249"/>
            <a:ext cx="199697" cy="3048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97571" y="5868611"/>
            <a:ext cx="19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339933"/>
                </a:solidFill>
              </a:rPr>
              <a:t>Логички субјекат</a:t>
            </a:r>
            <a:endParaRPr lang="en-US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924910"/>
            <a:ext cx="10018713" cy="5360275"/>
          </a:xfrm>
        </p:spPr>
        <p:txBody>
          <a:bodyPr>
            <a:normAutofit/>
          </a:bodyPr>
          <a:lstStyle/>
          <a:p>
            <a:r>
              <a:rPr lang="sr-Cyrl-BA" dirty="0" smtClean="0"/>
              <a:t>Предикат је дио реченице који субјекту приписује неку радњу, стање или збивање</a:t>
            </a:r>
          </a:p>
          <a:p>
            <a:r>
              <a:rPr lang="sr-Cyrl-BA" dirty="0" smtClean="0"/>
              <a:t>Ријечи које врше службу предиката су глаголи. </a:t>
            </a:r>
            <a:r>
              <a:rPr lang="sr-Cyrl-BA" dirty="0"/>
              <a:t>О</a:t>
            </a:r>
            <a:r>
              <a:rPr lang="sr-Cyrl-BA" dirty="0" smtClean="0"/>
              <a:t>вакав предикат се зове глаголски</a:t>
            </a:r>
          </a:p>
          <a:p>
            <a:r>
              <a:rPr lang="sr-Cyrl-BA" dirty="0" smtClean="0">
                <a:solidFill>
                  <a:srgbClr val="FF0000"/>
                </a:solidFill>
              </a:rPr>
              <a:t>Ивана </a:t>
            </a:r>
            <a:r>
              <a:rPr lang="sr-Cyrl-BA" dirty="0" smtClean="0">
                <a:solidFill>
                  <a:srgbClr val="FF9900"/>
                </a:solidFill>
              </a:rPr>
              <a:t>једе</a:t>
            </a:r>
            <a:r>
              <a:rPr lang="sr-Cyrl-BA" dirty="0" smtClean="0">
                <a:solidFill>
                  <a:srgbClr val="FF0000"/>
                </a:solidFill>
              </a:rPr>
              <a:t> сладолед.</a:t>
            </a:r>
          </a:p>
          <a:p>
            <a:r>
              <a:rPr lang="sr-Cyrl-BA" dirty="0" smtClean="0"/>
              <a:t>У неким случајевима у служби предиката могу бити и именице, замјенице, придјеви, прилози и бројеви. </a:t>
            </a:r>
            <a:r>
              <a:rPr lang="sr-Cyrl-BA" dirty="0"/>
              <a:t>О</a:t>
            </a:r>
            <a:r>
              <a:rPr lang="sr-Cyrl-BA" dirty="0" smtClean="0"/>
              <a:t>вакав предикат се зове именски</a:t>
            </a:r>
          </a:p>
          <a:p>
            <a:r>
              <a:rPr lang="sr-Cyrl-BA" dirty="0" smtClean="0">
                <a:solidFill>
                  <a:srgbClr val="FF0000"/>
                </a:solidFill>
              </a:rPr>
              <a:t>Она </a:t>
            </a:r>
            <a:r>
              <a:rPr lang="sr-Cyrl-BA" dirty="0" smtClean="0">
                <a:solidFill>
                  <a:srgbClr val="FF9900"/>
                </a:solidFill>
              </a:rPr>
              <a:t>је лијепа дјевојка</a:t>
            </a:r>
            <a:r>
              <a:rPr lang="sr-Cyrl-BA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84311" y="126125"/>
            <a:ext cx="10018713" cy="1229710"/>
          </a:xfrm>
        </p:spPr>
        <p:txBody>
          <a:bodyPr/>
          <a:lstStyle/>
          <a:p>
            <a:r>
              <a:rPr lang="sr-Cyrl-BA" dirty="0" smtClean="0"/>
              <a:t>ПРЕДИКАТ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16923" y="3412869"/>
            <a:ext cx="557048" cy="10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16923" y="3297254"/>
            <a:ext cx="557048" cy="10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17378" y="5087009"/>
            <a:ext cx="2291255" cy="10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01611" y="5187593"/>
            <a:ext cx="2291255" cy="210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4730557" y="3024721"/>
            <a:ext cx="493986" cy="168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6999" y="2933177"/>
            <a:ext cx="221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9900"/>
                </a:solidFill>
              </a:rPr>
              <a:t>Глаголски предикат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893469" y="4851258"/>
            <a:ext cx="493986" cy="168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50362" y="4770227"/>
            <a:ext cx="204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9900"/>
                </a:solidFill>
              </a:rPr>
              <a:t>Именски предикат</a:t>
            </a:r>
            <a:endParaRPr lang="en-US" dirty="0">
              <a:solidFill>
                <a:srgbClr val="FF99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2314901" y="5029940"/>
            <a:ext cx="204953" cy="6155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09981" y="5596025"/>
            <a:ext cx="151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9900"/>
                </a:solidFill>
              </a:rPr>
              <a:t>Глаголски             дио</a:t>
            </a:r>
            <a:endParaRPr lang="en-US" dirty="0">
              <a:solidFill>
                <a:srgbClr val="FF99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954921" y="5059262"/>
            <a:ext cx="376283" cy="6636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259106" y="5097519"/>
            <a:ext cx="204953" cy="6155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70045" y="5642637"/>
            <a:ext cx="1569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9900"/>
                </a:solidFill>
              </a:rPr>
              <a:t>Именски дио (предикатив)</a:t>
            </a:r>
            <a:endParaRPr lang="en-US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13339"/>
            <a:ext cx="10018713" cy="4603530"/>
          </a:xfrm>
        </p:spPr>
        <p:txBody>
          <a:bodyPr/>
          <a:lstStyle/>
          <a:p>
            <a:r>
              <a:rPr lang="sr-Cyrl-BA" dirty="0" smtClean="0"/>
              <a:t>Атрибут је додатак именици и казује особину, припадност или количину онога што значи именица.</a:t>
            </a:r>
          </a:p>
          <a:p>
            <a:r>
              <a:rPr lang="sr-Cyrl-BA" dirty="0" smtClean="0"/>
              <a:t>Службу атрибута врше </a:t>
            </a:r>
            <a:r>
              <a:rPr lang="sr-Cyrl-BA" dirty="0"/>
              <a:t>придјеви, бројеви, придјевске замјенице и именице</a:t>
            </a:r>
            <a:r>
              <a:rPr lang="sr-Cyrl-BA" dirty="0" smtClean="0"/>
              <a:t>.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Моја</a:t>
            </a:r>
            <a:r>
              <a:rPr lang="sr-Cyrl-BA" dirty="0" smtClean="0">
                <a:solidFill>
                  <a:srgbClr val="FF0000"/>
                </a:solidFill>
              </a:rPr>
              <a:t> мајка је купила </a:t>
            </a:r>
            <a:r>
              <a:rPr lang="sr-Cyrl-BA" dirty="0" smtClean="0">
                <a:solidFill>
                  <a:srgbClr val="FFFF00"/>
                </a:solidFill>
              </a:rPr>
              <a:t>нове</a:t>
            </a:r>
            <a:r>
              <a:rPr lang="sr-Cyrl-BA" dirty="0" smtClean="0">
                <a:solidFill>
                  <a:srgbClr val="FF0000"/>
                </a:solidFill>
              </a:rPr>
              <a:t> ципеле </a:t>
            </a:r>
            <a:r>
              <a:rPr lang="sr-Cyrl-BA" dirty="0" smtClean="0">
                <a:solidFill>
                  <a:srgbClr val="FFFF00"/>
                </a:solidFill>
              </a:rPr>
              <a:t>од коже</a:t>
            </a:r>
            <a:r>
              <a:rPr lang="sr-Cyrl-BA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84311" y="126125"/>
            <a:ext cx="10018713" cy="1229710"/>
          </a:xfrm>
        </p:spPr>
        <p:txBody>
          <a:bodyPr/>
          <a:lstStyle/>
          <a:p>
            <a:r>
              <a:rPr lang="sr-Cyrl-BA" dirty="0" smtClean="0"/>
              <a:t>АТРИБУТ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065441" y="4500648"/>
            <a:ext cx="199696" cy="257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756087" y="4490341"/>
            <a:ext cx="199696" cy="257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855726" y="4500648"/>
            <a:ext cx="199696" cy="257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44345" y="4758152"/>
            <a:ext cx="106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FFFF00"/>
                </a:solidFill>
              </a:rPr>
              <a:t>а</a:t>
            </a:r>
            <a:r>
              <a:rPr lang="sr-Cyrl-BA" dirty="0" smtClean="0">
                <a:solidFill>
                  <a:srgbClr val="FFFF00"/>
                </a:solidFill>
              </a:rPr>
              <a:t>трибут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0070" y="4758152"/>
            <a:ext cx="104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rgbClr val="FFFF00"/>
                </a:solidFill>
              </a:rPr>
              <a:t>а</a:t>
            </a:r>
            <a:r>
              <a:rPr lang="sr-Cyrl-BA" dirty="0" smtClean="0">
                <a:solidFill>
                  <a:srgbClr val="FFFF00"/>
                </a:solidFill>
              </a:rPr>
              <a:t>трибут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3666" y="4758152"/>
            <a:ext cx="98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FF00"/>
                </a:solidFill>
              </a:rPr>
              <a:t>атрибут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66" y="1731578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 smtClean="0"/>
              <a:t>Апозиција је именски додатак који нешто више казује о именици уз коју стоји.</a:t>
            </a:r>
          </a:p>
          <a:p>
            <a:r>
              <a:rPr lang="sr-Cyrl-BA" dirty="0" smtClean="0"/>
              <a:t>Службу апозиције обично врши скуп ријечи у коме је именица главни члан.</a:t>
            </a:r>
          </a:p>
          <a:p>
            <a:r>
              <a:rPr lang="sr-Cyrl-BA" dirty="0" smtClean="0"/>
              <a:t>Од остатка реченице одваја се запетама.</a:t>
            </a:r>
          </a:p>
          <a:p>
            <a:r>
              <a:rPr lang="sr-Cyrl-BA" dirty="0" smtClean="0">
                <a:solidFill>
                  <a:srgbClr val="FF0000"/>
                </a:solidFill>
              </a:rPr>
              <a:t>Јован Јовановић Змај</a:t>
            </a:r>
            <a:r>
              <a:rPr lang="sr-Cyrl-BA" dirty="0" smtClean="0">
                <a:solidFill>
                  <a:srgbClr val="92D050"/>
                </a:solidFill>
              </a:rPr>
              <a:t>,</a:t>
            </a:r>
            <a:r>
              <a:rPr lang="sr-Cyrl-BA" dirty="0" smtClean="0">
                <a:solidFill>
                  <a:srgbClr val="FF0000"/>
                </a:solidFill>
              </a:rPr>
              <a:t> </a:t>
            </a:r>
            <a:r>
              <a:rPr lang="sr-Cyrl-BA" dirty="0" smtClean="0">
                <a:solidFill>
                  <a:srgbClr val="92D050"/>
                </a:solidFill>
              </a:rPr>
              <a:t>омиљни дјечији писац,</a:t>
            </a:r>
            <a:r>
              <a:rPr lang="sr-Cyrl-BA" dirty="0" smtClean="0">
                <a:solidFill>
                  <a:srgbClr val="FF0000"/>
                </a:solidFill>
              </a:rPr>
              <a:t> рођен је у Новом Саду.</a:t>
            </a:r>
          </a:p>
          <a:p>
            <a:endParaRPr lang="sr-Cyrl-B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BA" dirty="0" smtClean="0">
              <a:solidFill>
                <a:srgbClr val="FF0000"/>
              </a:solidFill>
            </a:endParaRPr>
          </a:p>
          <a:p>
            <a:r>
              <a:rPr lang="sr-Cyrl-BA" dirty="0" smtClean="0">
                <a:solidFill>
                  <a:srgbClr val="FF0000"/>
                </a:solidFill>
              </a:rPr>
              <a:t>Мама не кува као бака</a:t>
            </a:r>
            <a:r>
              <a:rPr lang="sr-Cyrl-BA" dirty="0" smtClean="0">
                <a:solidFill>
                  <a:srgbClr val="92D050"/>
                </a:solidFill>
              </a:rPr>
              <a:t>,</a:t>
            </a:r>
            <a:r>
              <a:rPr lang="sr-Cyrl-BA" dirty="0" smtClean="0">
                <a:solidFill>
                  <a:srgbClr val="FF0000"/>
                </a:solidFill>
              </a:rPr>
              <a:t> </a:t>
            </a:r>
            <a:r>
              <a:rPr lang="sr-Cyrl-BA" dirty="0" smtClean="0">
                <a:solidFill>
                  <a:srgbClr val="92D050"/>
                </a:solidFill>
              </a:rPr>
              <a:t>чувена домаћица</a:t>
            </a:r>
            <a:r>
              <a:rPr lang="sr-Cyrl-BA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84311" y="126125"/>
            <a:ext cx="10018713" cy="12297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dirty="0" smtClean="0"/>
              <a:t>АПОЗИЦИЈА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5799081" y="4855779"/>
            <a:ext cx="189186" cy="248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86549" y="5104454"/>
            <a:ext cx="120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92D050"/>
                </a:solidFill>
              </a:rPr>
              <a:t>апозиција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5847277" y="3545419"/>
            <a:ext cx="189186" cy="205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26863" y="375881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92D050"/>
                </a:solidFill>
              </a:rPr>
              <a:t>апозиција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573923"/>
            <a:ext cx="10018713" cy="3124201"/>
          </a:xfrm>
        </p:spPr>
        <p:txBody>
          <a:bodyPr>
            <a:normAutofit/>
          </a:bodyPr>
          <a:lstStyle/>
          <a:p>
            <a:r>
              <a:rPr lang="sr-Cyrl-BA" dirty="0" smtClean="0"/>
              <a:t>Објекат је глаголска допуна која казује да се на некоме или нечему врши глаголска радња.</a:t>
            </a:r>
          </a:p>
          <a:p>
            <a:r>
              <a:rPr lang="sr-Cyrl-BA" dirty="0" smtClean="0"/>
              <a:t>Службу објекта могу да врше именице и замјенице.</a:t>
            </a:r>
          </a:p>
          <a:p>
            <a:r>
              <a:rPr lang="sr-Cyrl-BA" dirty="0" smtClean="0"/>
              <a:t>Објекат може бити прави (ближи) и неправи (даљи).</a:t>
            </a:r>
          </a:p>
          <a:p>
            <a:r>
              <a:rPr lang="sr-Cyrl-BA" dirty="0" smtClean="0">
                <a:solidFill>
                  <a:srgbClr val="FF0000"/>
                </a:solidFill>
              </a:rPr>
              <a:t>Алекса је </a:t>
            </a:r>
            <a:r>
              <a:rPr lang="sr-Cyrl-BA" dirty="0" smtClean="0">
                <a:solidFill>
                  <a:schemeClr val="accent6">
                    <a:lumMod val="75000"/>
                  </a:schemeClr>
                </a:solidFill>
              </a:rPr>
              <a:t>Милици</a:t>
            </a:r>
            <a:r>
              <a:rPr lang="sr-Cyrl-BA" dirty="0" smtClean="0">
                <a:solidFill>
                  <a:srgbClr val="FF0000"/>
                </a:solidFill>
              </a:rPr>
              <a:t> поклонио </a:t>
            </a:r>
            <a:r>
              <a:rPr lang="sr-Cyrl-BA" dirty="0" smtClean="0">
                <a:solidFill>
                  <a:schemeClr val="accent6">
                    <a:lumMod val="75000"/>
                  </a:schemeClr>
                </a:solidFill>
              </a:rPr>
              <a:t>цвијет</a:t>
            </a:r>
            <a:r>
              <a:rPr lang="sr-Cyrl-BA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r-Cyrl-BA" dirty="0" smtClean="0">
              <a:solidFill>
                <a:srgbClr val="FF0000"/>
              </a:solidFill>
            </a:endParaRPr>
          </a:p>
          <a:p>
            <a:endParaRPr lang="sr-Cyrl-BA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4311" y="126125"/>
            <a:ext cx="10018713" cy="12297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dirty="0" smtClean="0"/>
              <a:t>ОБЈЕКАТ</a:t>
            </a:r>
            <a:endParaRPr lang="en-US" dirty="0"/>
          </a:p>
        </p:txBody>
      </p:sp>
      <p:sp>
        <p:nvSpPr>
          <p:cNvPr id="37" name="Down Arrow 36"/>
          <p:cNvSpPr/>
          <p:nvPr/>
        </p:nvSpPr>
        <p:spPr>
          <a:xfrm>
            <a:off x="3475765" y="3817587"/>
            <a:ext cx="218070" cy="283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5874208" y="3817586"/>
            <a:ext cx="218070" cy="283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12919" y="4128750"/>
            <a:ext cx="201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accent6">
                    <a:lumMod val="75000"/>
                  </a:schemeClr>
                </a:solidFill>
              </a:rPr>
              <a:t>неправи (даљи) објекат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92561" y="4090271"/>
            <a:ext cx="1933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sr-Cyrl-BA" dirty="0" smtClean="0">
                <a:solidFill>
                  <a:schemeClr val="accent6">
                    <a:lumMod val="75000"/>
                  </a:schemeClr>
                </a:solidFill>
              </a:rPr>
              <a:t>рави (ближи) објекат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639</TotalTime>
  <Words>491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СЛУЖБА РИЈЕЧИ У РЕЧЕНИЦИ-ПОНАВЉАЊЕ</vt:lpstr>
      <vt:lpstr>УВОД</vt:lpstr>
      <vt:lpstr>РЕЧЕНИЧНИ ЧЛАНОВИ</vt:lpstr>
      <vt:lpstr>КОЈЕ РИЈЕЧИ МОГУ ВРШИТИ СЛУЖБУ У РЕЧЕНИЦИ?</vt:lpstr>
      <vt:lpstr>СУБЈЕКАТ</vt:lpstr>
      <vt:lpstr>ПРЕДИКАТ</vt:lpstr>
      <vt:lpstr>АТРИБУТ</vt:lpstr>
      <vt:lpstr>PowerPoint Presentation</vt:lpstr>
      <vt:lpstr>PowerPoint Presentation</vt:lpstr>
      <vt:lpstr>ПРИЛОШКЕ ОДРЕДБЕ</vt:lpstr>
      <vt:lpstr>ХВАЛА ЗА ПАЖЊУ!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РИЈЕЧИ У РЕЧЕНИЦИ-ПОНАВЉАЊЕ</dc:title>
  <dc:creator>Home</dc:creator>
  <cp:lastModifiedBy>Home</cp:lastModifiedBy>
  <cp:revision>47</cp:revision>
  <dcterms:created xsi:type="dcterms:W3CDTF">2020-05-21T07:55:53Z</dcterms:created>
  <dcterms:modified xsi:type="dcterms:W3CDTF">2020-05-24T23:42:15Z</dcterms:modified>
</cp:coreProperties>
</file>