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70" r:id="rId9"/>
    <p:sldId id="263" r:id="rId10"/>
    <p:sldId id="264" r:id="rId11"/>
    <p:sldId id="266" r:id="rId12"/>
    <p:sldId id="267" r:id="rId13"/>
    <p:sldId id="268" r:id="rId14"/>
    <p:sldId id="265" r:id="rId15"/>
    <p:sldId id="269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965"/>
    <p:restoredTop sz="94643"/>
  </p:normalViewPr>
  <p:slideViewPr>
    <p:cSldViewPr snapToGrid="0" snapToObjects="1">
      <p:cViewPr varScale="1">
        <p:scale>
          <a:sx n="87" d="100"/>
          <a:sy n="87" d="100"/>
        </p:scale>
        <p:origin x="67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3880-7918-2F41-8BC4-D2198686AC5E}" type="datetimeFigureOut">
              <a:rPr lang="x-none" smtClean="0"/>
              <a:t>27. maj 2020.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4551CA0-1D5F-0A4A-8A7F-8A01896C45F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4987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3880-7918-2F41-8BC4-D2198686AC5E}" type="datetimeFigureOut">
              <a:rPr lang="x-none" smtClean="0"/>
              <a:t>27. maj 2020.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4551CA0-1D5F-0A4A-8A7F-8A01896C45F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1074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3880-7918-2F41-8BC4-D2198686AC5E}" type="datetimeFigureOut">
              <a:rPr lang="x-none" smtClean="0"/>
              <a:t>27. maj 2020.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4551CA0-1D5F-0A4A-8A7F-8A01896C45FF}" type="slidenum">
              <a:rPr lang="x-none" smtClean="0"/>
              <a:t>‹#›</a:t>
            </a:fld>
            <a:endParaRPr lang="x-none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4235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3880-7918-2F41-8BC4-D2198686AC5E}" type="datetimeFigureOut">
              <a:rPr lang="x-none" smtClean="0"/>
              <a:t>27. maj 2020.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4551CA0-1D5F-0A4A-8A7F-8A01896C45F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6247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3880-7918-2F41-8BC4-D2198686AC5E}" type="datetimeFigureOut">
              <a:rPr lang="x-none" smtClean="0"/>
              <a:t>27. maj 2020.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4551CA0-1D5F-0A4A-8A7F-8A01896C45FF}" type="slidenum">
              <a:rPr lang="x-none" smtClean="0"/>
              <a:t>‹#›</a:t>
            </a:fld>
            <a:endParaRPr lang="x-none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9215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3880-7918-2F41-8BC4-D2198686AC5E}" type="datetimeFigureOut">
              <a:rPr lang="x-none" smtClean="0"/>
              <a:t>27. maj 2020.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4551CA0-1D5F-0A4A-8A7F-8A01896C45F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01445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3880-7918-2F41-8BC4-D2198686AC5E}" type="datetimeFigureOut">
              <a:rPr lang="x-none" smtClean="0"/>
              <a:t>27. maj 2020.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51CA0-1D5F-0A4A-8A7F-8A01896C45F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08867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3880-7918-2F41-8BC4-D2198686AC5E}" type="datetimeFigureOut">
              <a:rPr lang="x-none" smtClean="0"/>
              <a:t>27. maj 2020.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51CA0-1D5F-0A4A-8A7F-8A01896C45F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6323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3880-7918-2F41-8BC4-D2198686AC5E}" type="datetimeFigureOut">
              <a:rPr lang="x-none" smtClean="0"/>
              <a:t>27. maj 2020.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51CA0-1D5F-0A4A-8A7F-8A01896C45F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44825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3880-7918-2F41-8BC4-D2198686AC5E}" type="datetimeFigureOut">
              <a:rPr lang="x-none" smtClean="0"/>
              <a:t>27. maj 2020.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4551CA0-1D5F-0A4A-8A7F-8A01896C45F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4383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3880-7918-2F41-8BC4-D2198686AC5E}" type="datetimeFigureOut">
              <a:rPr lang="x-none" smtClean="0"/>
              <a:t>27. maj 2020.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4551CA0-1D5F-0A4A-8A7F-8A01896C45F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0816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3880-7918-2F41-8BC4-D2198686AC5E}" type="datetimeFigureOut">
              <a:rPr lang="x-none" smtClean="0"/>
              <a:t>27. maj 2020.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4551CA0-1D5F-0A4A-8A7F-8A01896C45F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04640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3880-7918-2F41-8BC4-D2198686AC5E}" type="datetimeFigureOut">
              <a:rPr lang="x-none" smtClean="0"/>
              <a:t>27. maj 2020.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51CA0-1D5F-0A4A-8A7F-8A01896C45F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8346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3880-7918-2F41-8BC4-D2198686AC5E}" type="datetimeFigureOut">
              <a:rPr lang="x-none" smtClean="0"/>
              <a:t>27. maj 2020.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51CA0-1D5F-0A4A-8A7F-8A01896C45F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0193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3880-7918-2F41-8BC4-D2198686AC5E}" type="datetimeFigureOut">
              <a:rPr lang="x-none" smtClean="0"/>
              <a:t>27. maj 2020.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51CA0-1D5F-0A4A-8A7F-8A01896C45F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80320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3880-7918-2F41-8BC4-D2198686AC5E}" type="datetimeFigureOut">
              <a:rPr lang="x-none" smtClean="0"/>
              <a:t>27. maj 2020.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4551CA0-1D5F-0A4A-8A7F-8A01896C45F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72637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F3880-7918-2F41-8BC4-D2198686AC5E}" type="datetimeFigureOut">
              <a:rPr lang="x-none" smtClean="0"/>
              <a:t>27. maj 2020.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4551CA0-1D5F-0A4A-8A7F-8A01896C45F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6904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%D0%A0%D0%B5%D0%BF%D1%83%D0%B1%D0%BB%D0%B8%D0%BA%D0%B0_%D0%A1%D1%80%D0%BF%D1%81%D0%BA%D0%B0_%D0%B7%D0%B0%D1%81%D1%82%D0%B0%D0%B2%D0%B0.jp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r.wikipedia.org/wiki/%D0%A0%D0%B5%D0%BF%D1%83%D0%B1%D0%BB%D0%B8%D0%BA%D0%B0_%D0%A1%D1%80%D0%BF%D1%81%D0%BA%D0%B0_%D0%9A%D1%80%D0%B0%D1%98%D0%B8%D0%BD%D0%B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9C8665-2880-0D41-87C1-6992A9CD0A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829" y="1666027"/>
            <a:ext cx="11256579" cy="1900268"/>
          </a:xfrm>
        </p:spPr>
        <p:txBody>
          <a:bodyPr/>
          <a:lstStyle/>
          <a:p>
            <a:pPr algn="ctr"/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ЗАВИЧАЈ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b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РЕПУБЛИКА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СРПСКА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043EA77-EFFE-7C45-B272-701B837C32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8083" y="4918841"/>
            <a:ext cx="9896529" cy="984821"/>
          </a:xfrm>
        </p:spPr>
        <p:txBody>
          <a:bodyPr/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И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ДРУШТВО,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РАЗРЕД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95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F24DF-A27A-9643-B54E-707BD3F2E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613" y="624110"/>
            <a:ext cx="10331669" cy="962952"/>
          </a:xfrm>
        </p:spPr>
        <p:txBody>
          <a:bodyPr/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Које су најпознатије равнице у Републици Српској?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539736-40B7-7941-8EC7-FFB8318693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5006" y="1765738"/>
            <a:ext cx="4313864" cy="3777622"/>
          </a:xfrm>
        </p:spPr>
        <p:txBody>
          <a:bodyPr>
            <a:normAutofit/>
          </a:bodyPr>
          <a:lstStyle/>
          <a:p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Посавина</a:t>
            </a:r>
          </a:p>
          <a:p>
            <a:r>
              <a:rPr lang="sr-Cyrl-B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Лијевче </a:t>
            </a:r>
            <a:r>
              <a:rPr lang="sr-Cyrl-B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поље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Семберија</a:t>
            </a:r>
            <a:endParaRPr lang="x-none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461" y="2286438"/>
            <a:ext cx="3885979" cy="3047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495" y="1331484"/>
            <a:ext cx="3969683" cy="264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495" y="4159196"/>
            <a:ext cx="3969683" cy="2429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69882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11CD1E-47B0-7F43-AE0A-9691D955F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614" y="624110"/>
            <a:ext cx="10321158" cy="962952"/>
          </a:xfrm>
        </p:spPr>
        <p:txBody>
          <a:bodyPr/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Планински рељеф у Републици Српској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обухвата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DDAAD4-DD60-074F-9412-A852AE70A3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7389" y="1807779"/>
            <a:ext cx="5725917" cy="3777622"/>
          </a:xfrm>
        </p:spPr>
        <p:txBody>
          <a:bodyPr>
            <a:normAutofit/>
          </a:bodyPr>
          <a:lstStyle/>
          <a:p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Cyrl-B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ниске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планине,</a:t>
            </a:r>
            <a:endParaRPr lang="sr-Cyrl-R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средње високе и</a:t>
            </a:r>
            <a:endParaRPr lang="sr-Cyrl-R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високе планине.</a:t>
            </a:r>
            <a:endParaRPr lang="x-none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18" y="1891621"/>
            <a:ext cx="6327495" cy="3220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464904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4A20D8-38A8-D24A-B8F6-5AC347DAE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186" y="624110"/>
            <a:ext cx="9791425" cy="1280890"/>
          </a:xfrm>
        </p:spPr>
        <p:txBody>
          <a:bodyPr/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ајпознатије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ниске планине у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Републици Српској су: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D7341B-D4EA-2149-8A8F-748F979BCF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377" y="2126222"/>
            <a:ext cx="4313864" cy="3777622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Козара,</a:t>
            </a:r>
            <a:endParaRPr lang="sr-Cyrl-R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Озрен,</a:t>
            </a:r>
            <a:endParaRPr lang="sr-Cyrl-R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Требовац</a:t>
            </a:r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Мајевица.</a:t>
            </a:r>
            <a:endParaRPr lang="sr-Cyrl-R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Њихова висина не прелази 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1.000 </a:t>
            </a:r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метара.</a:t>
            </a:r>
            <a:endParaRPr lang="x-none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3" t="-361" b="1"/>
          <a:stretch/>
        </p:blipFill>
        <p:spPr>
          <a:xfrm>
            <a:off x="6752491" y="2127738"/>
            <a:ext cx="4752121" cy="3177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286508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2A9E68-D704-9D48-9557-20EA307F8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634" y="624110"/>
            <a:ext cx="9843977" cy="1280890"/>
          </a:xfrm>
        </p:spPr>
        <p:txBody>
          <a:bodyPr/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Најпознатије средње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високе планине у Републици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Српској су: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F6CA69-1307-8343-9D68-D515AF8D2D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2262" y="2133600"/>
            <a:ext cx="5620814" cy="3777622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Мањача,</a:t>
            </a:r>
            <a:endParaRPr lang="sr-Cyrl-R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Виторог,</a:t>
            </a:r>
            <a:endParaRPr lang="sr-Cyrl-R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Срнетица,</a:t>
            </a:r>
            <a:endParaRPr lang="sr-Cyrl-R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Чемерница,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Романија</a:t>
            </a:r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Јахорина.</a:t>
            </a:r>
            <a:endParaRPr lang="sr-Cyrl-R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/>
          <a:stretch/>
        </p:blipFill>
        <p:spPr>
          <a:xfrm>
            <a:off x="6233745" y="2133600"/>
            <a:ext cx="5270867" cy="3323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510436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CCBD51-01A0-8C4D-9D9D-E79FF9DE9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124" y="624110"/>
            <a:ext cx="10363200" cy="1280890"/>
          </a:xfrm>
        </p:spPr>
        <p:txBody>
          <a:bodyPr/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ајпознатије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високе планине у Републици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Српској</a:t>
            </a:r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су: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836A72-3C47-8643-B557-F9A6C910F5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22867" y="2028496"/>
            <a:ext cx="4313864" cy="3777622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Маглић</a:t>
            </a:r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Волујак,</a:t>
            </a:r>
            <a:endParaRPr lang="sr-Cyrl-R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Лелија</a:t>
            </a:r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Зеленгора</a:t>
            </a:r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  <a:endParaRPr lang="x-none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xmlns="" id="{749485CC-E4E0-B54B-A317-015D86D37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731" y="2133600"/>
            <a:ext cx="5583214" cy="3672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337475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5810EE-0AA7-8E48-BD41-9A45B9A73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697" y="624110"/>
            <a:ext cx="10068909" cy="1280890"/>
          </a:xfrm>
        </p:spPr>
        <p:txBody>
          <a:bodyPr/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Какве су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текуће,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какве стајаће воде?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829853-D5BC-9548-A02F-BBCAC0F73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455" y="2133600"/>
            <a:ext cx="6011917" cy="3777622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Текуће воде су воде које теку од извора према ушћу.</a:t>
            </a:r>
          </a:p>
          <a:p>
            <a:endParaRPr lang="sr-Cyrl-R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Стајаће воде су оне које мирују.</a:t>
            </a:r>
            <a:endParaRPr lang="x-none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225" y="1278157"/>
            <a:ext cx="4313238" cy="264477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225" y="4022411"/>
            <a:ext cx="4313238" cy="264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359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593BFE-D64D-FB4E-9C38-AE89AF5E8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656" y="624110"/>
            <a:ext cx="9822956" cy="1280890"/>
          </a:xfrm>
        </p:spPr>
        <p:txBody>
          <a:bodyPr/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двије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највеће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ријеке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су: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76D3D0-48DC-FC47-B0AD-BCA4409D62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076" y="2133600"/>
            <a:ext cx="5810000" cy="3777622"/>
          </a:xfrm>
        </p:spPr>
        <p:txBody>
          <a:bodyPr>
            <a:normAutofit/>
          </a:bodyPr>
          <a:lstStyle/>
          <a:p>
            <a:pPr lvl="3">
              <a:buFont typeface="Courier New" panose="02070309020205020404" pitchFamily="49" charset="0"/>
              <a:buChar char="o"/>
            </a:pP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Cyrl-R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Сава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sr-Cyrl-R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Дрина</a:t>
            </a:r>
            <a:endParaRPr lang="x-none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660" y="2133600"/>
            <a:ext cx="3184067" cy="4025153"/>
          </a:xfrm>
          <a:prstGeom prst="rect">
            <a:avLst/>
          </a:prstGeom>
        </p:spPr>
      </p:pic>
      <p:pic>
        <p:nvPicPr>
          <p:cNvPr id="1026" name="Picture 2" descr="Кањон ријеке Дрине | Туристичка организација Вишегра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660" y="2133600"/>
            <a:ext cx="4187825" cy="279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0225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23A089-5381-D041-8E4A-B2A8389C9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112" y="2039814"/>
            <a:ext cx="4443750" cy="3863401"/>
          </a:xfrm>
        </p:spPr>
        <p:txBody>
          <a:bodyPr>
            <a:normAutofit/>
          </a:bodyPr>
          <a:lstStyle/>
          <a:p>
            <a:r>
              <a:rPr lang="sr-Cyrl-R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Задатак за самосталан рад:</a:t>
            </a:r>
            <a:r>
              <a:rPr lang="sr-Cyrl-R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Усмено испричај шта си научио/научила о завичају и Републици Српској служећи се мапом ума са 44. стране у уџбенику за природу и друштво.</a:t>
            </a:r>
            <a:endParaRPr lang="x-none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50E123-639E-A241-941E-610842CCD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499" y="2125594"/>
            <a:ext cx="4313864" cy="3777622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20F467D-CB98-0F40-92FD-5CFCD36B3CF4}"/>
              </a:ext>
            </a:extLst>
          </p:cNvPr>
          <p:cNvSpPr/>
          <p:nvPr/>
        </p:nvSpPr>
        <p:spPr>
          <a:xfrm>
            <a:off x="1493695" y="6124438"/>
            <a:ext cx="382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И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ДРУШТВО,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РАЗРЕД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532" y="2125594"/>
            <a:ext cx="3936718" cy="3783624"/>
          </a:xfrm>
        </p:spPr>
      </p:pic>
    </p:spTree>
    <p:extLst>
      <p:ext uri="{BB962C8B-B14F-4D97-AF65-F5344CB8AC3E}">
        <p14:creationId xmlns:p14="http://schemas.microsoft.com/office/powerpoint/2010/main" val="16887241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243F5F-BE8D-554B-8659-D07DF2CE2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124" y="472966"/>
            <a:ext cx="9854487" cy="1051035"/>
          </a:xfrm>
        </p:spPr>
        <p:txBody>
          <a:bodyPr>
            <a:normAutofit/>
          </a:bodyPr>
          <a:lstStyle/>
          <a:p>
            <a:r>
              <a:rPr lang="sr-Cyrl-R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Шта је завичај?</a:t>
            </a:r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74ECA6-69A5-FC47-9B41-58897A2CDA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7389" y="2133600"/>
            <a:ext cx="6228418" cy="3777622"/>
          </a:xfrm>
        </p:spPr>
        <p:txBody>
          <a:bodyPr>
            <a:normAutofit/>
          </a:bodyPr>
          <a:lstStyle/>
          <a:p>
            <a:endParaRPr lang="sr-Cyrl-R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Свако од нас има </a:t>
            </a:r>
            <a:r>
              <a:rPr lang="sr-Cyrl-R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завичај</a:t>
            </a:r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То је крај у коме смо се родили или у коме живимо, радимо или се школујемо.</a:t>
            </a:r>
            <a:endParaRPr lang="x-none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46E4175-124C-6740-990B-8FD7ABE8A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94179" y="1965434"/>
            <a:ext cx="4677103" cy="3384332"/>
          </a:xfrm>
        </p:spPr>
        <p:txBody>
          <a:bodyPr/>
          <a:lstStyle/>
          <a:p>
            <a:endParaRPr lang="x-none" dirty="0"/>
          </a:p>
        </p:txBody>
      </p:sp>
      <p:pic>
        <p:nvPicPr>
          <p:cNvPr id="7" name="Picture 6" descr="File:Република Српска застава.jpg - Wikimedia Commons">
            <a:extLst>
              <a:ext uri="{FF2B5EF4-FFF2-40B4-BE49-F238E27FC236}">
                <a16:creationId xmlns:a16="http://schemas.microsoft.com/office/drawing/2014/main" xmlns="" id="{22629BBF-BF68-2449-ACCE-A1D17DC73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294179" y="2065282"/>
            <a:ext cx="3930869" cy="318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5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86B90E-F2B1-F049-B1EE-197690CF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717" y="699158"/>
            <a:ext cx="9759896" cy="866695"/>
          </a:xfrm>
        </p:spPr>
        <p:txBody>
          <a:bodyPr/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Босна и Херцеговина са означеним ентитетима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B9491FAC-0713-274C-85A5-AD813B8F9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0979" y="2133600"/>
            <a:ext cx="4492367" cy="377825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81095113-29E4-1F47-B78E-96DDE0ED5961}"/>
              </a:ext>
            </a:extLst>
          </p:cNvPr>
          <p:cNvCxnSpPr>
            <a:cxnSpLocks/>
          </p:cNvCxnSpPr>
          <p:nvPr/>
        </p:nvCxnSpPr>
        <p:spPr>
          <a:xfrm flipV="1">
            <a:off x="3673365" y="4141076"/>
            <a:ext cx="2716925" cy="8119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5264C56-07D3-A84E-B31A-16AA969CA304}"/>
              </a:ext>
            </a:extLst>
          </p:cNvPr>
          <p:cNvSpPr txBox="1"/>
          <p:nvPr/>
        </p:nvSpPr>
        <p:spPr>
          <a:xfrm>
            <a:off x="1234463" y="4892034"/>
            <a:ext cx="2527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Федерација БиХ</a:t>
            </a:r>
            <a:endParaRPr lang="x-non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3852C66F-9EB3-704F-97CC-A90508BE5405}"/>
              </a:ext>
            </a:extLst>
          </p:cNvPr>
          <p:cNvCxnSpPr>
            <a:cxnSpLocks/>
          </p:cNvCxnSpPr>
          <p:nvPr/>
        </p:nvCxnSpPr>
        <p:spPr>
          <a:xfrm>
            <a:off x="3673365" y="2680138"/>
            <a:ext cx="2328042" cy="367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B4B0FFE-A496-FC45-84DD-6D6FE08EF002}"/>
              </a:ext>
            </a:extLst>
          </p:cNvPr>
          <p:cNvSpPr txBox="1"/>
          <p:nvPr/>
        </p:nvSpPr>
        <p:spPr>
          <a:xfrm>
            <a:off x="1234463" y="2499523"/>
            <a:ext cx="2438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Република Српска</a:t>
            </a:r>
            <a:endParaRPr lang="x-non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CCDB8096-3A0D-F247-8BB9-D2FEE2F75941}"/>
              </a:ext>
            </a:extLst>
          </p:cNvPr>
          <p:cNvCxnSpPr>
            <a:cxnSpLocks/>
          </p:cNvCxnSpPr>
          <p:nvPr/>
        </p:nvCxnSpPr>
        <p:spPr>
          <a:xfrm flipH="1">
            <a:off x="8471338" y="3930869"/>
            <a:ext cx="261707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D777CDF-B57E-3846-A2DE-DD0326DE2B9A}"/>
              </a:ext>
            </a:extLst>
          </p:cNvPr>
          <p:cNvSpPr txBox="1"/>
          <p:nvPr/>
        </p:nvSpPr>
        <p:spPr>
          <a:xfrm>
            <a:off x="9490841" y="4067503"/>
            <a:ext cx="2175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Република Српска</a:t>
            </a:r>
            <a:endParaRPr lang="x-non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DBF7E38-2295-A84F-9461-0F4DD950F5C4}"/>
              </a:ext>
            </a:extLst>
          </p:cNvPr>
          <p:cNvSpPr txBox="1"/>
          <p:nvPr/>
        </p:nvSpPr>
        <p:spPr>
          <a:xfrm>
            <a:off x="3909848" y="28377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294985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8141A2-CB3B-2244-AD2A-832EC0377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594" y="624110"/>
            <a:ext cx="10499834" cy="820976"/>
          </a:xfrm>
        </p:spPr>
        <p:txBody>
          <a:bodyPr/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 којим државама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граничи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Република Српска?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FA53B8-3109-F047-A427-6ADCEB246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8105" y="1905000"/>
            <a:ext cx="5576779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Република Српска граничи 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 </a:t>
            </a:r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државе</a:t>
            </a:r>
            <a:r>
              <a:rPr lang="sr-Cyrl-B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то са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sr-Cyrl-R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sr-Cyrl-R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Хрватском,</a:t>
            </a:r>
            <a:endParaRPr lang="sr-Cyrl-R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sr-Cyrl-R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Србијом и</a:t>
            </a:r>
            <a:endParaRPr lang="sr-Cyrl-R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sr-Cyrl-R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Црном Гором.</a:t>
            </a:r>
            <a:endParaRPr lang="x-none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C188DA70-D6AE-4747-A8EA-5A0025A8C2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02796" y="2174708"/>
            <a:ext cx="4313238" cy="323820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1ADF67F0-50C9-C045-9AE5-715741DB1800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7857596" y="1903250"/>
            <a:ext cx="1013135" cy="3459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8A484BC-AF9D-9141-8429-6495D832CB95}"/>
              </a:ext>
            </a:extLst>
          </p:cNvPr>
          <p:cNvSpPr txBox="1"/>
          <p:nvPr/>
        </p:nvSpPr>
        <p:spPr>
          <a:xfrm>
            <a:off x="7255478" y="1533918"/>
            <a:ext cx="120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Хрватска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8C2FE988-8E8C-0B45-B59A-9BB290AA3C44}"/>
              </a:ext>
            </a:extLst>
          </p:cNvPr>
          <p:cNvCxnSpPr/>
          <p:nvPr/>
        </p:nvCxnSpPr>
        <p:spPr>
          <a:xfrm flipH="1">
            <a:off x="10300138" y="2887038"/>
            <a:ext cx="615896" cy="2450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268CBBC-1FEC-7B4C-A778-BA51366BDB7B}"/>
              </a:ext>
            </a:extLst>
          </p:cNvPr>
          <p:cNvSpPr txBox="1"/>
          <p:nvPr/>
        </p:nvSpPr>
        <p:spPr>
          <a:xfrm>
            <a:off x="11033946" y="2589655"/>
            <a:ext cx="95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Србија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1FAA0FF2-82DD-9747-8C15-878C7492F310}"/>
              </a:ext>
            </a:extLst>
          </p:cNvPr>
          <p:cNvCxnSpPr>
            <a:cxnSpLocks/>
          </p:cNvCxnSpPr>
          <p:nvPr/>
        </p:nvCxnSpPr>
        <p:spPr>
          <a:xfrm flipH="1" flipV="1">
            <a:off x="10089932" y="4472889"/>
            <a:ext cx="344612" cy="4700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120DFA2-A218-A648-A3B5-DB6240A5BC96}"/>
              </a:ext>
            </a:extLst>
          </p:cNvPr>
          <p:cNvSpPr txBox="1"/>
          <p:nvPr/>
        </p:nvSpPr>
        <p:spPr>
          <a:xfrm>
            <a:off x="9982720" y="4887836"/>
            <a:ext cx="1250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Црна Гора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0400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6DD78D-7D47-7148-AC18-1FCF8827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656" y="624110"/>
            <a:ext cx="9822956" cy="752745"/>
          </a:xfrm>
        </p:spPr>
        <p:txBody>
          <a:bodyPr/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биљежја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Републике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Српске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1CE93F-A37A-DD4C-8503-9641198D81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2565" y="1622685"/>
            <a:ext cx="5673366" cy="3777622"/>
          </a:xfrm>
        </p:spPr>
        <p:txBody>
          <a:bodyPr>
            <a:normAutofit/>
          </a:bodyPr>
          <a:lstStyle/>
          <a:p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астава;</a:t>
            </a:r>
            <a:endParaRPr lang="sr-Cyrl-R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sr-Cyrl-R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имна </a:t>
            </a:r>
            <a:r>
              <a:rPr lang="hr-HR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r-Cyrl-B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Моја Република“, </a:t>
            </a:r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аутора Младена Матовића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x-none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8" descr="Република Српска Крајина — Википедија, слободна енциклопедија">
            <a:extLst>
              <a:ext uri="{FF2B5EF4-FFF2-40B4-BE49-F238E27FC236}">
                <a16:creationId xmlns:a16="http://schemas.microsoft.com/office/drawing/2014/main" xmlns="" id="{C39B68F4-903C-2543-BDE6-22CEAC9E73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191374" y="1622685"/>
            <a:ext cx="4313238" cy="2156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70345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E7E208-8508-2C40-A289-2A0879325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104" y="518160"/>
            <a:ext cx="10197136" cy="1021079"/>
          </a:xfrm>
        </p:spPr>
        <p:txBody>
          <a:bodyPr>
            <a:normAutofit fontScale="90000"/>
          </a:bodyPr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Који народи и етничке групе живе у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Републици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Српској?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1A4F5F-7080-9542-A9C4-24F444A06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4264" y="2025716"/>
            <a:ext cx="5273972" cy="3777622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Срби;</a:t>
            </a:r>
            <a:endParaRPr lang="sr-Cyrl-R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Бошњаци;</a:t>
            </a:r>
            <a:endParaRPr lang="sr-Cyrl-R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Хрвати;</a:t>
            </a:r>
            <a:endParaRPr lang="sr-Cyrl-R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ање </a:t>
            </a:r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етничке групе као што су: Јевреји, Роми, Словаци, Украјинци и др.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D5A0371-1570-DB46-9D8C-1364C56ECF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56220" y="1539239"/>
            <a:ext cx="3401601" cy="20480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3BA1FF7-C338-6246-9F22-1ED34F356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220" y="3900826"/>
            <a:ext cx="3404503" cy="239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780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EB6F9-F04E-6846-9D98-B23087F84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613" y="624110"/>
            <a:ext cx="10426263" cy="1280890"/>
          </a:xfrm>
        </p:spPr>
        <p:txBody>
          <a:bodyPr/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Зашто су слични многи обичаји народа који живе у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Републици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Српској?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4BE7E6-56E6-A64F-B510-93DB19A1F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8993" y="2133600"/>
            <a:ext cx="5894083" cy="3777622"/>
          </a:xfrm>
        </p:spPr>
        <p:txBody>
          <a:bodyPr>
            <a:normAutofit/>
          </a:bodyPr>
          <a:lstStyle/>
          <a:p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Већина становника Републике Српске је заједничког  </a:t>
            </a:r>
            <a:r>
              <a:rPr lang="sr-Cyrl-R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јужнословенског поријекла.</a:t>
            </a:r>
          </a:p>
          <a:p>
            <a:pPr marL="0" indent="0">
              <a:buNone/>
            </a:pPr>
            <a:endParaRPr lang="sr-Cyrl-R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Због тога су многи обичаји Срба, Хрвата и Бошњака слични 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као </a:t>
            </a:r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дио културног 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насљеђа</a:t>
            </a:r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469EA254-4066-8D4F-82FE-5469463791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28673" y="1694739"/>
            <a:ext cx="3639250" cy="377825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6B80C35-6598-544D-8D72-3713B866CFD7}"/>
              </a:ext>
            </a:extLst>
          </p:cNvPr>
          <p:cNvSpPr txBox="1"/>
          <p:nvPr/>
        </p:nvSpPr>
        <p:spPr>
          <a:xfrm>
            <a:off x="795647" y="23038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7479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8AF623-0ED9-EC41-940A-86FFDB165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698" y="624110"/>
            <a:ext cx="9780914" cy="1280890"/>
          </a:xfrm>
        </p:spPr>
        <p:txBody>
          <a:bodyPr/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Наброј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веће градове  Републике Српске.</a:t>
            </a:r>
            <a:b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Одреди њихов положај на карти.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B043E3-4149-5046-A517-D8589B914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19681" y="1905000"/>
            <a:ext cx="4313864" cy="3777622"/>
          </a:xfrm>
        </p:spPr>
        <p:txBody>
          <a:bodyPr>
            <a:normAutofit lnSpcReduction="10000"/>
          </a:bodyPr>
          <a:lstStyle/>
          <a:p>
            <a:r>
              <a:rPr lang="sr-Cyrl-R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Бања Лука                                          </a:t>
            </a:r>
          </a:p>
          <a:p>
            <a:r>
              <a:rPr lang="sr-Cyrl-R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Бијељина</a:t>
            </a:r>
          </a:p>
          <a:p>
            <a:r>
              <a:rPr lang="sr-Cyrl-R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Приједор</a:t>
            </a:r>
          </a:p>
          <a:p>
            <a:r>
              <a:rPr lang="sr-Cyrl-R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Добој</a:t>
            </a:r>
          </a:p>
          <a:p>
            <a:r>
              <a:rPr lang="sr-Cyrl-R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Требиње </a:t>
            </a:r>
          </a:p>
          <a:p>
            <a:r>
              <a:rPr lang="sr-Cyrl-R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Источно Сарајево</a:t>
            </a:r>
          </a:p>
          <a:p>
            <a:r>
              <a:rPr lang="sr-Cyrl-R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Зворник</a:t>
            </a:r>
          </a:p>
          <a:p>
            <a:r>
              <a:rPr lang="sr-Cyrl-R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Градишка</a:t>
            </a:r>
            <a:endParaRPr lang="sr-Cyrl-R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x-none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xmlns="" id="{FCECBFE3-1DB2-3941-9DF8-2685C1E1D7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33545" y="1905000"/>
            <a:ext cx="5871067" cy="409956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BE6184E9-3331-F34A-ADC8-AF068EA5B38D}"/>
              </a:ext>
            </a:extLst>
          </p:cNvPr>
          <p:cNvCxnSpPr/>
          <p:nvPr/>
        </p:nvCxnSpPr>
        <p:spPr>
          <a:xfrm>
            <a:off x="3261360" y="2148840"/>
            <a:ext cx="472440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8D832BDF-DA78-0248-B787-0CA3400DC526}"/>
              </a:ext>
            </a:extLst>
          </p:cNvPr>
          <p:cNvCxnSpPr/>
          <p:nvPr/>
        </p:nvCxnSpPr>
        <p:spPr>
          <a:xfrm>
            <a:off x="3048000" y="2682240"/>
            <a:ext cx="7071360" cy="106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4B317E8F-5DC3-EF44-BB22-3708EA4A056C}"/>
              </a:ext>
            </a:extLst>
          </p:cNvPr>
          <p:cNvCxnSpPr/>
          <p:nvPr/>
        </p:nvCxnSpPr>
        <p:spPr>
          <a:xfrm flipV="1">
            <a:off x="3007273" y="2377075"/>
            <a:ext cx="4528113" cy="693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F3A10DE3-F6F0-C14B-B625-9A538F8704CE}"/>
              </a:ext>
            </a:extLst>
          </p:cNvPr>
          <p:cNvCxnSpPr/>
          <p:nvPr/>
        </p:nvCxnSpPr>
        <p:spPr>
          <a:xfrm flipV="1">
            <a:off x="2622453" y="2735215"/>
            <a:ext cx="6372078" cy="777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93C9F4D4-C04D-5147-9BF5-7092B1668749}"/>
              </a:ext>
            </a:extLst>
          </p:cNvPr>
          <p:cNvCxnSpPr/>
          <p:nvPr/>
        </p:nvCxnSpPr>
        <p:spPr>
          <a:xfrm>
            <a:off x="2941320" y="3960643"/>
            <a:ext cx="6387318" cy="17219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0CBA0DF1-C42D-9549-9E04-8BE87B490083}"/>
              </a:ext>
            </a:extLst>
          </p:cNvPr>
          <p:cNvCxnSpPr/>
          <p:nvPr/>
        </p:nvCxnSpPr>
        <p:spPr>
          <a:xfrm flipV="1">
            <a:off x="4261945" y="4038600"/>
            <a:ext cx="5273040" cy="358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BFCAA0D8-168A-0541-AF19-C3D020EAE70B}"/>
              </a:ext>
            </a:extLst>
          </p:cNvPr>
          <p:cNvCxnSpPr/>
          <p:nvPr/>
        </p:nvCxnSpPr>
        <p:spPr>
          <a:xfrm flipV="1">
            <a:off x="2890345" y="3215640"/>
            <a:ext cx="7271313" cy="1662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BFCAA0D8-168A-0541-AF19-C3D020EAE70B}"/>
              </a:ext>
            </a:extLst>
          </p:cNvPr>
          <p:cNvCxnSpPr/>
          <p:nvPr/>
        </p:nvCxnSpPr>
        <p:spPr>
          <a:xfrm flipV="1">
            <a:off x="3085876" y="2064433"/>
            <a:ext cx="5029424" cy="3270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9016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D4DF09-BD6D-4440-8ED1-CD0F20394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614" y="624110"/>
            <a:ext cx="10279117" cy="1225711"/>
          </a:xfrm>
        </p:spPr>
        <p:txBody>
          <a:bodyPr/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Који су облици рељефа заступљени у Републици Српској?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B1648C-588B-4A43-BFED-192CD5D87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1848" y="2133600"/>
            <a:ext cx="6041228" cy="3777622"/>
          </a:xfrm>
        </p:spPr>
        <p:txBody>
          <a:bodyPr>
            <a:normAutofit/>
          </a:bodyPr>
          <a:lstStyle/>
          <a:p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Рељеф Републике Српске је разнолик. На сјеверу су смјештене равнице, а јужније од њих се налазе планине, клисуре и кањони.</a:t>
            </a:r>
          </a:p>
          <a:p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Рељеф Републике Српске </a:t>
            </a:r>
            <a:r>
              <a:rPr lang="sr-Cyrl-R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претежно је планински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Cyrl-R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BF89B9C-5F08-9443-9580-F25ECB7B6D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45388" y="2125663"/>
            <a:ext cx="4005212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490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{A2E78BB9-AF18-3045-8F1A-8B40E460A2C4}tf10001069</Template>
  <TotalTime>824</TotalTime>
  <Words>375</Words>
  <Application>Microsoft Office PowerPoint</Application>
  <PresentationFormat>Widescreen</PresentationFormat>
  <Paragraphs>80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Century Gothic</vt:lpstr>
      <vt:lpstr>Courier New</vt:lpstr>
      <vt:lpstr>Times New Roman</vt:lpstr>
      <vt:lpstr>Wingdings 3</vt:lpstr>
      <vt:lpstr>Wisp</vt:lpstr>
      <vt:lpstr>ЗАВИЧАЈ И  РЕПУБЛИКА СРПСКА</vt:lpstr>
      <vt:lpstr>   Шта је завичај?</vt:lpstr>
      <vt:lpstr>Босна и Херцеговина са означеним ентитетима</vt:lpstr>
      <vt:lpstr>Са којим државама граничи Република Српска?</vt:lpstr>
      <vt:lpstr>Обиљежја Републике Српске:</vt:lpstr>
      <vt:lpstr>Који народи и етничке групе живе у Републици Српској?</vt:lpstr>
      <vt:lpstr>Зашто су слични многи обичаји народа који живе у Републици Српској?</vt:lpstr>
      <vt:lpstr>Наброј веће градове  Републике Српске. Одреди њихов положај на карти.</vt:lpstr>
      <vt:lpstr>Који су облици рељефа заступљени у Републици Српској?</vt:lpstr>
      <vt:lpstr>Које су најпознатије равнице у Републици Српској?</vt:lpstr>
      <vt:lpstr>Планински рељеф у Републици Српској обухвата:</vt:lpstr>
      <vt:lpstr>Најпознатије ниске планине у Републици Српској су:</vt:lpstr>
      <vt:lpstr>Најпознатије средње високе планине у Републици Српској су:</vt:lpstr>
      <vt:lpstr>Најпознатије високе планине у Републици Српској су:</vt:lpstr>
      <vt:lpstr>Какве су текуће, а какве стајаће воде?</vt:lpstr>
      <vt:lpstr>Наше двије највеће ријеке су:</vt:lpstr>
      <vt:lpstr>Задатак за самосталан рад:  Усмено испричај шта си научио/научила о завичају и Републици Српској служећи се мапом ума са 44. стране у уџбенику за природу и друштво.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ЗАВИЧАЈ И РЕПУБЛИКА СРПСКА</dc:title>
  <dc:creator>Microsoft Office User</dc:creator>
  <cp:lastModifiedBy>Korisnik</cp:lastModifiedBy>
  <cp:revision>38</cp:revision>
  <dcterms:created xsi:type="dcterms:W3CDTF">2020-05-23T07:18:24Z</dcterms:created>
  <dcterms:modified xsi:type="dcterms:W3CDTF">2020-05-26T22:24:14Z</dcterms:modified>
</cp:coreProperties>
</file>