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66" r:id="rId7"/>
    <p:sldId id="286" r:id="rId8"/>
    <p:sldId id="287" r:id="rId9"/>
    <p:sldId id="289" r:id="rId10"/>
    <p:sldId id="290" r:id="rId11"/>
    <p:sldId id="288" r:id="rId12"/>
    <p:sldId id="291" r:id="rId13"/>
    <p:sldId id="292" r:id="rId14"/>
    <p:sldId id="294" r:id="rId15"/>
    <p:sldId id="261" r:id="rId16"/>
    <p:sldId id="269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19-May-20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xmlns="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xmlns="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xmlns="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xmlns="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xmlns="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xmlns="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xmlns="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xmlns="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xmlns="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xmlns="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xmlns="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xmlns="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xmlns="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xmlns="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xmlns="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xmlns="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xmlns="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xmlns="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xmlns="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xmlns="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xmlns="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xmlns="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xmlns="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xmlns="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xmlns="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xmlns="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xmlns="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xmlns="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xmlns="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xmlns="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xmlns="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xmlns="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xmlns="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xmlns="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xmlns="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xmlns="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xmlns="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xmlns="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xmlns="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xmlns="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xmlns="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36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pos="7344">
          <p15:clr>
            <a:srgbClr val="F26B43"/>
          </p15:clr>
        </p15:guide>
        <p15:guide id="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9.sv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2395728"/>
            <a:ext cx="9115552" cy="1243584"/>
          </a:xfrm>
        </p:spPr>
        <p:txBody>
          <a:bodyPr/>
          <a:lstStyle/>
          <a:p>
            <a:r>
              <a:rPr lang="sr-Cyrl-B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581392" cy="868680"/>
          </a:xfrm>
        </p:spPr>
        <p:txBody>
          <a:bodyPr/>
          <a:lstStyle/>
          <a:p>
            <a:pPr algn="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– 8. РАЗРЕД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D4A62-E242-45B2-A921-94278D8B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396365"/>
            <a:ext cx="11214100" cy="867930"/>
          </a:xfrm>
        </p:spPr>
        <p:txBody>
          <a:bodyPr/>
          <a:lstStyle/>
          <a:p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ИЗМЕЂУ НАМЈЕРНИХ И УЗРОЧНИХ РЕЧЕНИЦА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D4C89C3-E398-4C4F-B075-45E94195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6FDA7F-BF8B-4EF8-B225-B07562883554}"/>
              </a:ext>
            </a:extLst>
          </p:cNvPr>
          <p:cNvSpPr txBox="1"/>
          <p:nvPr/>
        </p:nvSpPr>
        <p:spPr>
          <a:xfrm>
            <a:off x="977900" y="2264295"/>
            <a:ext cx="1039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 ≠ РАДИ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1E7A95-1D64-4408-9E13-4200A6BFBF72}"/>
              </a:ext>
            </a:extLst>
          </p:cNvPr>
          <p:cNvSpPr txBox="1"/>
          <p:nvPr/>
        </p:nvSpPr>
        <p:spPr>
          <a:xfrm>
            <a:off x="1544320" y="3258633"/>
            <a:ext cx="8798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>
                <a:solidFill>
                  <a:schemeClr val="bg1"/>
                </a:solidFill>
              </a:rPr>
              <a:t>Дошли су </a:t>
            </a:r>
            <a:r>
              <a:rPr lang="sr-Cyrl-BA" u="sng" dirty="0">
                <a:solidFill>
                  <a:srgbClr val="FF0000"/>
                </a:solidFill>
              </a:rPr>
              <a:t>ради потписивања уговора</a:t>
            </a:r>
            <a:r>
              <a:rPr lang="sr-Cyrl-BA" dirty="0"/>
              <a:t>.</a:t>
            </a:r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Кажњен је </a:t>
            </a:r>
            <a:r>
              <a:rPr lang="sr-Cyrl-BA" u="sng" dirty="0">
                <a:solidFill>
                  <a:srgbClr val="FF0000"/>
                </a:solidFill>
              </a:rPr>
              <a:t>због пребрзе вожње</a:t>
            </a:r>
            <a:r>
              <a:rPr lang="sr-Cyrl-BA" dirty="0"/>
              <a:t>.</a:t>
            </a:r>
          </a:p>
          <a:p>
            <a:pPr algn="ctr"/>
            <a:endParaRPr lang="sr-Cyrl-BA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sr-Cyrl-BA" b="1" dirty="0" smtClean="0">
                <a:solidFill>
                  <a:srgbClr val="FF0000"/>
                </a:solidFill>
              </a:rPr>
              <a:t>РАДИ </a:t>
            </a:r>
            <a:r>
              <a:rPr lang="sr-Cyrl-BA" b="1" dirty="0">
                <a:solidFill>
                  <a:srgbClr val="FF0000"/>
                </a:solidFill>
              </a:rPr>
              <a:t>означава циљ, </a:t>
            </a:r>
            <a:r>
              <a:rPr lang="sr-Cyrl-BA" b="1" dirty="0" smtClean="0">
                <a:solidFill>
                  <a:srgbClr val="FF0000"/>
                </a:solidFill>
              </a:rPr>
              <a:t>намјеру, сврху радње;</a:t>
            </a:r>
            <a:endParaRPr lang="sr-Cyrl-BA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sr-Cyrl-BA" b="1" dirty="0">
                <a:solidFill>
                  <a:srgbClr val="FF0000"/>
                </a:solidFill>
              </a:rPr>
              <a:t>ЗБОГ означава узрок радње.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Дошли су </a:t>
            </a:r>
            <a:r>
              <a:rPr lang="sr-Cyrl-BA" u="sng" dirty="0">
                <a:solidFill>
                  <a:srgbClr val="FF0000"/>
                </a:solidFill>
              </a:rPr>
              <a:t>да би потписали уговор</a:t>
            </a:r>
            <a:r>
              <a:rPr lang="sr-Cyrl-BA" dirty="0"/>
              <a:t>. </a:t>
            </a:r>
            <a:r>
              <a:rPr lang="en-US" dirty="0"/>
              <a:t>        </a:t>
            </a:r>
            <a:r>
              <a:rPr lang="sr-Cyrl-BA" dirty="0">
                <a:solidFill>
                  <a:schemeClr val="bg1"/>
                </a:solidFill>
              </a:rPr>
              <a:t>НАМЈЕРНА РЕЧЕНИЦА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Кажњен је </a:t>
            </a:r>
            <a:r>
              <a:rPr lang="sr-Cyrl-BA" u="sng" dirty="0">
                <a:solidFill>
                  <a:srgbClr val="FF0000"/>
                </a:solidFill>
              </a:rPr>
              <a:t>зато што је пребрзо возио</a:t>
            </a:r>
            <a:r>
              <a:rPr lang="sr-Cyrl-BA" dirty="0"/>
              <a:t>. </a:t>
            </a:r>
            <a:r>
              <a:rPr lang="sr-Cyrl-BA" dirty="0">
                <a:solidFill>
                  <a:schemeClr val="bg1"/>
                </a:solidFill>
              </a:rPr>
              <a:t>УЗРОЧНА РЕЧЕНИЦА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xmlns="" id="{00B6A8FB-58A7-45DC-B1D5-75535B952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5120" y="4040006"/>
            <a:ext cx="914400" cy="70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80304" y="1738648"/>
            <a:ext cx="1176241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ПОДСЈЕТНИК</a:t>
            </a:r>
          </a:p>
          <a:p>
            <a:pPr algn="ctr"/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ЛЕКЦИЈА О НАМЈЕРНИМ РЕЧЕНИЦАМА НАЛАЗИ СУ У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(СТР. 123 – 125)</a:t>
            </a:r>
          </a:p>
          <a:p>
            <a:endParaRPr lang="sr-Cyrl-B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СВЕСКЕ ЗАПИСАТИ: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r-Cyrl-B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НАСЛОВ;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ПРИМЈЕРЕ НАМЈЕРНИХ РЕЧЕНИЦА;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УПОТРЕБУ ИНТЕРПУНКЦИЈЕ У НАМЈЕРНИМ РЕЧЕНИЦАМА 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РАЗЛИКУ ИЗМЕЂУ УЗРОЧНИХ И НАМЈЕРНИХ РЕЧЕНИЦА.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12" y="297192"/>
            <a:ext cx="6107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47DC4E62-1A34-4F98-A451-214F18085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543" y="1503680"/>
            <a:ext cx="4558309" cy="50571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намјерну реченицу тако што ћеш  употријебити везник ДА и глагол у потенцијалу.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датој реченици подвуци приједлошко-падежну конструкцију и преобликуј је у зависну реченицу.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Идем у самопослугу ради куповине намирница.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Обиљежи границе међу реченицама унутар сложене реченице и одреди врсту зависних реченица у сљедећим примјерима: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Марко је дошао зато што није имао посла код куће.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Уколико ми посудиш књигу, ја ћу је прочитати.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Болничарка је отишла да се мало одмори.</a:t>
            </a: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Graphic 16" descr="Owl">
            <a:extLst>
              <a:ext uri="{FF2B5EF4-FFF2-40B4-BE49-F238E27FC236}">
                <a16:creationId xmlns:a16="http://schemas.microsoft.com/office/drawing/2014/main" xmlns="" id="{621DF8D1-C94D-4BBB-AFB1-173C84459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033014" y="1181112"/>
            <a:ext cx="2353443" cy="2353443"/>
          </a:xfrm>
          <a:prstGeom prst="rect">
            <a:avLst/>
          </a:prstGeom>
        </p:spPr>
      </p:pic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xmlns="" id="{38F41D5B-1150-4D9B-8683-D6BEB6E65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46326" y="3027681"/>
            <a:ext cx="1741359" cy="2039152"/>
          </a:xfrm>
          <a:prstGeom prst="rect">
            <a:avLst/>
          </a:prstGeom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xmlns="" id="{DDE02A50-F13B-4B55-B883-B7E476363D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81907" y="4032244"/>
            <a:ext cx="1825141" cy="18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70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Bells">
            <a:extLst>
              <a:ext uri="{FF2B5EF4-FFF2-40B4-BE49-F238E27FC236}">
                <a16:creationId xmlns:a16="http://schemas.microsoft.com/office/drawing/2014/main" xmlns="" id="{E63EF4BD-01C9-434D-BC42-1009CC736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6409" y="212752"/>
            <a:ext cx="3506256" cy="3506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690" y="1831855"/>
            <a:ext cx="5877340" cy="33424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r-Cyrl-BA" sz="60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Хвала на пажњи!</a:t>
            </a:r>
            <a:endParaRPr lang="sr-Cyrl-BA" sz="6000" kern="12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7301" y="2537138"/>
            <a:ext cx="6362164" cy="3206839"/>
          </a:xfrm>
        </p:spPr>
        <p:txBody>
          <a:bodyPr/>
          <a:lstStyle/>
          <a:p>
            <a:pPr algn="ctr"/>
            <a:r>
              <a:rPr lang="sr-Cyrl-BA" sz="2400" dirty="0" smtClean="0"/>
              <a:t>ЈУ ОШ „Бранко Радичевић“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ШКОЛСКИ ЧАС</a:t>
            </a:r>
            <a:br>
              <a:rPr lang="sr-Cyrl-BA" sz="2400" dirty="0" smtClean="0"/>
            </a:br>
            <a:r>
              <a:rPr lang="sr-Cyrl-BA" sz="2400" dirty="0" smtClean="0"/>
              <a:t>СРПСКИ ЈЕЗИК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НАСТАВНИК: ЈЕЛЕНА СЕКУЛИЋ</a:t>
            </a:r>
            <a:br>
              <a:rPr lang="sr-Cyrl-BA" sz="2400" dirty="0" smtClean="0"/>
            </a:br>
            <a:r>
              <a:rPr lang="sr-Cyrl-BA" sz="2400" dirty="0" smtClean="0"/>
              <a:t>РАЗРЕД: </a:t>
            </a:r>
            <a:r>
              <a:rPr lang="sr-Latn-BA" sz="2400" dirty="0" smtClean="0"/>
              <a:t>VIII</a:t>
            </a: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ВРИЈЕМЕ ЕМИТОВАЊА: 19. МАЈ 2020.</a:t>
            </a:r>
            <a:br>
              <a:rPr lang="sr-Cyrl-BA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6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668" y="108328"/>
            <a:ext cx="53145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1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ЗАВИСНИХ РЕЧЕНИЦА: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1457" y="1479630"/>
            <a:ext cx="5314543" cy="507357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ПРЕДИКАТИВНЕ 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АПОЗИЦИЈСКЕ </a:t>
            </a:r>
          </a:p>
          <a:p>
            <a:pPr>
              <a:lnSpc>
                <a:spcPct val="90000"/>
              </a:lnSpc>
            </a:pPr>
            <a:r>
              <a:rPr lang="sr-Cyrl-BA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ОБЈЕКАТСКЕ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МЈЕСНЕ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НАЧИНСКЕ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УСЛОВНЕ  </a:t>
            </a:r>
          </a:p>
          <a:p>
            <a:pPr>
              <a:lnSpc>
                <a:spcPct val="90000"/>
              </a:lnSpc>
            </a:pP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ПОСЉЕДИЧНЕ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ДОПУСНЕ</a:t>
            </a:r>
          </a:p>
        </p:txBody>
      </p:sp>
      <p:pic>
        <p:nvPicPr>
          <p:cNvPr id="18" name="Graphic 17" descr="Classroom">
            <a:extLst>
              <a:ext uri="{FF2B5EF4-FFF2-40B4-BE49-F238E27FC236}">
                <a16:creationId xmlns:a16="http://schemas.microsoft.com/office/drawing/2014/main" xmlns="" id="{096B2FF2-0911-4EFC-A708-2A7BD0AB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80797" y="-72823"/>
            <a:ext cx="3471567" cy="2998903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135C9ED4-9D0B-403B-8E04-EE7E613AD6F8}"/>
              </a:ext>
            </a:extLst>
          </p:cNvPr>
          <p:cNvSpPr/>
          <p:nvPr/>
        </p:nvSpPr>
        <p:spPr>
          <a:xfrm>
            <a:off x="2858073" y="3561088"/>
            <a:ext cx="599440" cy="3037851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E9AB96-84B8-4C69-A736-F9F70FA71B8B}"/>
              </a:ext>
            </a:extLst>
          </p:cNvPr>
          <p:cNvSpPr txBox="1"/>
          <p:nvPr/>
        </p:nvSpPr>
        <p:spPr>
          <a:xfrm>
            <a:off x="3186736" y="4487326"/>
            <a:ext cx="63296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r-Cyrl-BA" sz="2600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ПРИЛОШКООДРЕДБЕНЕ </a:t>
            </a:r>
            <a:endParaRPr lang="en-US" sz="26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sr-Cyrl-BA" sz="2600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  <a:endParaRPr lang="en-US" sz="26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54138"/>
              </p:ext>
            </p:extLst>
          </p:nvPr>
        </p:nvGraphicFramePr>
        <p:xfrm>
          <a:off x="1696720" y="1493520"/>
          <a:ext cx="9204960" cy="5042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320">
                  <a:extLst>
                    <a:ext uri="{9D8B030D-6E8A-4147-A177-3AD203B41FA5}">
                      <a16:colId xmlns:a16="http://schemas.microsoft.com/office/drawing/2014/main" xmlns="" val="3559833401"/>
                    </a:ext>
                  </a:extLst>
                </a:gridCol>
                <a:gridCol w="3068320">
                  <a:extLst>
                    <a:ext uri="{9D8B030D-6E8A-4147-A177-3AD203B41FA5}">
                      <a16:colId xmlns:a16="http://schemas.microsoft.com/office/drawing/2014/main" xmlns="" val="82523989"/>
                    </a:ext>
                  </a:extLst>
                </a:gridCol>
                <a:gridCol w="3068320">
                  <a:extLst>
                    <a:ext uri="{9D8B030D-6E8A-4147-A177-3AD203B41FA5}">
                      <a16:colId xmlns:a16="http://schemas.microsoft.com/office/drawing/2014/main" xmlns="" val="3211310719"/>
                    </a:ext>
                  </a:extLst>
                </a:gridCol>
              </a:tblGrid>
              <a:tr h="932248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/>
                        <a:t>РЕЧЕНИЦЕ</a:t>
                      </a:r>
                      <a:endParaRPr lang="en-GB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ВЕЗНИЦИ</a:t>
                      </a:r>
                      <a:endParaRPr lang="en-GB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/>
                        <a:t>ФУНКЦИЈА/СЛУЖБА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66630617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МЈЕСНЕ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ГДЈЕ, КУДА, ОДАКЛЕ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МЈЕСТО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6274366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ВРЕМЕНСКЕ</a:t>
                      </a:r>
                      <a:r>
                        <a:rPr lang="sr-Cyrl-BA" sz="1800" b="1" u="sng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КАД, ДОК, ЧИМ, ПОШТО, ПРИЈЕ НЕГО ШТО, НАКОН ШТО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ВРИЈЕМЕ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8271508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УЗРОЧНЕ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</a:rPr>
                        <a:t>ЈЕР,</a:t>
                      </a:r>
                      <a:r>
                        <a:rPr lang="sr-Cyrl-BA" sz="1800" b="1" baseline="0" dirty="0">
                          <a:solidFill>
                            <a:srgbClr val="FF0000"/>
                          </a:solidFill>
                        </a:rPr>
                        <a:t> ШТО</a:t>
                      </a:r>
                      <a:r>
                        <a:rPr lang="sr-Cyrl-BA" sz="1800" baseline="0" dirty="0"/>
                        <a:t>, ЗАТО ШТО, ПОШТО, БУДУЋИ ДА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УЗРОК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6384641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НАЧИНСКЕ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КАО</a:t>
                      </a:r>
                      <a:r>
                        <a:rPr lang="sr-Cyrl-BA" sz="1800" baseline="0" dirty="0"/>
                        <a:t> ДА, КАО ШТО, НЕГО ШТО, НЕГО ДА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</a:t>
                      </a:r>
                      <a:r>
                        <a:rPr lang="sr-Cyrl-BA" sz="1800" baseline="0" dirty="0" smtClean="0"/>
                        <a:t>НАЧИН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935587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УСЛОВНЕ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АКО, КАД, ДА, УКОЛИКО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УСЛОВ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4690964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2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BA622-6F9F-428D-9B89-3E6B95A6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52" y="31165"/>
            <a:ext cx="5314536" cy="10965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91449C-A52D-4388-ABCE-6D4B739BF9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899" y="1127760"/>
            <a:ext cx="7061200" cy="5435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МЈЕСНА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Сјели смо тамо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гужве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ВРЕМЕНСКА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Уживам у природи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играм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сестром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Радујем се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видим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НАЧИНСКА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Урадио је то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свеједно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УСЛОВНА РЕЧЕНИЦА</a:t>
            </a:r>
          </a:p>
          <a:p>
            <a:pPr marL="342900">
              <a:lnSpc>
                <a:spcPct val="90000"/>
              </a:lnSpc>
            </a:pP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топло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јешћемо сладолед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xmlns="" id="{FF85B976-37FC-4782-81E9-C5AC92FE7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59519" y="-261238"/>
            <a:ext cx="3461407" cy="330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63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63F1BE7-3804-46B7-B0C6-22C46E80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246D82-A194-4F7E-9684-F726B5C7B6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9860" y="2764757"/>
            <a:ext cx="7490460" cy="4093243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Отишао је у музеј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погледа изложбу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Купила сам часопис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бих прочитала један текст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Прочитао је пјесму поново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би ли је боље разумио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7E6AF3B1-5A53-4B52-A0EF-F35D01792A68}"/>
              </a:ext>
            </a:extLst>
          </p:cNvPr>
          <p:cNvSpPr/>
          <p:nvPr/>
        </p:nvSpPr>
        <p:spPr>
          <a:xfrm>
            <a:off x="6903720" y="2428240"/>
            <a:ext cx="1320800" cy="22352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F65062-D116-424E-BBA0-D2637DC8B1AB}"/>
              </a:ext>
            </a:extLst>
          </p:cNvPr>
          <p:cNvSpPr txBox="1"/>
          <p:nvPr/>
        </p:nvSpPr>
        <p:spPr>
          <a:xfrm>
            <a:off x="8224520" y="2966720"/>
            <a:ext cx="323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НАМЈЕРНЕ 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BA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РЕЧЕНИЦЕ</a:t>
            </a:r>
          </a:p>
          <a:p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Graphic 13" descr="Magnifying glass">
            <a:extLst>
              <a:ext uri="{FF2B5EF4-FFF2-40B4-BE49-F238E27FC236}">
                <a16:creationId xmlns:a16="http://schemas.microsoft.com/office/drawing/2014/main" xmlns="" id="{5FBF2B3B-5731-4F84-BA93-A0EA8F89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64600" y="0"/>
            <a:ext cx="3230880" cy="283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10C31C-E3FA-41D9-A18A-2BD34A3B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700742"/>
            <a:ext cx="11214100" cy="1421928"/>
          </a:xfrm>
        </p:spPr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ВЕЗНИЦИ намјерних реченица су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КАКО, 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B690BBE-8BE0-44CF-A8DE-CE4554AD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E820B9-2429-47FA-BAC6-FC46FC5C5106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444500" y="2431757"/>
            <a:ext cx="9278620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презенту и потенцијалу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Стајао је на прстима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позорницу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потенцијалу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Устали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рано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стигли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вријеме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одричном облику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потенцијала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Пошао је на игралиште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тамо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нашао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другове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Arrow Slight curve">
            <a:extLst>
              <a:ext uri="{FF2B5EF4-FFF2-40B4-BE49-F238E27FC236}">
                <a16:creationId xmlns:a16="http://schemas.microsoft.com/office/drawing/2014/main" xmlns="" id="{E04A44B0-1C2C-4B31-B09B-0FEF48036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4480" y="2225699"/>
            <a:ext cx="914400" cy="914400"/>
          </a:xfrm>
          <a:prstGeom prst="rect">
            <a:avLst/>
          </a:prstGeom>
        </p:spPr>
      </p:pic>
      <p:pic>
        <p:nvPicPr>
          <p:cNvPr id="8" name="Graphic 7" descr="Arrow Slight curve">
            <a:extLst>
              <a:ext uri="{FF2B5EF4-FFF2-40B4-BE49-F238E27FC236}">
                <a16:creationId xmlns:a16="http://schemas.microsoft.com/office/drawing/2014/main" xmlns="" id="{F37963DA-77D5-41F9-837E-C862EE231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69440" y="3189656"/>
            <a:ext cx="914400" cy="914400"/>
          </a:xfrm>
          <a:prstGeom prst="rect">
            <a:avLst/>
          </a:prstGeom>
        </p:spPr>
      </p:pic>
      <p:pic>
        <p:nvPicPr>
          <p:cNvPr id="9" name="Graphic 8" descr="Arrow Slight curve">
            <a:extLst>
              <a:ext uri="{FF2B5EF4-FFF2-40B4-BE49-F238E27FC236}">
                <a16:creationId xmlns:a16="http://schemas.microsoft.com/office/drawing/2014/main" xmlns="" id="{38BB0D13-ADC0-4F23-B2E7-9FC960E35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4480" y="4175101"/>
            <a:ext cx="914400" cy="914400"/>
          </a:xfrm>
          <a:prstGeom prst="rect">
            <a:avLst/>
          </a:prstGeom>
        </p:spPr>
      </p:pic>
      <p:pic>
        <p:nvPicPr>
          <p:cNvPr id="13" name="Graphic 12" descr="Link">
            <a:extLst>
              <a:ext uri="{FF2B5EF4-FFF2-40B4-BE49-F238E27FC236}">
                <a16:creationId xmlns:a16="http://schemas.microsoft.com/office/drawing/2014/main" xmlns="" id="{5AD9EA37-8873-474E-B73E-A248CE8B6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229090" y="-225530"/>
            <a:ext cx="2816860" cy="32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3ABEA96-6F82-4755-8C49-80C8F600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C6C1E8-1BFB-4B43-B864-C1EF563388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1950720"/>
            <a:ext cx="11084560" cy="4043680"/>
          </a:xfrm>
        </p:spPr>
        <p:txBody>
          <a:bodyPr>
            <a:normAutofit fontScale="47500" lnSpcReduction="20000"/>
          </a:bodyPr>
          <a:lstStyle/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 најчешће имају службу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 НАМЈЕРУ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ЦИЉ.</a:t>
            </a:r>
          </a:p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Добијају се на питање </a:t>
            </a:r>
            <a:r>
              <a:rPr lang="sr-Cyrl-BA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ЧЕГА?</a:t>
            </a:r>
          </a:p>
          <a:p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Учила је вриједно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sr-Cyrl-B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добила пет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 реченица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намјерна реченица</a:t>
            </a:r>
          </a:p>
          <a:p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стигла на вријеме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Сања је позвала такси.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намјерна реченица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главна реченица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Open book">
            <a:extLst>
              <a:ext uri="{FF2B5EF4-FFF2-40B4-BE49-F238E27FC236}">
                <a16:creationId xmlns:a16="http://schemas.microsoft.com/office/drawing/2014/main" xmlns="" id="{2CBBCA23-5C93-4433-9833-7C5FAF3B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84360" y="-132080"/>
            <a:ext cx="2087880" cy="163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A10F09E-9738-4593-9F89-3DB39351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573CB4-0677-4FB3-AF93-DD4EDAE1A5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2054370"/>
            <a:ext cx="11744960" cy="335886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sr-Cyrl-B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 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зависне реченице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означавају ЦИЉ, СВРХУ вршења радње главне реченице.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4469BE-7807-41EF-85E8-28138C4EC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33" y="1416257"/>
            <a:ext cx="2268787" cy="2012743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1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35545-68A4-4C05-9221-DFAA20E2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" y="1538679"/>
            <a:ext cx="11214100" cy="480131"/>
          </a:xfrm>
        </p:spPr>
        <p:txBody>
          <a:bodyPr/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 ИНТЕРПУНКЦИЈЕ У НАМЈЕРНИМ РЕЧЕНИЦАМА: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4BD25AC-25B0-4EA8-8650-29F1ED80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B1EE10-763D-4B01-A96C-470FDD71C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5200" y="2115330"/>
            <a:ext cx="10589260" cy="446835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sr-Cyrl-BA" sz="185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9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намјерна реченица стоји испред главне реченице, одваја се запетом.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би видјели слике великих ренесансних умјетника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посјетиоци долазе у Дуждеву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намјерна реченица долази иза главне реченице, не мора, али може, да </a:t>
            </a:r>
          </a:p>
          <a:p>
            <a:pPr algn="just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одвоји запетом.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Отишао је у књижару </a:t>
            </a:r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купи књигу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16c05727-aa75-4e4a-9b5f-8a80a1165891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579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Trade Gothic LT Pro</vt:lpstr>
      <vt:lpstr>Trebuchet MS</vt:lpstr>
      <vt:lpstr>Wingdings</vt:lpstr>
      <vt:lpstr>Office Theme</vt:lpstr>
      <vt:lpstr>НАМЈЕРНЕ РЕЧЕНИЦЕ</vt:lpstr>
      <vt:lpstr>ПОДЈЕЛА ЗАВИСНИХ РЕЧЕНИЦА:</vt:lpstr>
      <vt:lpstr>PowerPoint Presentation</vt:lpstr>
      <vt:lpstr>ПРИМЈЕРИ:</vt:lpstr>
      <vt:lpstr>PowerPoint Presentation</vt:lpstr>
      <vt:lpstr>ВЕЗНИЦИ намјерних реченица су                ДА, КАКО, ЛИ </vt:lpstr>
      <vt:lpstr>PowerPoint Presentation</vt:lpstr>
      <vt:lpstr>PowerPoint Presentation</vt:lpstr>
      <vt:lpstr>УПОТРЕБА ИНТЕРПУНКЦИЈЕ У НАМЈЕРНИМ РЕЧЕНИЦАМА:</vt:lpstr>
      <vt:lpstr>РАЗЛИКА ИЗМЕЂУ НАМЈЕРНИХ И УЗРОЧНИХ РЕЧЕНИЦА </vt:lpstr>
      <vt:lpstr>PowerPoint Presentation</vt:lpstr>
      <vt:lpstr>ДОМАЋИ ЗАДАТАК:</vt:lpstr>
      <vt:lpstr>Хвала на пажњи!</vt:lpstr>
      <vt:lpstr>ЈУ ОШ „Бранко Радичевић“  ШКОЛСКИ ЧАС СРПСКИ ЈЕЗИК  НАСТАВНИК: ЈЕЛЕНА СЕКУЛИЋ РАЗРЕД: VIII ВРИЈЕМЕ ЕМИТОВАЊА: 19. МАЈ 2020.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2020-05-12T15:09:29Z</dcterms:created>
  <dcterms:modified xsi:type="dcterms:W3CDTF">2020-05-19T11:00:56Z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bac993-578d-4fb6-a024-e1968d57a18c_Enabled">
    <vt:lpwstr>True</vt:lpwstr>
  </property>
  <property fmtid="{D5CDD505-2E9C-101B-9397-08002B2CF9AE}" pid="3" name="MSIP_Label_1ebac993-578d-4fb6-a024-e1968d57a18c_SiteId">
    <vt:lpwstr>ae4df1f7-611e-444f-897e-f964e1205171</vt:lpwstr>
  </property>
  <property fmtid="{D5CDD505-2E9C-101B-9397-08002B2CF9AE}" pid="4" name="MSIP_Label_1ebac993-578d-4fb6-a024-e1968d57a18c_Owner">
    <vt:lpwstr>as251631@ncr.com</vt:lpwstr>
  </property>
  <property fmtid="{D5CDD505-2E9C-101B-9397-08002B2CF9AE}" pid="5" name="MSIP_Label_1ebac993-578d-4fb6-a024-e1968d57a18c_SetDate">
    <vt:lpwstr>2020-05-12T15:23:36.9263956Z</vt:lpwstr>
  </property>
  <property fmtid="{D5CDD505-2E9C-101B-9397-08002B2CF9AE}" pid="6" name="MSIP_Label_1ebac993-578d-4fb6-a024-e1968d57a18c_Name">
    <vt:lpwstr>Personal</vt:lpwstr>
  </property>
  <property fmtid="{D5CDD505-2E9C-101B-9397-08002B2CF9AE}" pid="7" name="MSIP_Label_1ebac993-578d-4fb6-a024-e1968d57a18c_Application">
    <vt:lpwstr>Microsoft Azure Information Protection</vt:lpwstr>
  </property>
  <property fmtid="{D5CDD505-2E9C-101B-9397-08002B2CF9AE}" pid="8" name="MSIP_Label_1ebac993-578d-4fb6-a024-e1968d57a18c_ActionId">
    <vt:lpwstr>44bdba8f-13ad-4260-8543-ef93ba2c8a64</vt:lpwstr>
  </property>
  <property fmtid="{D5CDD505-2E9C-101B-9397-08002B2CF9AE}" pid="9" name="MSIP_Label_1ebac993-578d-4fb6-a024-e1968d57a18c_Extended_MSFT_Method">
    <vt:lpwstr>Manual</vt:lpwstr>
  </property>
  <property fmtid="{D5CDD505-2E9C-101B-9397-08002B2CF9AE}" pid="10" name="Sensitivity">
    <vt:lpwstr>Personal</vt:lpwstr>
  </property>
</Properties>
</file>