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1"/>
  </p:notesMasterIdLst>
  <p:handoutMasterIdLst>
    <p:handoutMasterId r:id="rId12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945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orient="horz" pos="192" userDrawn="1">
          <p15:clr>
            <a:srgbClr val="A4A3A4"/>
          </p15:clr>
        </p15:guide>
        <p15:guide id="5" orient="horz" pos="1072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704" userDrawn="1">
          <p15:clr>
            <a:srgbClr val="A4A3A4"/>
          </p15:clr>
        </p15:guide>
        <p15:guide id="8" pos="71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182" autoAdjust="0"/>
  </p:normalViewPr>
  <p:slideViewPr>
    <p:cSldViewPr showGuides="1">
      <p:cViewPr varScale="1">
        <p:scale>
          <a:sx n="71" d="100"/>
          <a:sy n="71" d="100"/>
        </p:scale>
        <p:origin x="618" y="6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40"/>
        <p:guide pos="704"/>
        <p:guide pos="7104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5/19/2020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5/19/2020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Stack of books"/>
          <p:cNvGrpSpPr/>
          <p:nvPr userDrawn="1"/>
        </p:nvGrpSpPr>
        <p:grpSpPr>
          <a:xfrm>
            <a:off x="0" y="0"/>
            <a:ext cx="12193747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sz="2401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 descr="Stack of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1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0617" y="1498602"/>
            <a:ext cx="70104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2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0617" y="4927600"/>
            <a:ext cx="70104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1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5/19/2020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274639"/>
            <a:ext cx="142240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274639"/>
            <a:ext cx="8534401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92127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sz="2401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 of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97" y="0"/>
            <a:ext cx="459279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211" y="1498602"/>
            <a:ext cx="70104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2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211" y="4927600"/>
            <a:ext cx="70104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1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701800"/>
            <a:ext cx="4978400" cy="4470400"/>
          </a:xfrm>
        </p:spPr>
        <p:txBody>
          <a:bodyPr>
            <a:normAutofit/>
          </a:bodyPr>
          <a:lstStyle>
            <a:lvl1pPr>
              <a:defRPr sz="2401"/>
            </a:lvl1pPr>
            <a:lvl2pPr>
              <a:defRPr sz="2001"/>
            </a:lvl2pPr>
            <a:lvl3pPr>
              <a:defRPr sz="1801"/>
            </a:lvl3pPr>
            <a:lvl4pPr>
              <a:defRPr sz="1801"/>
            </a:lvl4pPr>
            <a:lvl5pPr marL="2011931">
              <a:defRPr sz="1801"/>
            </a:lvl5pPr>
            <a:lvl6pPr marL="2011931">
              <a:defRPr sz="1801"/>
            </a:lvl6pPr>
            <a:lvl7pPr marL="2011931">
              <a:defRPr sz="1801"/>
            </a:lvl7pPr>
            <a:lvl8pPr marL="2011931">
              <a:defRPr sz="1801"/>
            </a:lvl8pPr>
            <a:lvl9pPr marL="2011931">
              <a:defRPr sz="18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701800"/>
            <a:ext cx="4978400" cy="4470400"/>
          </a:xfrm>
        </p:spPr>
        <p:txBody>
          <a:bodyPr>
            <a:normAutofit/>
          </a:bodyPr>
          <a:lstStyle>
            <a:lvl1pPr>
              <a:defRPr sz="2401"/>
            </a:lvl1pPr>
            <a:lvl2pPr>
              <a:defRPr sz="2001"/>
            </a:lvl2pPr>
            <a:lvl3pPr>
              <a:defRPr sz="1801"/>
            </a:lvl3pPr>
            <a:lvl4pPr>
              <a:defRPr sz="1801"/>
            </a:lvl4pPr>
            <a:lvl5pPr marL="2011931">
              <a:defRPr sz="1801"/>
            </a:lvl5pPr>
            <a:lvl6pPr marL="2011931">
              <a:defRPr sz="1801"/>
            </a:lvl6pPr>
            <a:lvl7pPr marL="2011931">
              <a:defRPr sz="1801"/>
            </a:lvl7pPr>
            <a:lvl8pPr marL="2011931">
              <a:defRPr sz="1801"/>
            </a:lvl8pPr>
            <a:lvl9pPr marL="2011931">
              <a:defRPr sz="18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665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1" b="1"/>
            </a:lvl1pPr>
            <a:lvl2pPr marL="609676" indent="0">
              <a:buNone/>
              <a:defRPr sz="2701" b="1"/>
            </a:lvl2pPr>
            <a:lvl3pPr marL="1219353" indent="0">
              <a:buNone/>
              <a:defRPr sz="2401" b="1"/>
            </a:lvl3pPr>
            <a:lvl4pPr marL="1829029" indent="0">
              <a:buNone/>
              <a:defRPr sz="2101" b="1"/>
            </a:lvl4pPr>
            <a:lvl5pPr marL="2438704" indent="0">
              <a:buNone/>
              <a:defRPr sz="2101" b="1"/>
            </a:lvl5pPr>
            <a:lvl6pPr marL="3048381" indent="0">
              <a:buNone/>
              <a:defRPr sz="2101" b="1"/>
            </a:lvl6pPr>
            <a:lvl7pPr marL="3658057" indent="0">
              <a:buNone/>
              <a:defRPr sz="2101" b="1"/>
            </a:lvl7pPr>
            <a:lvl8pPr marL="4267733" indent="0">
              <a:buNone/>
              <a:defRPr sz="2101" b="1"/>
            </a:lvl8pPr>
            <a:lvl9pPr marL="4877410" indent="0">
              <a:buNone/>
              <a:defRPr sz="210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600" y="2209800"/>
            <a:ext cx="4978400" cy="3962400"/>
          </a:xfrm>
        </p:spPr>
        <p:txBody>
          <a:bodyPr>
            <a:normAutofit/>
          </a:bodyPr>
          <a:lstStyle>
            <a:lvl1pPr>
              <a:defRPr sz="2001"/>
            </a:lvl1pPr>
            <a:lvl2pPr>
              <a:defRPr sz="1801"/>
            </a:lvl2pPr>
            <a:lvl3pPr>
              <a:defRPr sz="1801"/>
            </a:lvl3pPr>
            <a:lvl4pPr>
              <a:defRPr sz="1801"/>
            </a:lvl4pPr>
            <a:lvl5pPr marL="2011931">
              <a:defRPr sz="1801"/>
            </a:lvl5pPr>
            <a:lvl6pPr marL="2011931">
              <a:defRPr sz="1801"/>
            </a:lvl6pPr>
            <a:lvl7pPr marL="2011931">
              <a:defRPr sz="1801"/>
            </a:lvl7pPr>
            <a:lvl8pPr marL="2011931">
              <a:defRPr sz="1801"/>
            </a:lvl8pPr>
            <a:lvl9pPr marL="2011931">
              <a:defRPr sz="18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3264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1" b="1"/>
            </a:lvl1pPr>
            <a:lvl2pPr marL="609676" indent="0">
              <a:buNone/>
              <a:defRPr sz="2701" b="1"/>
            </a:lvl2pPr>
            <a:lvl3pPr marL="1219353" indent="0">
              <a:buNone/>
              <a:defRPr sz="2401" b="1"/>
            </a:lvl3pPr>
            <a:lvl4pPr marL="1829029" indent="0">
              <a:buNone/>
              <a:defRPr sz="2101" b="1"/>
            </a:lvl4pPr>
            <a:lvl5pPr marL="2438704" indent="0">
              <a:buNone/>
              <a:defRPr sz="2101" b="1"/>
            </a:lvl5pPr>
            <a:lvl6pPr marL="3048381" indent="0">
              <a:buNone/>
              <a:defRPr sz="2101" b="1"/>
            </a:lvl6pPr>
            <a:lvl7pPr marL="3658057" indent="0">
              <a:buNone/>
              <a:defRPr sz="2101" b="1"/>
            </a:lvl7pPr>
            <a:lvl8pPr marL="4267733" indent="0">
              <a:buNone/>
              <a:defRPr sz="2101" b="1"/>
            </a:lvl8pPr>
            <a:lvl9pPr marL="4877410" indent="0">
              <a:buNone/>
              <a:defRPr sz="210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200" y="2209800"/>
            <a:ext cx="4978400" cy="3962400"/>
          </a:xfrm>
        </p:spPr>
        <p:txBody>
          <a:bodyPr>
            <a:normAutofit/>
          </a:bodyPr>
          <a:lstStyle>
            <a:lvl1pPr>
              <a:defRPr sz="2001"/>
            </a:lvl1pPr>
            <a:lvl2pPr>
              <a:defRPr sz="1801"/>
            </a:lvl2pPr>
            <a:lvl3pPr>
              <a:defRPr sz="1801"/>
            </a:lvl3pPr>
            <a:lvl4pPr>
              <a:defRPr sz="1801"/>
            </a:lvl4pPr>
            <a:lvl5pPr marL="2011931">
              <a:defRPr sz="1801"/>
            </a:lvl5pPr>
            <a:lvl6pPr marL="2011931">
              <a:defRPr sz="1801"/>
            </a:lvl6pPr>
            <a:lvl7pPr marL="2011931">
              <a:defRPr sz="1801"/>
            </a:lvl7pPr>
            <a:lvl8pPr marL="2011931">
              <a:defRPr sz="1801"/>
            </a:lvl8pPr>
            <a:lvl9pPr marL="2011931">
              <a:defRPr sz="18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2400" y="0"/>
            <a:ext cx="7924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31" tIns="60965" rIns="121931" bIns="60965" rtlCol="0" anchor="ctr"/>
          <a:lstStyle/>
          <a:p>
            <a:pPr algn="ctr"/>
            <a:endParaRPr sz="24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731" y="1701800"/>
            <a:ext cx="3352800" cy="2844800"/>
          </a:xfrm>
        </p:spPr>
        <p:txBody>
          <a:bodyPr anchor="b">
            <a:normAutofit/>
          </a:bodyPr>
          <a:lstStyle>
            <a:lvl1pPr algn="l">
              <a:defRPr sz="2001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401" y="482600"/>
            <a:ext cx="6807200" cy="5892800"/>
          </a:xfrm>
        </p:spPr>
        <p:txBody>
          <a:bodyPr>
            <a:normAutofit/>
          </a:bodyPr>
          <a:lstStyle>
            <a:lvl1pPr>
              <a:defRPr sz="2401"/>
            </a:lvl1pPr>
            <a:lvl2pPr>
              <a:defRPr sz="2001"/>
            </a:lvl2pPr>
            <a:lvl3pPr>
              <a:defRPr sz="180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731" y="4648200"/>
            <a:ext cx="33528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676" indent="0">
              <a:buNone/>
              <a:defRPr sz="1600"/>
            </a:lvl2pPr>
            <a:lvl3pPr marL="1219353" indent="0">
              <a:buNone/>
              <a:defRPr sz="1300"/>
            </a:lvl3pPr>
            <a:lvl4pPr marL="1829029" indent="0">
              <a:buNone/>
              <a:defRPr sz="1200"/>
            </a:lvl4pPr>
            <a:lvl5pPr marL="2438704" indent="0">
              <a:buNone/>
              <a:defRPr sz="1200"/>
            </a:lvl5pPr>
            <a:lvl6pPr marL="3048381" indent="0">
              <a:buNone/>
              <a:defRPr sz="1200"/>
            </a:lvl6pPr>
            <a:lvl7pPr marL="3658057" indent="0">
              <a:buNone/>
              <a:defRPr sz="1200"/>
            </a:lvl7pPr>
            <a:lvl8pPr marL="4267733" indent="0">
              <a:buNone/>
              <a:defRPr sz="1200"/>
            </a:lvl8pPr>
            <a:lvl9pPr marL="487741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801" y="0"/>
            <a:ext cx="8026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31" tIns="60965" rIns="121931" bIns="60965" rtlCol="0" anchor="ctr"/>
          <a:lstStyle/>
          <a:p>
            <a:pPr algn="ctr"/>
            <a:endParaRPr sz="24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4800600"/>
            <a:ext cx="7315200" cy="762000"/>
          </a:xfrm>
        </p:spPr>
        <p:txBody>
          <a:bodyPr anchor="b">
            <a:normAutofit/>
          </a:bodyPr>
          <a:lstStyle>
            <a:lvl1pPr algn="l">
              <a:defRPr sz="2001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8401" y="279402"/>
            <a:ext cx="7315200" cy="4448175"/>
          </a:xfrm>
        </p:spPr>
        <p:txBody>
          <a:bodyPr>
            <a:normAutofit/>
          </a:bodyPr>
          <a:lstStyle>
            <a:lvl1pPr marL="0" indent="0">
              <a:buNone/>
              <a:defRPr sz="2801"/>
            </a:lvl1pPr>
            <a:lvl2pPr marL="609676" indent="0">
              <a:buNone/>
              <a:defRPr sz="3701"/>
            </a:lvl2pPr>
            <a:lvl3pPr marL="1219353" indent="0">
              <a:buNone/>
              <a:defRPr sz="3201"/>
            </a:lvl3pPr>
            <a:lvl4pPr marL="1829029" indent="0">
              <a:buNone/>
              <a:defRPr sz="2701"/>
            </a:lvl4pPr>
            <a:lvl5pPr marL="2438704" indent="0">
              <a:buNone/>
              <a:defRPr sz="2701"/>
            </a:lvl5pPr>
            <a:lvl6pPr marL="3048381" indent="0">
              <a:buNone/>
              <a:defRPr sz="2701"/>
            </a:lvl6pPr>
            <a:lvl7pPr marL="3658057" indent="0">
              <a:buNone/>
              <a:defRPr sz="2701"/>
            </a:lvl7pPr>
            <a:lvl8pPr marL="4267733" indent="0">
              <a:buNone/>
              <a:defRPr sz="2701"/>
            </a:lvl8pPr>
            <a:lvl9pPr marL="4877410" indent="0">
              <a:buNone/>
              <a:defRPr sz="2701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1" y="5562600"/>
            <a:ext cx="73152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676" indent="0">
              <a:buNone/>
              <a:defRPr sz="1600"/>
            </a:lvl2pPr>
            <a:lvl3pPr marL="1219353" indent="0">
              <a:buNone/>
              <a:defRPr sz="1300"/>
            </a:lvl3pPr>
            <a:lvl4pPr marL="1829029" indent="0">
              <a:buNone/>
              <a:defRPr sz="1200"/>
            </a:lvl4pPr>
            <a:lvl5pPr marL="2438704" indent="0">
              <a:buNone/>
              <a:defRPr sz="1200"/>
            </a:lvl5pPr>
            <a:lvl6pPr marL="3048381" indent="0">
              <a:buNone/>
              <a:defRPr sz="1200"/>
            </a:lvl6pPr>
            <a:lvl7pPr marL="3658057" indent="0">
              <a:buNone/>
              <a:defRPr sz="1200"/>
            </a:lvl7pPr>
            <a:lvl8pPr marL="4267733" indent="0">
              <a:buNone/>
              <a:defRPr sz="1200"/>
            </a:lvl8pPr>
            <a:lvl9pPr marL="487741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92127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sz="2401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sz="2401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76200"/>
            <a:ext cx="1016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1701800"/>
            <a:ext cx="1016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8861" y="6400802"/>
            <a:ext cx="621792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9795" y="6400802"/>
            <a:ext cx="110780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9353" rtl="0" eaLnBrk="1" latinLnBrk="0" hangingPunct="1">
        <a:lnSpc>
          <a:spcPct val="85000"/>
        </a:lnSpc>
        <a:spcBef>
          <a:spcPct val="0"/>
        </a:spcBef>
        <a:buNone/>
        <a:tabLst/>
        <a:defRPr sz="4401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838" indent="-304838" algn="l" defTabSz="1219353" rtl="0" eaLnBrk="1" latinLnBrk="0" hangingPunct="1">
        <a:lnSpc>
          <a:spcPct val="95000"/>
        </a:lnSpc>
        <a:spcBef>
          <a:spcPts val="1867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731611" indent="-304838" algn="l" defTabSz="1219353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1" kern="1200">
          <a:solidFill>
            <a:schemeClr val="tx1"/>
          </a:solidFill>
          <a:latin typeface="+mn-lt"/>
          <a:ea typeface="+mn-ea"/>
          <a:cs typeface="+mn-cs"/>
        </a:defRPr>
      </a:lvl2pPr>
      <a:lvl3pPr marL="1158384" indent="-304838" algn="l" defTabSz="1219353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585158" indent="-304838" algn="l" defTabSz="1219353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11931" indent="-304838" algn="l" defTabSz="1219353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438704" indent="-304838" algn="l" defTabSz="1219353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5478" indent="-304838" algn="l" defTabSz="1219353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2251" indent="-304838" algn="l" defTabSz="1219353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5154" indent="0" algn="l" defTabSz="1219353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676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353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9029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8704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8381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8057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7733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7410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ВРСТЕ РЕЧЕНИЦА ПО ЗНАЧЕЊУ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Реченице по значењу дијелимо на: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Times New Roman" panose="02020603050405020304" pitchFamily="18" charset="0"/>
              <a:buChar char="−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изјавне (обавјештајне),</a:t>
            </a:r>
          </a:p>
          <a:p>
            <a:pPr>
              <a:buClrTx/>
              <a:buFont typeface="Times New Roman" panose="02020603050405020304" pitchFamily="18" charset="0"/>
              <a:buChar char="−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питне,</a:t>
            </a:r>
          </a:p>
          <a:p>
            <a:pPr>
              <a:buClrTx/>
              <a:buFont typeface="Times New Roman" panose="02020603050405020304" pitchFamily="18" charset="0"/>
              <a:buChar char="−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звичне и</a:t>
            </a:r>
          </a:p>
          <a:p>
            <a:pPr>
              <a:buClrTx/>
              <a:buFont typeface="Times New Roman" panose="02020603050405020304" pitchFamily="18" charset="0"/>
              <a:buChar char="−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заповједне.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973" y="1701351"/>
            <a:ext cx="3048794" cy="2658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Изјавне (обавјештајне) реченице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Реченице којима се нешто изјављује или којима се неко о нечему обавјештава јесу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изјавне (обавјештајне) реченице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крају изјавних реченица стављамо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тачку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Примјери</a:t>
            </a:r>
            <a:r>
              <a:rPr lang="sr-Cyrl-R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buClr>
                <a:schemeClr val="tx1"/>
              </a:buClr>
              <a:buFont typeface="Times New Roman" panose="02020603050405020304" pitchFamily="18" charset="0"/>
              <a:buChar char="−"/>
            </a:pPr>
            <a:r>
              <a:rPr lang="sr-Cyrl-RS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Сутра ће бити сунчан дан.</a:t>
            </a:r>
          </a:p>
          <a:p>
            <a:pPr lvl="1">
              <a:buClr>
                <a:schemeClr val="tx1"/>
              </a:buClr>
              <a:buFont typeface="Times New Roman" panose="02020603050405020304" pitchFamily="18" charset="0"/>
              <a:buChar char="−"/>
            </a:pPr>
            <a:r>
              <a:rPr lang="sr-Cyrl-RS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Јуче сам учио правописна правила.</a:t>
            </a:r>
          </a:p>
          <a:p>
            <a:pPr lvl="1">
              <a:buClr>
                <a:schemeClr val="tx1"/>
              </a:buClr>
              <a:buFont typeface="Times New Roman" panose="02020603050405020304" pitchFamily="18" charset="0"/>
              <a:buChar char="−"/>
            </a:pPr>
            <a:r>
              <a:rPr lang="sr-Cyrl-RS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Даница живи у подножју планине Козаре.</a:t>
            </a:r>
            <a:endParaRPr lang="en-US" sz="2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Упитне реченице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Реченице којима се поставља неко питање називају се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упитне реченице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крају упитних реченица стоји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упитник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Примјери:</a:t>
            </a:r>
          </a:p>
          <a:p>
            <a:pPr lvl="1">
              <a:buClrTx/>
              <a:buFont typeface="Times New Roman" panose="02020603050405020304" pitchFamily="18" charset="0"/>
              <a:buChar char="−"/>
            </a:pPr>
            <a:r>
              <a:rPr lang="sr-Cyrl-RS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Колико је сати?</a:t>
            </a:r>
          </a:p>
          <a:p>
            <a:pPr lvl="1">
              <a:buClrTx/>
              <a:buFont typeface="Times New Roman" panose="02020603050405020304" pitchFamily="18" charset="0"/>
              <a:buChar char="−"/>
            </a:pPr>
            <a:r>
              <a:rPr lang="sr-Cyrl-RS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ли си научио нову лекцију?</a:t>
            </a:r>
          </a:p>
          <a:p>
            <a:pPr lvl="1">
              <a:buClrTx/>
              <a:buFont typeface="Times New Roman" panose="02020603050405020304" pitchFamily="18" charset="0"/>
              <a:buChar char="−"/>
            </a:pPr>
            <a:r>
              <a:rPr lang="sr-Cyrl-RS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Хоћеш ли повести пса у шетњу?</a:t>
            </a:r>
          </a:p>
          <a:p>
            <a:pPr marL="0" indent="0">
              <a:buClrTx/>
              <a:buNone/>
            </a:pP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buFont typeface="Times New Roman" panose="02020603050405020304" pitchFamily="18" charset="0"/>
              <a:buChar char="−"/>
            </a:pP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UPOZORENJE zbog opasnih vremenskih uvjeta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241" y="3212920"/>
            <a:ext cx="1952860" cy="174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8697101" y="3937132"/>
            <a:ext cx="856184" cy="576214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 sz="2401"/>
          </a:p>
        </p:txBody>
      </p:sp>
      <p:sp>
        <p:nvSpPr>
          <p:cNvPr id="6" name="TextBox 5"/>
          <p:cNvSpPr txBox="1"/>
          <p:nvPr/>
        </p:nvSpPr>
        <p:spPr>
          <a:xfrm>
            <a:off x="9553285" y="4004976"/>
            <a:ext cx="1815714" cy="443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Cyrl-RS" sz="24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ријечца ЛИ</a:t>
            </a:r>
            <a:endParaRPr lang="bs-Latn-BA" sz="2401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Узвичне реченице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Реченице којима се изражавају снажна осјећања, као што су радост, љутња, изненађење, страх, називају се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узвичне реченице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крају ових реченица стоји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узвичник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Примјери:</a:t>
            </a:r>
          </a:p>
          <a:p>
            <a:pPr lvl="1" algn="just">
              <a:buClrTx/>
              <a:buFont typeface="Times New Roman" panose="02020603050405020304" pitchFamily="18" charset="0"/>
              <a:buChar char="−"/>
            </a:pPr>
            <a:r>
              <a:rPr lang="sr-Cyrl-RS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Ура, убрзо ће доћи љето!</a:t>
            </a:r>
          </a:p>
          <a:p>
            <a:pPr lvl="1" algn="just">
              <a:buClrTx/>
              <a:buFont typeface="Times New Roman" panose="02020603050405020304" pitchFamily="18" charset="0"/>
              <a:buChar char="−"/>
            </a:pPr>
            <a:r>
              <a:rPr lang="sr-Cyrl-RS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Хеј, пао је први снијег!</a:t>
            </a:r>
          </a:p>
          <a:p>
            <a:pPr lvl="1" algn="just">
              <a:buClrTx/>
              <a:buFont typeface="Times New Roman" panose="02020603050405020304" pitchFamily="18" charset="0"/>
              <a:buChar char="−"/>
            </a:pPr>
            <a:r>
              <a:rPr lang="sr-Cyrl-RS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Еј, здраво!</a:t>
            </a:r>
          </a:p>
          <a:p>
            <a:pPr algn="just">
              <a:buClrTx/>
              <a:buFont typeface="Times New Roman" panose="02020603050405020304" pitchFamily="18" charset="0"/>
              <a:buChar char="−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Заповједне реченице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Реченице којима се изражавају наредбе, захтјеви, забране, молбе називају се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заповједне реченице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крају ових реченица стоји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узвичник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sr-Cyrl-R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Примјери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ClrTx/>
              <a:buFont typeface="Times New Roman" panose="02020603050405020304" pitchFamily="18" charset="0"/>
              <a:buChar char="−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Отвори врата!</a:t>
            </a:r>
          </a:p>
          <a:p>
            <a:pPr>
              <a:buClrTx/>
              <a:buFont typeface="Times New Roman" panose="02020603050405020304" pitchFamily="18" charset="0"/>
              <a:buChar char="−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Дођи, стани у ред!</a:t>
            </a:r>
          </a:p>
          <a:p>
            <a:pPr>
              <a:buClrTx/>
              <a:buFont typeface="Times New Roman" panose="02020603050405020304" pitchFamily="18" charset="0"/>
              <a:buChar char="−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Немој да галамиш!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5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Сљедеће реченице разврстај по значењу:</a:t>
            </a:r>
            <a:endParaRPr lang="en-US" sz="32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Изашли смо у школско двориште. Хеј, браво, понијела си лопту! Хајде, додај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је! Коју игру ћемо играти данас? 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Изјавна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Изашли смо у школско двориште.</a:t>
            </a:r>
          </a:p>
          <a:p>
            <a:pPr marL="0" indent="0">
              <a:buNone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Упитна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Коју игру ћемо играти данас?</a:t>
            </a:r>
          </a:p>
          <a:p>
            <a:pPr marL="0" indent="0">
              <a:buNone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Узвична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Хеј, браво, понијела си лопту!</a:t>
            </a:r>
          </a:p>
          <a:p>
            <a:pPr marL="0" indent="0">
              <a:buNone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Заповједна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Хајде, додај је!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6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Изјавне реченице претвори у упитне.</a:t>
            </a:r>
            <a:endParaRPr lang="en-US" sz="32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701350"/>
            <a:ext cx="10160000" cy="2231837"/>
          </a:xfrm>
        </p:spPr>
        <p:txBody>
          <a:bodyPr>
            <a:normAutofit lnSpcReduction="10000"/>
          </a:bodyPr>
          <a:lstStyle/>
          <a:p>
            <a:pPr marL="457337" indent="-457337">
              <a:buClrTx/>
              <a:buFont typeface="+mj-lt"/>
              <a:buAutoNum type="arabicPeriod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Зец је брз.			</a:t>
            </a:r>
          </a:p>
          <a:p>
            <a:pPr marL="457337" indent="-457337">
              <a:buClrTx/>
              <a:buFont typeface="+mj-lt"/>
              <a:buAutoNum type="arabicPeriod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Шума је зелена. 		</a:t>
            </a:r>
          </a:p>
          <a:p>
            <a:pPr marL="457337" indent="-457337">
              <a:buClrTx/>
              <a:buFont typeface="+mj-lt"/>
              <a:buAutoNum type="arabicPeriod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Иза школе је широка улица.  </a:t>
            </a:r>
          </a:p>
          <a:p>
            <a:pPr marL="457337" indent="-457337">
              <a:buClrTx/>
              <a:buFont typeface="+mj-lt"/>
              <a:buAutoNum type="arabicPeriod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Мрав се купа у роси.  	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17600" y="4161847"/>
            <a:ext cx="10160000" cy="2148223"/>
          </a:xfrm>
          <a:prstGeom prst="rect">
            <a:avLst/>
          </a:prstGeom>
        </p:spPr>
        <p:txBody>
          <a:bodyPr vert="horz" lIns="121931" tIns="60965" rIns="121931" bIns="60965" rtlCol="0">
            <a:normAutofit lnSpcReduction="10000"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474112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None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337" indent="-457337">
              <a:buClrTx/>
              <a:buFont typeface="+mj-lt"/>
              <a:buAutoNum type="arabicPeriod"/>
            </a:pPr>
            <a:r>
              <a:rPr lang="sr-Cyrl-RS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ли је зец брз?</a:t>
            </a:r>
          </a:p>
          <a:p>
            <a:pPr marL="457337" indent="-457337">
              <a:buClrTx/>
              <a:buFont typeface="+mj-lt"/>
              <a:buAutoNum type="arabicPeriod"/>
            </a:pPr>
            <a:r>
              <a:rPr lang="sr-Cyrl-RS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ли шума зелена?</a:t>
            </a:r>
          </a:p>
          <a:p>
            <a:pPr marL="457337" indent="-457337">
              <a:buClrTx/>
              <a:buFont typeface="+mj-lt"/>
              <a:buAutoNum type="arabicPeriod"/>
            </a:pPr>
            <a:r>
              <a:rPr lang="sr-Cyrl-RS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ли је иза школе широка улица?</a:t>
            </a:r>
          </a:p>
          <a:p>
            <a:pPr marL="457337" indent="-457337">
              <a:buClrTx/>
              <a:buFont typeface="+mj-lt"/>
              <a:buAutoNum type="arabicPeriod"/>
            </a:pPr>
            <a:r>
              <a:rPr lang="sr-Cyrl-RS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Купа ли се мрав у роси?</a:t>
            </a:r>
          </a:p>
          <a:p>
            <a:pPr marL="457337" indent="-457337">
              <a:buClrTx/>
              <a:buFont typeface="+mj-lt"/>
              <a:buAutoNum type="arabicPeriod"/>
            </a:pPr>
            <a:endParaRPr lang="sr-Cyrl-RS" sz="2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самосталан рад: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Tx/>
              <a:buNone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Напиши по три изјавне, упитне, узвичне и заповједне реченице које често упућујеш свом најбољем другу или својој најбољој другарици.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8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.potx" id="{CE426E4B-AEF0-4DB0-AA06-9B9EF2E62E1A}" vid="{EB2D3276-CBF5-48AD-B47E-C2D79CA4C86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</Template>
  <TotalTime>96</TotalTime>
  <Words>338</Words>
  <Application>Microsoft Office PowerPoint</Application>
  <PresentationFormat>Widescreen</PresentationFormat>
  <Paragraphs>55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Times New Roman</vt:lpstr>
      <vt:lpstr>Welcome back to school presentation</vt:lpstr>
      <vt:lpstr>ВРСТЕ РЕЧЕНИЦА ПО ЗНАЧЕЊУ</vt:lpstr>
      <vt:lpstr>Реченице по значењу дијелимо на:</vt:lpstr>
      <vt:lpstr>Изјавне (обавјештајне) реченице</vt:lpstr>
      <vt:lpstr>Упитне реченице</vt:lpstr>
      <vt:lpstr>Узвичне реченице</vt:lpstr>
      <vt:lpstr>Заповједне реченице</vt:lpstr>
      <vt:lpstr>1. Сљедеће реченице разврстај по значењу:</vt:lpstr>
      <vt:lpstr>2. Изјавне реченице претвори у упитне.</vt:lpstr>
      <vt:lpstr>Задатак за самосталан рад: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РЕЧЕНИЦЕ ПО ЗНАЧЕЊУ</dc:title>
  <dc:creator>Laptop</dc:creator>
  <cp:lastModifiedBy>marina_uciteljica@yahoo.com</cp:lastModifiedBy>
  <cp:revision>15</cp:revision>
  <dcterms:created xsi:type="dcterms:W3CDTF">2020-05-15T20:28:03Z</dcterms:created>
  <dcterms:modified xsi:type="dcterms:W3CDTF">2020-05-19T09:07:17Z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