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75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39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4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00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84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2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11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51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90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5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65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65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36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8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6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15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6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12BCE-2FE0-438E-AC98-4B7157479C2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19121F-6323-4C73-9867-1310A4ED4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84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F:\RTRS\&#1079;&#1072;&#1076;&#1072;&#1115;&#1072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6353A-2050-4DB6-8753-063F20D6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787616"/>
            <a:ext cx="9966960" cy="2926080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67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ЗАГЛАВЉЕ И ПОДНОЖЈЕ</a:t>
            </a:r>
            <a:br>
              <a:rPr lang="sr-Cyrl-RS" sz="67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r-Cyrl-RS" sz="67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br>
              <a:rPr lang="sr-Cyrl-RS" sz="67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r-Cyrl-RS" sz="67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58B50A5-BA7C-4C61-9089-0278BB20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818" y="4318780"/>
            <a:ext cx="2373648" cy="23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04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BE2B-0F8C-4969-B121-8D9518ED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024D9-04DA-49D4-9976-306E1FBD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3315A9-717E-4321-8503-5080EBB9B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975"/>
          <a:stretch/>
        </p:blipFill>
        <p:spPr>
          <a:xfrm>
            <a:off x="2283996" y="1200125"/>
            <a:ext cx="9209649" cy="4972075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xmlns="" id="{B736B7D0-E19F-4A01-9660-E7B405E718E3}"/>
              </a:ext>
            </a:extLst>
          </p:cNvPr>
          <p:cNvSpPr/>
          <p:nvPr/>
        </p:nvSpPr>
        <p:spPr>
          <a:xfrm>
            <a:off x="1997612" y="4192172"/>
            <a:ext cx="1505243" cy="529883"/>
          </a:xfrm>
          <a:prstGeom prst="borderCallout1">
            <a:avLst>
              <a:gd name="adj1" fmla="val -8836"/>
              <a:gd name="adj2" fmla="val 54284"/>
              <a:gd name="adj3" fmla="val 108137"/>
              <a:gd name="adj4" fmla="val 148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Датум</a:t>
            </a: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496B5FA2-9669-4EC8-80A7-C481B223D58C}"/>
              </a:ext>
            </a:extLst>
          </p:cNvPr>
          <p:cNvSpPr/>
          <p:nvPr/>
        </p:nvSpPr>
        <p:spPr>
          <a:xfrm>
            <a:off x="5741044" y="5261317"/>
            <a:ext cx="1505243" cy="529883"/>
          </a:xfrm>
          <a:prstGeom prst="borderCallout1">
            <a:avLst>
              <a:gd name="adj1" fmla="val 62846"/>
              <a:gd name="adj2" fmla="val -856"/>
              <a:gd name="adj3" fmla="val -13988"/>
              <a:gd name="adj4" fmla="val -93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E08A79A0-0C7E-4463-A827-2AD096D0C9FE}"/>
              </a:ext>
            </a:extLst>
          </p:cNvPr>
          <p:cNvSpPr/>
          <p:nvPr/>
        </p:nvSpPr>
        <p:spPr>
          <a:xfrm>
            <a:off x="7453533" y="3429001"/>
            <a:ext cx="1505243" cy="763172"/>
          </a:xfrm>
          <a:prstGeom prst="borderCallout1">
            <a:avLst>
              <a:gd name="adj1" fmla="val 107978"/>
              <a:gd name="adj2" fmla="val 58957"/>
              <a:gd name="adj3" fmla="val 239778"/>
              <a:gd name="adj4" fmla="val 135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Број странице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EEEBB65-7018-4216-AB98-A9C0A456662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8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D2566-F629-4898-BC03-108B7C55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3EFA70-F68A-45FD-9149-1B1051514356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02E9B-0F4C-4247-8A0A-571123B6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724"/>
          <a:stretch/>
        </p:blipFill>
        <p:spPr>
          <a:xfrm>
            <a:off x="2510791" y="1575581"/>
            <a:ext cx="8992232" cy="4867422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2086AADC-0A24-48FB-BA52-84CCCDC0AFF0}"/>
              </a:ext>
            </a:extLst>
          </p:cNvPr>
          <p:cNvSpPr/>
          <p:nvPr/>
        </p:nvSpPr>
        <p:spPr>
          <a:xfrm>
            <a:off x="4628271" y="3660529"/>
            <a:ext cx="4642338" cy="1854006"/>
          </a:xfrm>
          <a:prstGeom prst="borderCallout1">
            <a:avLst>
              <a:gd name="adj1" fmla="val -2725"/>
              <a:gd name="adj2" fmla="val 51212"/>
              <a:gd name="adj3" fmla="val -89848"/>
              <a:gd name="adj4" fmla="val 6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Када активирамо опцију Уреди  заглавлје</a:t>
            </a:r>
            <a:r>
              <a:rPr lang="sr-Latn-RS" sz="2400" dirty="0"/>
              <a:t>(Edit Header)</a:t>
            </a:r>
            <a:r>
              <a:rPr lang="sr-Cyrl-RS" sz="2400" dirty="0"/>
              <a:t> или Уреди подножје</a:t>
            </a:r>
            <a:r>
              <a:rPr lang="sr-Latn-RS" sz="2400" dirty="0"/>
              <a:t>(Edit Footer)</a:t>
            </a:r>
            <a:r>
              <a:rPr lang="sr-Cyrl-RS" sz="2400" dirty="0"/>
              <a:t> на траци се појави нова картица Дизајн</a:t>
            </a:r>
            <a:r>
              <a:rPr lang="sr-Latn-RS" sz="2400" dirty="0"/>
              <a:t>(Design)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2403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1CFAAB-4477-472F-A7A6-B80194DC8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8145"/>
          <a:stretch/>
        </p:blipFill>
        <p:spPr>
          <a:xfrm>
            <a:off x="1371336" y="4339295"/>
            <a:ext cx="10623717" cy="13053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1B2706-70E8-4111-89A0-48327FD3BE4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0288B218-77DF-467C-8821-0478A2633937}"/>
              </a:ext>
            </a:extLst>
          </p:cNvPr>
          <p:cNvSpPr/>
          <p:nvPr/>
        </p:nvSpPr>
        <p:spPr>
          <a:xfrm>
            <a:off x="1371336" y="1139483"/>
            <a:ext cx="3066757" cy="2883877"/>
          </a:xfrm>
          <a:prstGeom prst="borderCallout1">
            <a:avLst>
              <a:gd name="adj1" fmla="val 103524"/>
              <a:gd name="adj2" fmla="val 53135"/>
              <a:gd name="adj3" fmla="val 147918"/>
              <a:gd name="adj4" fmla="val 70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На картици Уметни имате могућност додаванја датума и времена,слика и основних информација о документу</a:t>
            </a:r>
            <a:endParaRPr lang="en-US" sz="2400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5B11B625-A903-4072-BA09-A3BC6543C92A}"/>
              </a:ext>
            </a:extLst>
          </p:cNvPr>
          <p:cNvSpPr/>
          <p:nvPr/>
        </p:nvSpPr>
        <p:spPr>
          <a:xfrm>
            <a:off x="4666429" y="1139483"/>
            <a:ext cx="3066757" cy="2883877"/>
          </a:xfrm>
          <a:prstGeom prst="borderCallout1">
            <a:avLst>
              <a:gd name="adj1" fmla="val 103524"/>
              <a:gd name="adj2" fmla="val 53135"/>
              <a:gd name="adj3" fmla="val 150044"/>
              <a:gd name="adj4" fmla="val 73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У картици Опције имате могућност да поставите различита заглавља на првој страни,на парним или непарним странама ....</a:t>
            </a:r>
            <a:endParaRPr lang="en-US" sz="2400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CE2F3872-5792-4B4D-A884-7C8ADD446E60}"/>
              </a:ext>
            </a:extLst>
          </p:cNvPr>
          <p:cNvSpPr/>
          <p:nvPr/>
        </p:nvSpPr>
        <p:spPr>
          <a:xfrm>
            <a:off x="8002968" y="1139483"/>
            <a:ext cx="3066757" cy="2883877"/>
          </a:xfrm>
          <a:prstGeom prst="borderCallout1">
            <a:avLst>
              <a:gd name="adj1" fmla="val 101494"/>
              <a:gd name="adj2" fmla="val 27447"/>
              <a:gd name="adj3" fmla="val 148470"/>
              <a:gd name="adj4" fmla="val 21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У картици Позиција можете извршити додатна подешавања  положаја заглавља и подножја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3830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891C9-1AF3-4BEF-8640-A8968DF3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51B6A-AD82-4F1D-B13A-3DFDD52C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7A6FF2-596B-4127-AE22-E208441D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975"/>
          <a:stretch/>
        </p:blipFill>
        <p:spPr>
          <a:xfrm>
            <a:off x="2283996" y="1200125"/>
            <a:ext cx="9209649" cy="4972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B67D54D-86C1-4F9F-A499-96AC8DDC30BA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A55AA558-3F5E-4360-BDAE-74DD44395E4D}"/>
              </a:ext>
            </a:extLst>
          </p:cNvPr>
          <p:cNvSpPr/>
          <p:nvPr/>
        </p:nvSpPr>
        <p:spPr>
          <a:xfrm>
            <a:off x="4853354" y="2689860"/>
            <a:ext cx="2485292" cy="2194560"/>
          </a:xfrm>
          <a:prstGeom prst="borderCallout1">
            <a:avLst>
              <a:gd name="adj1" fmla="val 47596"/>
              <a:gd name="adj2" fmla="val 102044"/>
              <a:gd name="adj3" fmla="val -26603"/>
              <a:gd name="adj4" fmla="val 19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Затварање тј.излаз из заглавља и подножја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5361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A7A7A9-5A9D-4216-A45C-68CA06D2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430" y="1676401"/>
            <a:ext cx="10018713" cy="1752599"/>
          </a:xfrm>
        </p:spPr>
        <p:txBody>
          <a:bodyPr>
            <a:normAutofit/>
          </a:bodyPr>
          <a:lstStyle/>
          <a:p>
            <a:r>
              <a:rPr lang="sr-Cyrl-RS" sz="4400" dirty="0"/>
              <a:t>Фусноте и </a:t>
            </a:r>
            <a:r>
              <a:rPr lang="sr-Latn-RS" sz="4400" dirty="0"/>
              <a:t>E</a:t>
            </a:r>
            <a:r>
              <a:rPr lang="sr-Cyrl-RS" sz="4400" dirty="0"/>
              <a:t>ндноте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B20F3-7DAB-420E-A8AB-7642F615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13" y="3259427"/>
            <a:ext cx="4517245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dirty="0"/>
              <a:t>F</a:t>
            </a:r>
            <a:r>
              <a:rPr lang="en-US" sz="4000" dirty="0" err="1"/>
              <a:t>ootnot</a:t>
            </a:r>
            <a:r>
              <a:rPr lang="sr-Latn-RS" sz="4000" dirty="0"/>
              <a:t>e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sr-Latn-RS" sz="4000" dirty="0"/>
              <a:t>E</a:t>
            </a:r>
            <a:r>
              <a:rPr lang="en-US" sz="4000" dirty="0" err="1"/>
              <a:t>ndnot</a:t>
            </a:r>
            <a:r>
              <a:rPr lang="sr-Latn-RS" sz="4000" dirty="0"/>
              <a:t>e</a:t>
            </a:r>
            <a:endParaRPr lang="en-US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59F7C53-2BE6-4AEF-AC55-3457EDFD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2060">
            <a:off x="8623770" y="2851638"/>
            <a:ext cx="2373648" cy="23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26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89130-F8AF-4DD1-B63D-6AE2C768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9EE40-0578-477D-BF02-5348C7510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2DE6802-37E9-477A-A550-89D34747F6E3}"/>
              </a:ext>
            </a:extLst>
          </p:cNvPr>
          <p:cNvSpPr/>
          <p:nvPr/>
        </p:nvSpPr>
        <p:spPr>
          <a:xfrm>
            <a:off x="3065172" y="1675326"/>
            <a:ext cx="8255358" cy="198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Фуснота је додатно објашњење неког појма које се налази на дну странице, а повезано је са текстом неким обележјем (број или симбол).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11B8416-631B-4AE8-8EE4-D9035202D474}"/>
              </a:ext>
            </a:extLst>
          </p:cNvPr>
          <p:cNvSpPr/>
          <p:nvPr/>
        </p:nvSpPr>
        <p:spPr>
          <a:xfrm>
            <a:off x="3065172" y="3887272"/>
            <a:ext cx="8255358" cy="198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Енднота је вид прикупљања више објашњења која се, уместо на крају сваке странице, појављују збирно на крају документа.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9899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BF2E2-3FC6-463C-B4EC-95C943B5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0152F-E187-49DF-85F4-1CEAC89E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99FA59-0E38-46D3-B57D-5ECB2D3B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175" t="20480" r="34930" b="9980"/>
          <a:stretch/>
        </p:blipFill>
        <p:spPr>
          <a:xfrm>
            <a:off x="344384" y="1279538"/>
            <a:ext cx="6035899" cy="429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7C09B92F-126E-420D-9CF9-9D2B7A7C5A64}"/>
              </a:ext>
            </a:extLst>
          </p:cNvPr>
          <p:cNvSpPr/>
          <p:nvPr/>
        </p:nvSpPr>
        <p:spPr>
          <a:xfrm>
            <a:off x="2112135" y="3528810"/>
            <a:ext cx="592428" cy="103031"/>
          </a:xfrm>
          <a:prstGeom prst="lef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964D40-A828-4AE8-A1F7-C32130733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084" t="24964" r="26373" b="5972"/>
          <a:stretch/>
        </p:blipFill>
        <p:spPr>
          <a:xfrm>
            <a:off x="6587693" y="1311497"/>
            <a:ext cx="5472677" cy="428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A2A01828-C75F-452A-B903-0268D058E965}"/>
              </a:ext>
            </a:extLst>
          </p:cNvPr>
          <p:cNvSpPr/>
          <p:nvPr/>
        </p:nvSpPr>
        <p:spPr>
          <a:xfrm>
            <a:off x="7750935" y="2001587"/>
            <a:ext cx="592428" cy="103031"/>
          </a:xfrm>
          <a:prstGeom prst="lef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F01E15C1-F566-4141-AE75-E04D3736AFED}"/>
              </a:ext>
            </a:extLst>
          </p:cNvPr>
          <p:cNvSpPr/>
          <p:nvPr/>
        </p:nvSpPr>
        <p:spPr>
          <a:xfrm rot="19062792">
            <a:off x="1021408" y="3925909"/>
            <a:ext cx="115910" cy="296214"/>
          </a:xfrm>
          <a:prstGeom prst="down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5C01E4D4-C219-4794-8995-1FED26FD87F4}"/>
              </a:ext>
            </a:extLst>
          </p:cNvPr>
          <p:cNvSpPr/>
          <p:nvPr/>
        </p:nvSpPr>
        <p:spPr>
          <a:xfrm rot="19062792">
            <a:off x="6973594" y="4559121"/>
            <a:ext cx="115910" cy="296214"/>
          </a:xfrm>
          <a:prstGeom prst="down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11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63972-6C2C-470E-8F13-88CB3984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44646-36EE-4315-BC4D-74C1614C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D5016C-8167-4B94-9F04-56141C50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203"/>
          <a:stretch/>
        </p:blipFill>
        <p:spPr>
          <a:xfrm>
            <a:off x="3168282" y="1220271"/>
            <a:ext cx="8440928" cy="4546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487BC4-C897-437F-A821-6012CE620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93" r="71584" b="79733"/>
          <a:stretch/>
        </p:blipFill>
        <p:spPr>
          <a:xfrm>
            <a:off x="848269" y="3493392"/>
            <a:ext cx="3173181" cy="23444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F976C40-8E76-4D3C-8D0B-B28ADA9C53DC}"/>
              </a:ext>
            </a:extLst>
          </p:cNvPr>
          <p:cNvCxnSpPr>
            <a:cxnSpLocks/>
          </p:cNvCxnSpPr>
          <p:nvPr/>
        </p:nvCxnSpPr>
        <p:spPr>
          <a:xfrm flipH="1">
            <a:off x="3168282" y="2049350"/>
            <a:ext cx="1403718" cy="1352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233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4CF43-570B-4C6A-BE0E-8FCD3C7D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DD62B-DAC9-4A2A-87F5-8B8228F7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D9525A-F95E-4315-93E4-E6B4B105A0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00" y="466859"/>
            <a:ext cx="10537200" cy="59242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E005462-3E25-484E-8F99-28C7965A05AE}"/>
              </a:ext>
            </a:extLst>
          </p:cNvPr>
          <p:cNvCxnSpPr>
            <a:cxnSpLocks/>
          </p:cNvCxnSpPr>
          <p:nvPr/>
        </p:nvCxnSpPr>
        <p:spPr>
          <a:xfrm>
            <a:off x="3464417" y="1648496"/>
            <a:ext cx="1803043" cy="618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AF84360E-F4F6-4305-99A7-C2C6C3460C73}"/>
              </a:ext>
            </a:extLst>
          </p:cNvPr>
          <p:cNvSpPr/>
          <p:nvPr/>
        </p:nvSpPr>
        <p:spPr>
          <a:xfrm>
            <a:off x="8276822" y="1558344"/>
            <a:ext cx="2833352" cy="978794"/>
          </a:xfrm>
          <a:prstGeom prst="borderCallout1">
            <a:avLst>
              <a:gd name="adj1" fmla="val 45066"/>
              <a:gd name="adj2" fmla="val -606"/>
              <a:gd name="adj3" fmla="val 116447"/>
              <a:gd name="adj4" fmla="val -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мјесто гдје се појављује фуснота или енднота</a:t>
            </a:r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xmlns="" id="{35A2DB17-6FCC-4E16-99B3-59D706E09989}"/>
              </a:ext>
            </a:extLst>
          </p:cNvPr>
          <p:cNvSpPr/>
          <p:nvPr/>
        </p:nvSpPr>
        <p:spPr>
          <a:xfrm>
            <a:off x="8276822" y="2820473"/>
            <a:ext cx="2833352" cy="608527"/>
          </a:xfrm>
          <a:prstGeom prst="borderCallout1">
            <a:avLst>
              <a:gd name="adj1" fmla="val 52612"/>
              <a:gd name="adj2" fmla="val -2301"/>
              <a:gd name="adj3" fmla="val 34194"/>
              <a:gd name="adj4" fmla="val -42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Претварање фусноте у ендноту и обрнуто</a:t>
            </a:r>
            <a:endParaRPr lang="en-US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656474B3-52C6-4ABE-9944-18FBB22AE462}"/>
              </a:ext>
            </a:extLst>
          </p:cNvPr>
          <p:cNvSpPr/>
          <p:nvPr/>
        </p:nvSpPr>
        <p:spPr>
          <a:xfrm>
            <a:off x="8302580" y="3582475"/>
            <a:ext cx="2807594" cy="422856"/>
          </a:xfrm>
          <a:prstGeom prst="borderCallout1">
            <a:avLst>
              <a:gd name="adj1" fmla="val 57506"/>
              <a:gd name="adj2" fmla="val 2217"/>
              <a:gd name="adj3" fmla="val -16686"/>
              <a:gd name="adj4" fmla="val -49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Распоред Фуснота</a:t>
            </a:r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8BBC953E-01BD-4A34-A9C2-65DE005F751E}"/>
              </a:ext>
            </a:extLst>
          </p:cNvPr>
          <p:cNvSpPr/>
          <p:nvPr/>
        </p:nvSpPr>
        <p:spPr>
          <a:xfrm>
            <a:off x="8302580" y="4120702"/>
            <a:ext cx="2807594" cy="422857"/>
          </a:xfrm>
          <a:prstGeom prst="borderCallout1">
            <a:avLst>
              <a:gd name="adj1" fmla="val 51010"/>
              <a:gd name="adj2" fmla="val 503"/>
              <a:gd name="adj3" fmla="val -44761"/>
              <a:gd name="adj4" fmla="val -60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Формат броја</a:t>
            </a:r>
            <a:endParaRPr lang="en-US" dirty="0"/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xmlns="" id="{AD3603A3-C92D-41B0-8BBA-695B320DCA34}"/>
              </a:ext>
            </a:extLst>
          </p:cNvPr>
          <p:cNvSpPr/>
          <p:nvPr/>
        </p:nvSpPr>
        <p:spPr>
          <a:xfrm>
            <a:off x="8302580" y="4829577"/>
            <a:ext cx="2807594" cy="470079"/>
          </a:xfrm>
          <a:prstGeom prst="borderCallout1">
            <a:avLst>
              <a:gd name="adj1" fmla="val 54366"/>
              <a:gd name="adj2" fmla="val -76"/>
              <a:gd name="adj3" fmla="val -87500"/>
              <a:gd name="adj4" fmla="val -46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Нумерисање</a:t>
            </a:r>
            <a:endParaRPr lang="en-US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xmlns="" id="{93B93176-89FE-48BC-A9CF-646C0EB7FDA5}"/>
              </a:ext>
            </a:extLst>
          </p:cNvPr>
          <p:cNvSpPr/>
          <p:nvPr/>
        </p:nvSpPr>
        <p:spPr>
          <a:xfrm>
            <a:off x="8302579" y="5459034"/>
            <a:ext cx="2846231" cy="485640"/>
          </a:xfrm>
          <a:prstGeom prst="borderCallout1">
            <a:avLst>
              <a:gd name="adj1" fmla="val 18750"/>
              <a:gd name="adj2" fmla="val -8333"/>
              <a:gd name="adj3" fmla="val -62528"/>
              <a:gd name="adj4" fmla="val -88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Уметни/</a:t>
            </a:r>
            <a:r>
              <a:rPr lang="sr-Latn-RS" dirty="0"/>
              <a:t>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35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2FE91-9BDC-43B3-9424-DE58E4D4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07" y="2349304"/>
            <a:ext cx="10018713" cy="722141"/>
          </a:xfrm>
        </p:spPr>
        <p:txBody>
          <a:bodyPr/>
          <a:lstStyle/>
          <a:p>
            <a:r>
              <a:rPr lang="sr-Cyrl-RS" dirty="0"/>
              <a:t>ЗАДАТАК ЗА САМОСТАЛАН РАД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4D3A7-1E14-4413-AC75-0AED7104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049" y="2857501"/>
            <a:ext cx="7476810" cy="3124201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-Додати на већ постојећу вјежбу 4.7. заглавље ОСНОВИ ИНФОРМАТИКЕ( средина) , датумом(лијево) и подножје  са редним бројем странице(десно) и именом и презименом ученика(лијево) </a:t>
            </a:r>
            <a:r>
              <a:rPr lang="sr-Latn-RS" dirty="0"/>
              <a:t>.</a:t>
            </a:r>
          </a:p>
          <a:p>
            <a:pPr marL="0" indent="0">
              <a:buNone/>
            </a:pPr>
            <a:r>
              <a:rPr lang="sr-Cyrl-RS" dirty="0"/>
              <a:t>-Додати фусноту на ријеч школа,а као објашњење фусноте написати име своје школе.</a:t>
            </a:r>
            <a:endParaRPr lang="sr-Latn-R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B72038-384F-4496-ADC3-D5E1AB9B50F7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5" name="Picture 2">
            <a:hlinkClick r:id="rId2" action="ppaction://hlinkfile"/>
            <a:extLst>
              <a:ext uri="{FF2B5EF4-FFF2-40B4-BE49-F238E27FC236}">
                <a16:creationId xmlns:a16="http://schemas.microsoft.com/office/drawing/2014/main" xmlns="" id="{602F83BA-A4D3-4746-89A0-101E3646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9339" y="5169449"/>
            <a:ext cx="1099181" cy="10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2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A08CF-D494-4B1F-9A24-6EC4875F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10859"/>
            <a:ext cx="10018713" cy="1752599"/>
          </a:xfrm>
        </p:spPr>
        <p:txBody>
          <a:bodyPr/>
          <a:lstStyle/>
          <a:p>
            <a:r>
              <a:rPr lang="sr-Cyrl-RS" dirty="0"/>
              <a:t>ДА ПОНОВИМО: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6CD05B-4B7D-4CB1-8E07-80ABF581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155" y="3787359"/>
            <a:ext cx="4056845" cy="2705203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Избором овог алата, у заглављу или подножју убацује се број странице. Можемо изабрати положај и облик у којем их желимо приказати.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11F5C64-5FE9-404A-8A8F-BFA2B184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310" y="2019300"/>
            <a:ext cx="10707690" cy="13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6C357DA-62EE-4AD2-9EDE-41B6265E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3237" y="3608666"/>
            <a:ext cx="3938763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BB096D3-AFCC-4D42-99FA-80EFE1AFEC7F}"/>
              </a:ext>
            </a:extLst>
          </p:cNvPr>
          <p:cNvCxnSpPr>
            <a:cxnSpLocks/>
          </p:cNvCxnSpPr>
          <p:nvPr/>
        </p:nvCxnSpPr>
        <p:spPr>
          <a:xfrm>
            <a:off x="8860665" y="3159351"/>
            <a:ext cx="0" cy="612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692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264652-F560-4315-A74A-062A7A99F137}"/>
              </a:ext>
            </a:extLst>
          </p:cNvPr>
          <p:cNvSpPr txBox="1">
            <a:spLocks/>
          </p:cNvSpPr>
          <p:nvPr/>
        </p:nvSpPr>
        <p:spPr>
          <a:xfrm>
            <a:off x="1484310" y="21085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/>
              <a:t>ДА ПОНОВИМО: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6A8CF4F-9CBE-4548-AB02-1563E7FD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256" y="1623218"/>
            <a:ext cx="2514600" cy="24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root\Desktop\AA\TO.png">
            <a:extLst>
              <a:ext uri="{FF2B5EF4-FFF2-40B4-BE49-F238E27FC236}">
                <a16:creationId xmlns:a16="http://schemas.microsoft.com/office/drawing/2014/main" xmlns="" id="{D3C8187E-32A9-49CA-B0C2-B3CC6FC9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4320" y="2332038"/>
            <a:ext cx="324637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B9E1137-921B-45AA-B2F4-5F1FFE02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144" y="2494076"/>
            <a:ext cx="3042557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E00B3B9-6668-4152-A977-CE3994CD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422" y="1361962"/>
            <a:ext cx="336368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F243E7-D7C1-45D2-B0F8-D04EB0779D81}"/>
              </a:ext>
            </a:extLst>
          </p:cNvPr>
          <p:cNvSpPr/>
          <p:nvPr/>
        </p:nvSpPr>
        <p:spPr>
          <a:xfrm>
            <a:off x="1257738" y="4229099"/>
            <a:ext cx="4215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Обликовање се подешава наредбом Обликовање броја страница</a:t>
            </a:r>
          </a:p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Format page Numbers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DB242-FA1C-40B0-8EEA-1194523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2988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36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36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162CBC-D391-4C66-803A-4A208FF6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39" y="2088461"/>
            <a:ext cx="4111547" cy="3864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У зону измедју текста и горње односно доње ивице папира можете поставити текст, слику или неки други садржај, који желите да вам се појави на свакој страници вашег документа.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80021-7A55-41CC-A2CC-8168D67A5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606" t="25014" r="38616" b="11092"/>
          <a:stretch/>
        </p:blipFill>
        <p:spPr>
          <a:xfrm rot="960324">
            <a:off x="5519941" y="1716258"/>
            <a:ext cx="3021037" cy="4379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xmlns="" id="{6BFBAF9A-63EF-4751-A509-EAEEE9FA48AA}"/>
              </a:ext>
            </a:extLst>
          </p:cNvPr>
          <p:cNvSpPr/>
          <p:nvPr/>
        </p:nvSpPr>
        <p:spPr>
          <a:xfrm>
            <a:off x="9340944" y="1133619"/>
            <a:ext cx="2391508" cy="1893277"/>
          </a:xfrm>
          <a:prstGeom prst="borderCallout1">
            <a:avLst>
              <a:gd name="adj1" fmla="val 54742"/>
              <a:gd name="adj2" fmla="val 1079"/>
              <a:gd name="adj3" fmla="val 59555"/>
              <a:gd name="adj4" fmla="val -73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Простор на врху странице је </a:t>
            </a:r>
            <a:r>
              <a:rPr lang="sr-Latn-RS" sz="2400" dirty="0"/>
              <a:t>Header</a:t>
            </a:r>
            <a:r>
              <a:rPr lang="ru-RU" sz="2400" dirty="0"/>
              <a:t> – Заглавље</a:t>
            </a:r>
            <a:endParaRPr lang="en-US" sz="2400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xmlns="" id="{CEE1ABAB-D044-439D-A633-419C1D57AE6D}"/>
              </a:ext>
            </a:extLst>
          </p:cNvPr>
          <p:cNvSpPr/>
          <p:nvPr/>
        </p:nvSpPr>
        <p:spPr>
          <a:xfrm>
            <a:off x="9063040" y="4712677"/>
            <a:ext cx="2373990" cy="1549791"/>
          </a:xfrm>
          <a:prstGeom prst="borderCallout2">
            <a:avLst>
              <a:gd name="adj1" fmla="val 75463"/>
              <a:gd name="adj2" fmla="val -88925"/>
              <a:gd name="adj3" fmla="val 54647"/>
              <a:gd name="adj4" fmla="val -55777"/>
              <a:gd name="adj5" fmla="val 55759"/>
              <a:gd name="adj6" fmla="val 98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 дну стране је </a:t>
            </a:r>
            <a:r>
              <a:rPr lang="sr-Latn-RS" sz="2400" dirty="0"/>
              <a:t>Footer</a:t>
            </a:r>
            <a:r>
              <a:rPr lang="ru-RU" sz="2400" dirty="0"/>
              <a:t> – Подножје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29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E6BD96-5C02-4BCD-9B54-FC94039D450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043073">
            <a:off x="724655" y="2849889"/>
            <a:ext cx="7561216" cy="1271955"/>
          </a:xfrm>
        </p:spPr>
        <p:txBody>
          <a:bodyPr/>
          <a:lstStyle/>
          <a:p>
            <a:r>
              <a:rPr lang="sr-Cyrl-RS" dirty="0"/>
              <a:t>Постоје два начина убациванја заглавља и подножја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732D4EC-E380-49BE-BC68-71C3B78E58AB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196E741-1E36-4010-BE10-6C5CEA2F2CA8}"/>
              </a:ext>
            </a:extLst>
          </p:cNvPr>
          <p:cNvSpPr/>
          <p:nvPr/>
        </p:nvSpPr>
        <p:spPr>
          <a:xfrm>
            <a:off x="5678658" y="3429000"/>
            <a:ext cx="6513342" cy="184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Картица Уметни(</a:t>
            </a:r>
            <a:r>
              <a:rPr lang="sr-Latn-RS" sz="2400" dirty="0"/>
              <a:t>Insert)-----</a:t>
            </a:r>
            <a:r>
              <a:rPr lang="sr-Cyrl-RS" sz="2400" dirty="0"/>
              <a:t>Група Заглавље и Подножје</a:t>
            </a:r>
            <a:r>
              <a:rPr lang="sr-Latn-RS" sz="2400" dirty="0"/>
              <a:t> </a:t>
            </a:r>
            <a:r>
              <a:rPr lang="sr-Cyrl-RS" sz="2400" dirty="0"/>
              <a:t>(</a:t>
            </a:r>
            <a:r>
              <a:rPr lang="sr-Latn-RS" sz="2400" dirty="0"/>
              <a:t>Header &amp; Footer)------------</a:t>
            </a:r>
            <a:r>
              <a:rPr lang="sr-Cyrl-RS" sz="2400" dirty="0"/>
              <a:t>Алатке Заглавље(</a:t>
            </a:r>
            <a:r>
              <a:rPr lang="sr-Latn-RS" sz="2400" dirty="0"/>
              <a:t>Header</a:t>
            </a:r>
            <a:r>
              <a:rPr lang="sr-Cyrl-RS" sz="2400" dirty="0"/>
              <a:t>) и Подножје(</a:t>
            </a:r>
            <a:r>
              <a:rPr lang="sr-Latn-RS" sz="2400" dirty="0"/>
              <a:t>Footer</a:t>
            </a:r>
            <a:r>
              <a:rPr lang="sr-Cyrl-RS" sz="2400" dirty="0"/>
              <a:t>)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725180-7D53-40A2-88CA-F6ABF9D4A296}"/>
              </a:ext>
            </a:extLst>
          </p:cNvPr>
          <p:cNvSpPr/>
          <p:nvPr/>
        </p:nvSpPr>
        <p:spPr>
          <a:xfrm>
            <a:off x="5678659" y="5576255"/>
            <a:ext cx="6513342" cy="67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Двоструки клик на подручје горње и доње маргине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9822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B9DE62-2FC4-4EA7-AB3B-6D02C669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EC7D566-0875-4BB5-88CD-4D712126A82E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72BBEF-8EA2-4E1D-8DA9-52BE209E8F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572" y="1309968"/>
            <a:ext cx="6802856" cy="382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A70CBD-F5F7-4CC6-83C0-F63E9C56F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3683" b="72962"/>
          <a:stretch/>
        </p:blipFill>
        <p:spPr>
          <a:xfrm>
            <a:off x="129019" y="3283378"/>
            <a:ext cx="5982484" cy="2504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8C00E0-0FCD-417B-A365-661AA00AA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0719" t="8593" r="29355" b="79587"/>
          <a:stretch/>
        </p:blipFill>
        <p:spPr>
          <a:xfrm>
            <a:off x="9059593" y="2553103"/>
            <a:ext cx="2616591" cy="17517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5E23E75-7DFD-40C0-9E57-D2270B390A12}"/>
              </a:ext>
            </a:extLst>
          </p:cNvPr>
          <p:cNvCxnSpPr>
            <a:cxnSpLocks/>
          </p:cNvCxnSpPr>
          <p:nvPr/>
        </p:nvCxnSpPr>
        <p:spPr>
          <a:xfrm flipH="1">
            <a:off x="1996225" y="1631852"/>
            <a:ext cx="1450360" cy="2051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39966EA-4D26-4444-98C7-CCB31779F31D}"/>
              </a:ext>
            </a:extLst>
          </p:cNvPr>
          <p:cNvCxnSpPr>
            <a:cxnSpLocks/>
          </p:cNvCxnSpPr>
          <p:nvPr/>
        </p:nvCxnSpPr>
        <p:spPr>
          <a:xfrm>
            <a:off x="7192746" y="1962150"/>
            <a:ext cx="1866847" cy="2124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85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B89C1-7531-48B9-9A03-9ACC9656F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6AE8C01-9445-4ECD-A2A2-C95C82C31A33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26292A-2DAA-4195-9019-77CF7802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0719" t="8593" r="29355" b="79587"/>
          <a:stretch/>
        </p:blipFill>
        <p:spPr>
          <a:xfrm>
            <a:off x="688977" y="2666999"/>
            <a:ext cx="3456814" cy="2314319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E653D924-2A5A-4C1E-8BE2-24E4BF5C154C}"/>
              </a:ext>
            </a:extLst>
          </p:cNvPr>
          <p:cNvSpPr/>
          <p:nvPr/>
        </p:nvSpPr>
        <p:spPr>
          <a:xfrm>
            <a:off x="5043100" y="1617785"/>
            <a:ext cx="6077243" cy="1153550"/>
          </a:xfrm>
          <a:prstGeom prst="borderCallout1">
            <a:avLst>
              <a:gd name="adj1" fmla="val 43140"/>
              <a:gd name="adj2" fmla="val -231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A5C5874D-4D67-4D5E-850F-ABE9E4EB7914}"/>
              </a:ext>
            </a:extLst>
          </p:cNvPr>
          <p:cNvSpPr/>
          <p:nvPr/>
        </p:nvSpPr>
        <p:spPr>
          <a:xfrm>
            <a:off x="5043100" y="3722076"/>
            <a:ext cx="6077243" cy="1153550"/>
          </a:xfrm>
          <a:prstGeom prst="borderCallout1">
            <a:avLst>
              <a:gd name="adj1" fmla="val 43140"/>
              <a:gd name="adj2" fmla="val -231"/>
              <a:gd name="adj3" fmla="val -10671"/>
              <a:gd name="adj4" fmla="val -3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ПОДНОЖЈЕ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1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BC9AAB-0ABA-4D46-B9D5-D47173E6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5A12C9-443C-4E5C-8A6C-89153BEBC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5097" b="3888"/>
          <a:stretch/>
        </p:blipFill>
        <p:spPr>
          <a:xfrm>
            <a:off x="1674056" y="1042682"/>
            <a:ext cx="4262478" cy="51295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2F5FEFB-6D69-4CD0-ACA5-64A4D5E6B125}"/>
              </a:ext>
            </a:extLst>
          </p:cNvPr>
          <p:cNvSpPr txBox="1">
            <a:spLocks/>
          </p:cNvSpPr>
          <p:nvPr/>
        </p:nvSpPr>
        <p:spPr>
          <a:xfrm>
            <a:off x="725193" y="483237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E811EB85-FCBA-43CE-81A2-027CC3AADFE0}"/>
              </a:ext>
            </a:extLst>
          </p:cNvPr>
          <p:cNvSpPr/>
          <p:nvPr/>
        </p:nvSpPr>
        <p:spPr>
          <a:xfrm>
            <a:off x="5404282" y="1626769"/>
            <a:ext cx="3756074" cy="2124221"/>
          </a:xfrm>
          <a:prstGeom prst="borderCallout1">
            <a:avLst>
              <a:gd name="adj1" fmla="val 51863"/>
              <a:gd name="adj2" fmla="val 1405"/>
              <a:gd name="adj3" fmla="val 40315"/>
              <a:gd name="adj4" fmla="val -42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Падајући мени са уграђеним  могућностима изгледа заглавља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141D3-1ACE-4909-A2A9-47CDC9AB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0605" t="68282" r="22672" b="21175"/>
          <a:stretch/>
        </p:blipFill>
        <p:spPr>
          <a:xfrm>
            <a:off x="5130777" y="4013875"/>
            <a:ext cx="4029579" cy="14283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D651DAD-31D6-4166-9474-EED617FECC22}"/>
              </a:ext>
            </a:extLst>
          </p:cNvPr>
          <p:cNvCxnSpPr>
            <a:cxnSpLocks/>
          </p:cNvCxnSpPr>
          <p:nvPr/>
        </p:nvCxnSpPr>
        <p:spPr>
          <a:xfrm>
            <a:off x="4849423" y="4791220"/>
            <a:ext cx="4400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DBC50010-E5A3-4CDB-A597-C0AC9BC0AC94}"/>
              </a:ext>
            </a:extLst>
          </p:cNvPr>
          <p:cNvSpPr/>
          <p:nvPr/>
        </p:nvSpPr>
        <p:spPr>
          <a:xfrm>
            <a:off x="9167347" y="4614915"/>
            <a:ext cx="2866732" cy="674538"/>
          </a:xfrm>
          <a:prstGeom prst="borderCallout1">
            <a:avLst>
              <a:gd name="adj1" fmla="val 51553"/>
              <a:gd name="adj2" fmla="val 9"/>
              <a:gd name="adj3" fmla="val -124326"/>
              <a:gd name="adj4" fmla="val -1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Још предложака са Интернета</a:t>
            </a:r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B95E5BC2-826A-456D-AD81-8CA004807A2A}"/>
              </a:ext>
            </a:extLst>
          </p:cNvPr>
          <p:cNvSpPr/>
          <p:nvPr/>
        </p:nvSpPr>
        <p:spPr>
          <a:xfrm>
            <a:off x="9160356" y="5540358"/>
            <a:ext cx="2866732" cy="407963"/>
          </a:xfrm>
          <a:prstGeom prst="borderCallout1">
            <a:avLst>
              <a:gd name="adj1" fmla="val 51553"/>
              <a:gd name="adj2" fmla="val 9"/>
              <a:gd name="adj3" fmla="val -189843"/>
              <a:gd name="adj4" fmla="val -66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Уреди заглавље</a:t>
            </a:r>
            <a:endParaRPr lang="en-US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611AF04D-6BEA-4BFF-AD44-8F0065E321FC}"/>
              </a:ext>
            </a:extLst>
          </p:cNvPr>
          <p:cNvSpPr/>
          <p:nvPr/>
        </p:nvSpPr>
        <p:spPr>
          <a:xfrm>
            <a:off x="9167347" y="6161649"/>
            <a:ext cx="2866732" cy="407963"/>
          </a:xfrm>
          <a:prstGeom prst="borderCallout1">
            <a:avLst>
              <a:gd name="adj1" fmla="val 51553"/>
              <a:gd name="adj2" fmla="val 9"/>
              <a:gd name="adj3" fmla="val -217430"/>
              <a:gd name="adj4" fmla="val -7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Уклони заглавље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54E54A-6594-4317-BE04-851A0E958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768" r="9135" b="13305"/>
          <a:stretch/>
        </p:blipFill>
        <p:spPr>
          <a:xfrm>
            <a:off x="9501666" y="-27848"/>
            <a:ext cx="2866732" cy="464276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AECEB49-2821-415A-9A56-7B44E06DAF3B}"/>
              </a:ext>
            </a:extLst>
          </p:cNvPr>
          <p:cNvCxnSpPr>
            <a:stCxn id="6" idx="0"/>
          </p:cNvCxnSpPr>
          <p:nvPr/>
        </p:nvCxnSpPr>
        <p:spPr>
          <a:xfrm flipV="1">
            <a:off x="9160356" y="1532025"/>
            <a:ext cx="1547334" cy="1156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2FB7CA8-D787-47C5-AD74-4294AF6D4A5A}"/>
              </a:ext>
            </a:extLst>
          </p:cNvPr>
          <p:cNvCxnSpPr/>
          <p:nvPr/>
        </p:nvCxnSpPr>
        <p:spPr>
          <a:xfrm>
            <a:off x="9053582" y="4184072"/>
            <a:ext cx="448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83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5DCC2-D9C2-44CE-BE03-BFA13BAE6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581"/>
          <a:stretch/>
        </p:blipFill>
        <p:spPr>
          <a:xfrm>
            <a:off x="2672861" y="1562099"/>
            <a:ext cx="8504314" cy="4610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C4274F-9FB1-42C1-AFD9-89550B065F61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5298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ЗАГЛАВЉЕ И ПОДНОЖЈЕ</a:t>
            </a:r>
            <a:r>
              <a:rPr lang="sr-Latn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sr-Cyrl-RS" sz="12800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ДОКУМЕНТА</a:t>
            </a:r>
            <a: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DA17F076-9F44-4043-85B2-286BE931D3D4}"/>
              </a:ext>
            </a:extLst>
          </p:cNvPr>
          <p:cNvSpPr/>
          <p:nvPr/>
        </p:nvSpPr>
        <p:spPr>
          <a:xfrm>
            <a:off x="1997612" y="4192172"/>
            <a:ext cx="1505243" cy="529883"/>
          </a:xfrm>
          <a:prstGeom prst="borderCallout1">
            <a:avLst>
              <a:gd name="adj1" fmla="val -8836"/>
              <a:gd name="adj2" fmla="val 54284"/>
              <a:gd name="adj3" fmla="val -83014"/>
              <a:gd name="adj4" fmla="val 142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Датум</a:t>
            </a:r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73288C8A-D088-4865-9ED4-43404E60AA51}"/>
              </a:ext>
            </a:extLst>
          </p:cNvPr>
          <p:cNvSpPr/>
          <p:nvPr/>
        </p:nvSpPr>
        <p:spPr>
          <a:xfrm>
            <a:off x="6172396" y="4766018"/>
            <a:ext cx="1505243" cy="529883"/>
          </a:xfrm>
          <a:prstGeom prst="borderCallout1">
            <a:avLst>
              <a:gd name="adj1" fmla="val -8836"/>
              <a:gd name="adj2" fmla="val 54284"/>
              <a:gd name="adj3" fmla="val -229032"/>
              <a:gd name="adj4" fmla="val 3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A4BA478A-594F-438B-809B-8E1CDED884A0}"/>
              </a:ext>
            </a:extLst>
          </p:cNvPr>
          <p:cNvSpPr/>
          <p:nvPr/>
        </p:nvSpPr>
        <p:spPr>
          <a:xfrm>
            <a:off x="8494542" y="4192171"/>
            <a:ext cx="1505243" cy="529883"/>
          </a:xfrm>
          <a:prstGeom prst="borderCallout1">
            <a:avLst>
              <a:gd name="adj1" fmla="val -8836"/>
              <a:gd name="adj2" fmla="val 54284"/>
              <a:gd name="adj3" fmla="val -170625"/>
              <a:gd name="adj4" fmla="val 42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Слика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389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5206</TotalTime>
  <Words>395</Words>
  <Application>Microsoft Office PowerPoint</Application>
  <PresentationFormat>Custom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Parallax</vt:lpstr>
      <vt:lpstr>    ЗАГЛАВЉЕ И ПОДНОЖЈЕ            ДОКУМЕНТА </vt:lpstr>
      <vt:lpstr>ДА ПОНОВИМО:</vt:lpstr>
      <vt:lpstr>Slide 3</vt:lpstr>
      <vt:lpstr>ЗАГЛАВЉЕ И ПОДНОЖЈЕ ДОКУМЕНТА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Фусноте и Eндноте</vt:lpstr>
      <vt:lpstr>Slide 15</vt:lpstr>
      <vt:lpstr>Slide 16</vt:lpstr>
      <vt:lpstr>Slide 17</vt:lpstr>
      <vt:lpstr>Slide 18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Aleksandra Stankovic</cp:lastModifiedBy>
  <cp:revision>34</cp:revision>
  <dcterms:created xsi:type="dcterms:W3CDTF">2020-04-08T08:32:09Z</dcterms:created>
  <dcterms:modified xsi:type="dcterms:W3CDTF">2020-04-21T06:14:33Z</dcterms:modified>
</cp:coreProperties>
</file>