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-Admin" initials="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14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4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4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1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85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7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6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2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A5320F-392D-4012-B2FF-2AE5D6B6B99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00C8AE-C06D-486E-83DA-507DF08CD3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B9FA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Ваљак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Систематизација градива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6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B9FA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Cyrl-RS" sz="2800" dirty="0" smtClean="0"/>
                  <a:t>1. У правилну четворострану призму запремине </a:t>
                </a:r>
                <a:r>
                  <a:rPr lang="sr-Cyrl-RS" sz="2800" dirty="0"/>
                  <a:t>128 </a:t>
                </a:r>
                <a:r>
                  <a:rPr lang="sr-Latn-RS" sz="2800" dirty="0"/>
                  <a:t>cm³</a:t>
                </a:r>
                <a:r>
                  <a:rPr lang="sr-Cyrl-RS" sz="2800" dirty="0" smtClean="0"/>
                  <a:t> и дијагонале основе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Cyrl-R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Cyrl-R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sr-Cyrl-RS" sz="2800" dirty="0" smtClean="0"/>
                  <a:t> </a:t>
                </a:r>
                <a:r>
                  <a:rPr lang="sr-Latn-RS" sz="2800" dirty="0" smtClean="0"/>
                  <a:t>cm </a:t>
                </a:r>
                <a:r>
                  <a:rPr lang="sr-Cyrl-RS" sz="2800" dirty="0" smtClean="0"/>
                  <a:t>уписан је ваљак. Одреди површину ваљка.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212" b="-12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89966"/>
              </a:xfrm>
            </p:spPr>
            <p:txBody>
              <a:bodyPr>
                <a:normAutofit/>
              </a:bodyPr>
              <a:lstStyle/>
              <a:p>
                <a:r>
                  <a:rPr lang="sr-Latn-RS" sz="2400" dirty="0" smtClean="0"/>
                  <a:t>Vp = 128 cm³                                                     </a:t>
                </a:r>
              </a:p>
              <a:p>
                <a:r>
                  <a:rPr lang="sr-Latn-RS" sz="2400" u="sng" dirty="0"/>
                  <a:t>d</a:t>
                </a:r>
                <a:r>
                  <a:rPr lang="sr-Latn-RS" sz="2400" u="sng" dirty="0" smtClean="0"/>
                  <a:t> = </a:t>
                </a:r>
                <a:r>
                  <a:rPr lang="sr-Cyrl-RS" sz="2400" u="sng" dirty="0"/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Cyrl-RS" sz="2400" i="1" u="sng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Cyrl-RS" sz="2400" i="1" u="sng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sr-Latn-RS" sz="2400" u="sng" dirty="0" smtClean="0"/>
                  <a:t> cm</a:t>
                </a:r>
                <a:r>
                  <a:rPr lang="sr-Latn-RS" sz="2400" dirty="0" smtClean="0"/>
                  <a:t>                                                                                                                  </a:t>
                </a:r>
              </a:p>
              <a:p>
                <a:r>
                  <a:rPr lang="sr-Latn-RS" sz="2400" dirty="0" smtClean="0"/>
                  <a:t>Pv = ?                                                                    </a:t>
                </a:r>
              </a:p>
              <a:p>
                <a:r>
                  <a:rPr lang="sr-Latn-RS" sz="2400" dirty="0" smtClean="0"/>
                  <a:t>Pv </a:t>
                </a:r>
                <a:r>
                  <a:rPr lang="sr-Latn-RS" sz="2400" dirty="0"/>
                  <a:t>= 2B + M</a:t>
                </a:r>
              </a:p>
              <a:p>
                <a:r>
                  <a:rPr lang="sr-Latn-RS" sz="2400" dirty="0" smtClean="0"/>
                  <a:t>Pv </a:t>
                </a:r>
                <a:r>
                  <a:rPr lang="sr-Latn-RS" sz="2400" dirty="0"/>
                  <a:t>= 2r²</a:t>
                </a:r>
                <a:r>
                  <a:rPr lang="el-GR" sz="2400" dirty="0"/>
                  <a:t>π</a:t>
                </a:r>
                <a:r>
                  <a:rPr lang="sr-Latn-RS" sz="2400" dirty="0"/>
                  <a:t> + 2r</a:t>
                </a:r>
                <a:r>
                  <a:rPr lang="el-GR" sz="2400" dirty="0"/>
                  <a:t>π</a:t>
                </a:r>
                <a:r>
                  <a:rPr lang="sr-Latn-RS" sz="2400" dirty="0"/>
                  <a:t>H</a:t>
                </a:r>
                <a:r>
                  <a:rPr lang="sr-Latn-RS" sz="2400" dirty="0" smtClean="0"/>
                  <a:t>                                                                  </a:t>
                </a:r>
              </a:p>
              <a:p>
                <a:r>
                  <a:rPr lang="sr-Latn-RS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89966"/>
              </a:xfrm>
              <a:blipFill>
                <a:blip r:embed="rId3"/>
                <a:stretch>
                  <a:fillRect l="-909" t="-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07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B9FA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noFill/>
            </p:spPr>
            <p:txBody>
              <a:bodyPr>
                <a:normAutofit/>
              </a:bodyPr>
              <a:lstStyle/>
              <a:p>
                <a:r>
                  <a:rPr lang="sr-Latn-RS" sz="2800" dirty="0" smtClean="0"/>
                  <a:t>d = 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sr-Latn-RS" sz="2800" dirty="0" smtClean="0"/>
                  <a:t> </a:t>
                </a:r>
                <a:br>
                  <a:rPr lang="sr-Latn-RS" sz="2800" dirty="0" smtClean="0"/>
                </a:br>
                <a:r>
                  <a:rPr lang="sr-Latn-RS" sz="2800" dirty="0" smtClean="0"/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sr-Latn-RS" sz="2800" dirty="0" smtClean="0"/>
                  <a:t> = </a:t>
                </a:r>
                <a:r>
                  <a:rPr lang="sr-Latn-RS" sz="2800" dirty="0"/>
                  <a:t>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sr-Latn-RS" sz="2800" dirty="0"/>
                  <a:t> </a:t>
                </a:r>
                <a:r>
                  <a:rPr lang="sr-Latn-RS" sz="2800" dirty="0" smtClean="0"/>
                  <a:t/>
                </a:r>
                <a:br>
                  <a:rPr lang="sr-Latn-RS" sz="2800" dirty="0" smtClean="0"/>
                </a:br>
                <a:r>
                  <a:rPr lang="sr-Latn-RS" sz="2800" dirty="0" smtClean="0"/>
                  <a:t>a = 4 cm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810" b="-7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65" y="1028700"/>
            <a:ext cx="5267735" cy="42291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noFill/>
            </p:spPr>
            <p:txBody>
              <a:bodyPr>
                <a:normAutofit fontScale="92500" lnSpcReduction="20000"/>
              </a:bodyPr>
              <a:lstStyle/>
              <a:p>
                <a:r>
                  <a:rPr lang="sr-Latn-RS" sz="2800" dirty="0" smtClean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sz="2800" dirty="0" smtClean="0"/>
                  <a:t> = 2 cm</a:t>
                </a:r>
              </a:p>
              <a:p>
                <a:r>
                  <a:rPr lang="sr-Latn-RS" sz="2800" dirty="0" smtClean="0"/>
                  <a:t>Hp = Hv</a:t>
                </a:r>
              </a:p>
              <a:p>
                <a:r>
                  <a:rPr lang="sr-Latn-RS" sz="2800" dirty="0" smtClean="0"/>
                  <a:t>Vp = B · H,   B = a²</a:t>
                </a:r>
              </a:p>
              <a:p>
                <a:r>
                  <a:rPr lang="sr-Latn-RS" sz="2800" dirty="0" smtClean="0"/>
                  <a:t>128 = 16 · H</a:t>
                </a:r>
              </a:p>
              <a:p>
                <a:r>
                  <a:rPr lang="sr-Latn-RS" sz="2800" dirty="0" smtClean="0"/>
                  <a:t>H = 8 cm</a:t>
                </a:r>
              </a:p>
              <a:p>
                <a:r>
                  <a:rPr lang="sr-Latn-RS" sz="2800" dirty="0" smtClean="0"/>
                  <a:t>Pv= 8</a:t>
                </a:r>
                <a:r>
                  <a:rPr lang="el-GR" sz="2800" dirty="0" smtClean="0"/>
                  <a:t>π</a:t>
                </a:r>
                <a:r>
                  <a:rPr lang="sr-Latn-RS" sz="2800" dirty="0" smtClean="0"/>
                  <a:t> + 32</a:t>
                </a:r>
                <a:r>
                  <a:rPr lang="el-GR" sz="2800" dirty="0" smtClean="0"/>
                  <a:t>π</a:t>
                </a:r>
                <a:endParaRPr lang="sr-Latn-RS" sz="2800" dirty="0" smtClean="0"/>
              </a:p>
              <a:p>
                <a:r>
                  <a:rPr lang="sr-Latn-RS" sz="2800" dirty="0" smtClean="0"/>
                  <a:t>Pv = 40</a:t>
                </a:r>
                <a:r>
                  <a:rPr lang="el-GR" sz="2800" dirty="0" smtClean="0"/>
                  <a:t>π</a:t>
                </a:r>
                <a:r>
                  <a:rPr lang="sr-Latn-RS" sz="2800" dirty="0" smtClean="0"/>
                  <a:t> cm²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>
                <a:blip r:embed="rId4"/>
                <a:stretch>
                  <a:fillRect l="-3429" t="-3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23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B9FA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200" dirty="0" smtClean="0"/>
              <a:t>2. </a:t>
            </a:r>
            <a:r>
              <a:rPr lang="sr-Cyrl-RS" sz="2200" dirty="0" smtClean="0"/>
              <a:t>Правоугаоник димензија</a:t>
            </a:r>
            <a:r>
              <a:rPr lang="sr-Latn-RS" sz="2200" dirty="0" smtClean="0"/>
              <a:t> a</a:t>
            </a:r>
            <a:r>
              <a:rPr lang="sr-Cyrl-RS" sz="2200" dirty="0" smtClean="0"/>
              <a:t> = 15 </a:t>
            </a:r>
            <a:r>
              <a:rPr lang="sr-Latn-RS" sz="2200" dirty="0" smtClean="0"/>
              <a:t>cm </a:t>
            </a:r>
            <a:r>
              <a:rPr lang="sr-Cyrl-RS" sz="2200" dirty="0" smtClean="0"/>
              <a:t>и </a:t>
            </a:r>
            <a:r>
              <a:rPr lang="sr-Latn-RS" sz="2200" dirty="0" smtClean="0"/>
              <a:t>b</a:t>
            </a:r>
            <a:r>
              <a:rPr lang="sr-Cyrl-RS" sz="2200" dirty="0" smtClean="0"/>
              <a:t> </a:t>
            </a:r>
            <a:r>
              <a:rPr lang="sr-Latn-RS" sz="2200" dirty="0" smtClean="0"/>
              <a:t>= 9 cm </a:t>
            </a:r>
            <a:r>
              <a:rPr lang="sr-Cyrl-RS" sz="2200" dirty="0" smtClean="0"/>
              <a:t>на два начина се може савити у омотач ваљка. Који ,од два добијена ваљка, има већу запремину и  за колико ?</a:t>
            </a:r>
            <a:r>
              <a:rPr lang="sr-Latn-RS" sz="2200" dirty="0" smtClean="0"/>
              <a:t>(</a:t>
            </a:r>
            <a:r>
              <a:rPr lang="sr-Cyrl-RS" sz="2200" dirty="0" smtClean="0"/>
              <a:t>Број </a:t>
            </a:r>
            <a:r>
              <a:rPr lang="el-GR" sz="2200" dirty="0" smtClean="0"/>
              <a:t>π</a:t>
            </a:r>
            <a:r>
              <a:rPr lang="sr-Cyrl-RS" sz="2200" dirty="0" smtClean="0"/>
              <a:t> замјенити бројем 3,што је приближна вриједност тог броја.)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737360"/>
                <a:ext cx="10058400" cy="4478866"/>
              </a:xfrm>
            </p:spPr>
            <p:txBody>
              <a:bodyPr>
                <a:normAutofit fontScale="92500"/>
              </a:bodyPr>
              <a:lstStyle/>
              <a:p>
                <a:r>
                  <a:rPr lang="sr-Cyrl-RS" dirty="0" smtClean="0"/>
                  <a:t>1. случај</a:t>
                </a:r>
                <a:r>
                  <a:rPr lang="sr-Latn-RS" dirty="0" smtClean="0"/>
                  <a:t>                                                                              2. </a:t>
                </a:r>
                <a:r>
                  <a:rPr lang="sr-Cyrl-RS" dirty="0" smtClean="0"/>
                  <a:t>случај</a:t>
                </a:r>
                <a:r>
                  <a:rPr lang="sr-Latn-RS" dirty="0" smtClean="0"/>
                  <a:t>             </a:t>
                </a:r>
                <a:endParaRPr lang="sr-Cyrl-RS" dirty="0" smtClean="0"/>
              </a:p>
              <a:p>
                <a:pPr marL="0" indent="0">
                  <a:buNone/>
                </a:pPr>
                <a:endParaRPr lang="sr-Cyrl-RS" dirty="0"/>
              </a:p>
              <a:p>
                <a:r>
                  <a:rPr lang="sr-Cyrl-RS" dirty="0" smtClean="0"/>
                  <a:t>                                             </a:t>
                </a:r>
                <a:r>
                  <a:rPr lang="sr-Latn-RS" dirty="0" smtClean="0"/>
                  <a:t>b = H</a:t>
                </a:r>
                <a:r>
                  <a:rPr lang="sr-Cyrl-RS" dirty="0" smtClean="0"/>
                  <a:t> = 9</a:t>
                </a:r>
                <a:r>
                  <a:rPr lang="sr-Latn-RS" dirty="0" smtClean="0"/>
                  <a:t>cm</a:t>
                </a:r>
                <a:r>
                  <a:rPr lang="sr-Cyrl-RS" dirty="0" smtClean="0"/>
                  <a:t>                                               </a:t>
                </a:r>
              </a:p>
              <a:p>
                <a:pPr marL="0" indent="0">
                  <a:buNone/>
                </a:pPr>
                <a:r>
                  <a:rPr lang="sr-Latn-RS" dirty="0" smtClean="0"/>
                  <a:t>                                                       </a:t>
                </a:r>
                <a:r>
                  <a:rPr lang="sr-Cyrl-RS" dirty="0" smtClean="0"/>
                  <a:t>                                    </a:t>
                </a:r>
                <a:r>
                  <a:rPr lang="sr-Latn-RS" dirty="0" smtClean="0"/>
                  <a:t>       </a:t>
                </a:r>
                <a:r>
                  <a:rPr lang="sr-Cyrl-RS" dirty="0" smtClean="0"/>
                  <a:t>                а = </a:t>
                </a:r>
                <a:r>
                  <a:rPr lang="sr-Latn-RS" dirty="0" smtClean="0"/>
                  <a:t>H =15 cm          V₂ ≈ 101,25 cm³</a:t>
                </a:r>
                <a:endParaRPr lang="sr-Cyrl-RS" dirty="0" smtClean="0"/>
              </a:p>
              <a:p>
                <a:pPr marL="0" indent="0">
                  <a:buNone/>
                </a:pPr>
                <a:r>
                  <a:rPr lang="sr-Cyrl-RS" dirty="0" smtClean="0"/>
                  <a:t>                     а= 2</a:t>
                </a:r>
                <a:r>
                  <a:rPr lang="sr-Latn-RS" dirty="0" smtClean="0"/>
                  <a:t>r</a:t>
                </a:r>
                <a:r>
                  <a:rPr lang="el-GR" dirty="0" smtClean="0"/>
                  <a:t>π</a:t>
                </a:r>
                <a:r>
                  <a:rPr lang="sr-Latn-RS" dirty="0" smtClean="0"/>
                  <a:t> = 15 cm                                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sr-Latn-RS" dirty="0" smtClean="0"/>
                  <a:t>                    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π</m:t>
                        </m:r>
                      </m:den>
                    </m:f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r>
                      <a:rPr lang="sr-Cyrl-RS" i="1" dirty="0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2∙3</m:t>
                        </m:r>
                      </m:den>
                    </m:f>
                  </m:oMath>
                </a14:m>
                <a:r>
                  <a:rPr lang="sr-Cyrl-RS" dirty="0" smtClean="0"/>
                  <a:t> ≈ 2,5 </a:t>
                </a:r>
                <a:r>
                  <a:rPr lang="sr-Latn-RS" dirty="0" smtClean="0"/>
                  <a:t>cm</a:t>
                </a:r>
              </a:p>
              <a:p>
                <a:pPr marL="0" indent="0">
                  <a:buNone/>
                </a:pPr>
                <a:r>
                  <a:rPr lang="sr-Latn-RS" dirty="0" smtClean="0"/>
                  <a:t>V₁ = r²</a:t>
                </a:r>
                <a:r>
                  <a:rPr lang="el-GR" dirty="0" smtClean="0"/>
                  <a:t>π</a:t>
                </a:r>
                <a:r>
                  <a:rPr lang="sr-Latn-RS" dirty="0" smtClean="0"/>
                  <a:t> </a:t>
                </a:r>
                <a:r>
                  <a:rPr lang="el-GR" dirty="0" smtClean="0"/>
                  <a:t>∙</a:t>
                </a:r>
                <a:r>
                  <a:rPr lang="sr-Latn-RS" dirty="0" smtClean="0"/>
                  <a:t> H                                                                            b = 2r</a:t>
                </a:r>
                <a:r>
                  <a:rPr lang="el-GR" dirty="0" smtClean="0"/>
                  <a:t>π</a:t>
                </a:r>
                <a:r>
                  <a:rPr lang="sr-Latn-RS" dirty="0" smtClean="0"/>
                  <a:t> = 9 cm                          V₁ </a:t>
                </a:r>
                <a14:m>
                  <m:oMath xmlns:m="http://schemas.openxmlformats.org/officeDocument/2006/math">
                    <m:r>
                      <a:rPr lang="sr-Latn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sr-Latn-RS" dirty="0" smtClean="0"/>
                  <a:t> V₂ </a:t>
                </a:r>
              </a:p>
              <a:p>
                <a:pPr marL="0" indent="0">
                  <a:buNone/>
                </a:pPr>
                <a:r>
                  <a:rPr lang="sr-Latn-RS" dirty="0" smtClean="0"/>
                  <a:t>V₁ ≈ </a:t>
                </a:r>
                <a:r>
                  <a:rPr lang="sr-Latn-RS" dirty="0"/>
                  <a:t>(</a:t>
                </a:r>
                <a:r>
                  <a:rPr lang="sr-Latn-RS" dirty="0" smtClean="0"/>
                  <a:t>2,5)²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sr-Latn-RS" dirty="0" smtClean="0"/>
                  <a:t> </a:t>
                </a:r>
                <a:r>
                  <a:rPr lang="sr-Latn-RS" dirty="0"/>
                  <a:t>3</a:t>
                </a:r>
                <a:r>
                  <a:rPr lang="sr-Latn-RS" dirty="0" smtClean="0"/>
                  <a:t> ∙ 9                                                             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π</m:t>
                        </m:r>
                      </m:den>
                    </m:f>
                  </m:oMath>
                </a14:m>
                <a:r>
                  <a:rPr lang="sr-Latn-RS" dirty="0" smtClean="0"/>
                  <a:t> ≈</a:t>
                </a:r>
                <a:r>
                  <a:rPr lang="sr-Cyrl-R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b="0" i="1" dirty="0" smtClean="0">
                            <a:latin typeface="Cambria Math" panose="02040503050406030204" pitchFamily="18" charset="0"/>
                          </a:rPr>
                          <m:t>2∙3</m:t>
                        </m:r>
                      </m:den>
                    </m:f>
                  </m:oMath>
                </a14:m>
                <a:r>
                  <a:rPr lang="sr-Latn-RS" dirty="0" smtClean="0"/>
                  <a:t> ≈ 1,5 cm      </a:t>
                </a:r>
                <a:r>
                  <a:rPr lang="sr-Cyrl-RS" dirty="0" smtClean="0"/>
                  <a:t>одузимањем добијемо </a:t>
                </a:r>
                <a:endParaRPr lang="sr-Latn-RS" dirty="0" smtClean="0"/>
              </a:p>
              <a:p>
                <a:pPr marL="0" indent="0">
                  <a:buNone/>
                </a:pPr>
                <a:r>
                  <a:rPr lang="sr-Latn-RS" dirty="0" smtClean="0"/>
                  <a:t>V₁ ≈ 168,75 cm³                                                            V₂ ≈ (1,5)²· 3 ∙15</a:t>
                </a:r>
                <a:r>
                  <a:rPr lang="sr-Cyrl-RS" dirty="0" smtClean="0"/>
                  <a:t>        да је </a:t>
                </a:r>
                <a:r>
                  <a:rPr lang="sr-Latn-RS" dirty="0" smtClean="0"/>
                  <a:t>V₁</a:t>
                </a:r>
                <a:r>
                  <a:rPr lang="sr-Cyrl-RS" dirty="0" smtClean="0"/>
                  <a:t> веће од </a:t>
                </a:r>
                <a:r>
                  <a:rPr lang="sr-Latn-RS" dirty="0" smtClean="0"/>
                  <a:t>V</a:t>
                </a:r>
                <a:r>
                  <a:rPr lang="sr-Cyrl-RS" dirty="0" smtClean="0"/>
                  <a:t>₂ за 67,5</a:t>
                </a:r>
                <a:r>
                  <a:rPr lang="sr-Latn-RS" dirty="0" smtClean="0"/>
                  <a:t> cm³</a:t>
                </a:r>
                <a:r>
                  <a:rPr lang="sr-Cyrl-RS" dirty="0" smtClean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737360"/>
                <a:ext cx="10058400" cy="4478866"/>
              </a:xfrm>
              <a:blipFill>
                <a:blip r:embed="rId2"/>
                <a:stretch>
                  <a:fillRect l="-1455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97280" y="2197100"/>
            <a:ext cx="2501900" cy="123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34100" y="2197100"/>
            <a:ext cx="1397000" cy="231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B9FA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200" dirty="0" smtClean="0"/>
              <a:t>3. </a:t>
            </a:r>
            <a:r>
              <a:rPr lang="sr-Cyrl-RS" sz="2200" dirty="0" smtClean="0"/>
              <a:t>Два ваљка, са полупречницима</a:t>
            </a:r>
            <a:r>
              <a:rPr lang="sr-Latn-RS" sz="2200" dirty="0" smtClean="0"/>
              <a:t> r₁</a:t>
            </a:r>
            <a:r>
              <a:rPr lang="sr-Cyrl-RS" sz="2200" dirty="0" smtClean="0"/>
              <a:t> и</a:t>
            </a:r>
            <a:r>
              <a:rPr lang="sr-Latn-RS" sz="2200" dirty="0" smtClean="0"/>
              <a:t> r₂</a:t>
            </a:r>
            <a:r>
              <a:rPr lang="sr-Cyrl-RS" sz="2200" dirty="0" smtClean="0"/>
              <a:t> , имају једнаке запремине. Одреди размјеру њихових омотача.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>
                <a:normAutofit fontScale="92500" lnSpcReduction="20000"/>
              </a:bodyPr>
              <a:lstStyle/>
              <a:p>
                <a:r>
                  <a:rPr lang="sr-Latn-RS" dirty="0" smtClean="0"/>
                  <a:t>r₁, r₂</a:t>
                </a:r>
              </a:p>
              <a:p>
                <a:r>
                  <a:rPr lang="sr-Latn-RS" dirty="0" smtClean="0"/>
                  <a:t>V₁ = V₂</a:t>
                </a:r>
              </a:p>
              <a:p>
                <a:r>
                  <a:rPr lang="sr-Latn-RS" dirty="0" smtClean="0"/>
                  <a:t>r₁² </a:t>
                </a:r>
                <a:r>
                  <a:rPr lang="el-GR" dirty="0" smtClean="0"/>
                  <a:t>π</a:t>
                </a:r>
                <a:r>
                  <a:rPr lang="sr-Latn-RS" dirty="0" smtClean="0"/>
                  <a:t> </a:t>
                </a:r>
                <a:r>
                  <a:rPr lang="el-GR" dirty="0" smtClean="0"/>
                  <a:t>∙</a:t>
                </a:r>
                <a:r>
                  <a:rPr lang="sr-Latn-RS" dirty="0" smtClean="0"/>
                  <a:t> H</a:t>
                </a:r>
                <a:r>
                  <a:rPr lang="el-GR" dirty="0" smtClean="0"/>
                  <a:t>₁</a:t>
                </a:r>
                <a:r>
                  <a:rPr lang="sr-Latn-RS" dirty="0" smtClean="0"/>
                  <a:t> = r₂² </a:t>
                </a:r>
                <a:r>
                  <a:rPr lang="el-GR" dirty="0"/>
                  <a:t>π</a:t>
                </a:r>
                <a:r>
                  <a:rPr lang="sr-Latn-RS" dirty="0"/>
                  <a:t> </a:t>
                </a:r>
                <a:r>
                  <a:rPr lang="el-GR" dirty="0"/>
                  <a:t>∙</a:t>
                </a:r>
                <a:r>
                  <a:rPr lang="sr-Latn-RS" dirty="0"/>
                  <a:t> </a:t>
                </a:r>
                <a:r>
                  <a:rPr lang="sr-Latn-RS" dirty="0" smtClean="0"/>
                  <a:t>H</a:t>
                </a:r>
                <a:r>
                  <a:rPr lang="el-GR" dirty="0" smtClean="0"/>
                  <a:t>₂</a:t>
                </a:r>
                <a:r>
                  <a:rPr lang="sr-Latn-RS" dirty="0" smtClean="0"/>
                  <a:t> ∕ : </a:t>
                </a:r>
                <a:r>
                  <a:rPr lang="el-GR" dirty="0" smtClean="0"/>
                  <a:t>π</a:t>
                </a:r>
                <a:endParaRPr lang="sr-Latn-RS" dirty="0" smtClean="0"/>
              </a:p>
              <a:p>
                <a:r>
                  <a:rPr lang="sr-Latn-RS" dirty="0"/>
                  <a:t>r₁</a:t>
                </a:r>
                <a:r>
                  <a:rPr lang="sr-Latn-RS" dirty="0" smtClean="0"/>
                  <a:t>² </a:t>
                </a:r>
                <a:r>
                  <a:rPr lang="el-GR" dirty="0"/>
                  <a:t>∙</a:t>
                </a:r>
                <a:r>
                  <a:rPr lang="sr-Latn-RS" dirty="0"/>
                  <a:t> H</a:t>
                </a:r>
                <a:r>
                  <a:rPr lang="el-GR" dirty="0"/>
                  <a:t>₁</a:t>
                </a:r>
                <a:r>
                  <a:rPr lang="sr-Latn-RS" dirty="0"/>
                  <a:t> = r₂</a:t>
                </a:r>
                <a:r>
                  <a:rPr lang="sr-Latn-RS" dirty="0" smtClean="0"/>
                  <a:t>² </a:t>
                </a:r>
                <a:r>
                  <a:rPr lang="el-GR" dirty="0"/>
                  <a:t>∙</a:t>
                </a:r>
                <a:r>
                  <a:rPr lang="sr-Latn-RS" dirty="0"/>
                  <a:t> H</a:t>
                </a:r>
                <a:r>
                  <a:rPr lang="el-GR" dirty="0" smtClean="0"/>
                  <a:t>₂</a:t>
                </a:r>
                <a:endParaRPr lang="sr-Latn-RS" dirty="0" smtClean="0"/>
              </a:p>
              <a:p>
                <a:r>
                  <a:rPr lang="sr-Latn-RS" dirty="0" smtClean="0"/>
                  <a:t>H₁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r-Latn-RS" dirty="0"/>
                          <m:t>r</m:t>
                        </m:r>
                        <m:r>
                          <m:rPr>
                            <m:nor/>
                          </m:rPr>
                          <a:rPr lang="sr-Latn-RS" dirty="0"/>
                          <m:t>₂² </m:t>
                        </m:r>
                        <m:r>
                          <m:rPr>
                            <m:nor/>
                          </m:rPr>
                          <a:rPr lang="el-GR" dirty="0"/>
                          <m:t>∙</m:t>
                        </m:r>
                        <m:r>
                          <m:rPr>
                            <m:nor/>
                          </m:rPr>
                          <a:rPr lang="sr-Latn-RS" dirty="0"/>
                          <m:t> </m:t>
                        </m:r>
                        <m:r>
                          <m:rPr>
                            <m:nor/>
                          </m:rPr>
                          <a:rPr lang="sr-Latn-RS" dirty="0"/>
                          <m:t>H</m:t>
                        </m:r>
                        <m:r>
                          <m:rPr>
                            <m:nor/>
                          </m:rPr>
                          <a:rPr lang="el-GR" dirty="0"/>
                          <m:t>₂</m:t>
                        </m:r>
                        <m:r>
                          <m:rPr>
                            <m:nor/>
                          </m:rPr>
                          <a:rPr lang="sr-Latn-R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sr-Latn-RS" dirty="0"/>
                          <m:t>r</m:t>
                        </m:r>
                        <m:r>
                          <m:rPr>
                            <m:nor/>
                          </m:rPr>
                          <a:rPr lang="sr-Latn-RS" dirty="0"/>
                          <m:t>₁²</m:t>
                        </m:r>
                      </m:den>
                    </m:f>
                  </m:oMath>
                </a14:m>
                <a:endParaRPr lang="sr-Latn-RS" dirty="0" smtClean="0"/>
              </a:p>
              <a:p>
                <a:r>
                  <a:rPr lang="sr-Latn-RS" dirty="0" smtClean="0"/>
                  <a:t>M₁ : M₂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r-Latn-RS" dirty="0"/>
                          <m:t>M</m:t>
                        </m:r>
                        <m:r>
                          <m:rPr>
                            <m:nor/>
                          </m:rPr>
                          <a:rPr lang="sr-Latn-RS" dirty="0"/>
                          <m:t>₁</m:t>
                        </m:r>
                      </m:num>
                      <m:den>
                        <m:r>
                          <m:rPr>
                            <m:nor/>
                          </m:rPr>
                          <a:rPr lang="sr-Latn-RS" dirty="0"/>
                          <m:t>M</m:t>
                        </m:r>
                        <m:r>
                          <m:rPr>
                            <m:nor/>
                          </m:rPr>
                          <a:rPr lang="sr-Latn-RS" dirty="0"/>
                          <m:t>₂</m:t>
                        </m:r>
                      </m:den>
                    </m:f>
                  </m:oMath>
                </a14:m>
                <a:endParaRPr lang="sr-Latn-R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r-Latn-RS" dirty="0"/>
                          <m:t>M</m:t>
                        </m:r>
                        <m:r>
                          <m:rPr>
                            <m:nor/>
                          </m:rPr>
                          <a:rPr lang="sr-Latn-RS" dirty="0"/>
                          <m:t>₁</m:t>
                        </m:r>
                      </m:num>
                      <m:den>
                        <m:r>
                          <m:rPr>
                            <m:nor/>
                          </m:rPr>
                          <a:rPr lang="sr-Latn-RS" dirty="0"/>
                          <m:t>M</m:t>
                        </m:r>
                        <m:r>
                          <m:rPr>
                            <m:nor/>
                          </m:rPr>
                          <a:rPr lang="sr-Latn-RS" dirty="0"/>
                          <m:t>₂</m:t>
                        </m:r>
                      </m:den>
                    </m:f>
                  </m:oMath>
                </a14:m>
                <a:r>
                  <a:rPr lang="sr-Latn-R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₁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π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₁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i="1" smtClean="0">
                            <a:latin typeface="Cambria Math" panose="02040503050406030204" pitchFamily="18" charset="0"/>
                          </a:rPr>
                          <m:t>₂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π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₂</m:t>
                        </m:r>
                      </m:den>
                    </m:f>
                  </m:oMath>
                </a14:m>
                <a:r>
                  <a:rPr lang="sr-Latn-R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₁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₁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₂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₂</m:t>
                        </m:r>
                      </m:den>
                    </m:f>
                  </m:oMath>
                </a14:m>
                <a:endParaRPr lang="sr-Latn-R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Latn-R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₁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₁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₂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₂</m:t>
                        </m:r>
                      </m:den>
                    </m:f>
                  </m:oMath>
                </a14:m>
                <a:r>
                  <a:rPr lang="sr-Latn-R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R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R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sr-Latn-R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sr-Latn-R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sr-Latn-R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R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sr-Latn-R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sr-Latn-R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r-Latn-R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R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sr-Latn-R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sr-Latn-R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sr-Latn-R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R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sr-Latn-R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sr-Latn-R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₂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₂</m:t>
                        </m:r>
                      </m:den>
                    </m:f>
                  </m:oMath>
                </a14:m>
                <a:r>
                  <a:rPr lang="sr-Latn-R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₂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₁</m:t>
                        </m:r>
                      </m:den>
                    </m:f>
                  </m:oMath>
                </a14:m>
                <a:endParaRPr lang="sr-Latn-RS" dirty="0" smtClean="0"/>
              </a:p>
              <a:p>
                <a:r>
                  <a:rPr lang="sr-Latn-RS" dirty="0" smtClean="0"/>
                  <a:t>M₁ : M₂ = r₂ : r₁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576" b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95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B9FA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200" dirty="0" smtClean="0"/>
              <a:t>4. </a:t>
            </a:r>
            <a:r>
              <a:rPr lang="sr-Cyrl-RS" sz="2200" dirty="0" smtClean="0"/>
              <a:t>Лимена конзерва има облик ваљка пречника основе 8 </a:t>
            </a:r>
            <a:r>
              <a:rPr lang="sr-Latn-RS" sz="2200" dirty="0" smtClean="0"/>
              <a:t>cm </a:t>
            </a:r>
            <a:r>
              <a:rPr lang="sr-Cyrl-RS" sz="2200" dirty="0" smtClean="0"/>
              <a:t>и висине 2 </a:t>
            </a:r>
            <a:r>
              <a:rPr lang="sr-Latn-RS" sz="2200" dirty="0" smtClean="0"/>
              <a:t>cm. </a:t>
            </a:r>
            <a:r>
              <a:rPr lang="sr-Cyrl-RS" sz="2200" dirty="0" smtClean="0"/>
              <a:t>Колико је квадратних метара лима потребно за израду 1000 оваквих конзерви (са поклопцем), ако се при изради губи 15 % лима? (Рачунај да је </a:t>
            </a:r>
            <a:r>
              <a:rPr lang="el-GR" sz="2200" dirty="0" smtClean="0"/>
              <a:t>π</a:t>
            </a:r>
            <a:r>
              <a:rPr lang="sr-Cyrl-RS" sz="2200" dirty="0" smtClean="0"/>
              <a:t> ≈ 3, 14)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250267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sr-Cyrl-RS" dirty="0" smtClean="0"/>
                  <a:t>2</a:t>
                </a:r>
                <a:r>
                  <a:rPr lang="sr-Latn-RS" dirty="0" smtClean="0"/>
                  <a:t>r = 8 cm, r = 4 cm= 0, 04m</a:t>
                </a:r>
              </a:p>
              <a:p>
                <a:r>
                  <a:rPr lang="sr-Latn-RS" dirty="0" smtClean="0"/>
                  <a:t>H = 2 cm = 0, 02m</a:t>
                </a:r>
              </a:p>
              <a:p>
                <a:r>
                  <a:rPr lang="sr-Latn-RS" dirty="0" smtClean="0"/>
                  <a:t>n = 1000</a:t>
                </a:r>
              </a:p>
              <a:p>
                <a:r>
                  <a:rPr lang="sr-Latn-RS" dirty="0" smtClean="0"/>
                  <a:t>π ≈ 3, 14</a:t>
                </a:r>
              </a:p>
              <a:p>
                <a:r>
                  <a:rPr lang="sr-Latn-RS" u="sng" dirty="0" smtClean="0"/>
                  <a:t>p = 15 %</a:t>
                </a:r>
              </a:p>
              <a:p>
                <a:r>
                  <a:rPr lang="sr-Latn-RS" dirty="0" smtClean="0"/>
                  <a:t>P = 2r</a:t>
                </a:r>
                <a:r>
                  <a:rPr lang="el-GR" dirty="0" smtClean="0"/>
                  <a:t>π</a:t>
                </a:r>
                <a:r>
                  <a:rPr lang="sr-Latn-RS" dirty="0" smtClean="0"/>
                  <a:t>(r + H)</a:t>
                </a:r>
              </a:p>
              <a:p>
                <a:r>
                  <a:rPr lang="sr-Latn-RS" dirty="0" smtClean="0"/>
                  <a:t>P ≈ 2 ∙ 0, 04 ∙</a:t>
                </a:r>
                <a:r>
                  <a:rPr lang="sr-Latn-RS" dirty="0"/>
                  <a:t> </a:t>
                </a:r>
                <a:r>
                  <a:rPr lang="sr-Latn-RS" dirty="0" smtClean="0"/>
                  <a:t>3, 14 ∙ ( 0, 04 + 0, 02)</a:t>
                </a:r>
              </a:p>
              <a:p>
                <a:r>
                  <a:rPr lang="sr-Latn-RS" dirty="0" smtClean="0"/>
                  <a:t>P ≈ 0, 2512 ∙ 0, 06</a:t>
                </a:r>
              </a:p>
              <a:p>
                <a:r>
                  <a:rPr lang="sr-Latn-RS" dirty="0" smtClean="0"/>
                  <a:t>P </a:t>
                </a:r>
                <a14:m>
                  <m:oMath xmlns:m="http://schemas.openxmlformats.org/officeDocument/2006/math">
                    <m:r>
                      <a:rPr lang="sr-Latn-R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sr-Latn-RS" dirty="0" smtClean="0"/>
                  <a:t> 0, 015 m² - </a:t>
                </a:r>
                <a:r>
                  <a:rPr lang="sr-Cyrl-RS" dirty="0" smtClean="0"/>
                  <a:t>површина једне конзерве,      1000 </a:t>
                </a:r>
                <a:r>
                  <a:rPr lang="sr-Latn-RS" dirty="0" smtClean="0"/>
                  <a:t>∙</a:t>
                </a:r>
                <a:r>
                  <a:rPr lang="sr-Cyrl-RS" dirty="0" smtClean="0"/>
                  <a:t> 0, 015 = 15 </a:t>
                </a:r>
                <a:r>
                  <a:rPr lang="sr-Latn-RS" dirty="0" smtClean="0"/>
                  <a:t>m</a:t>
                </a:r>
                <a14:m>
                  <m:oMath xmlns:m="http://schemas.openxmlformats.org/officeDocument/2006/math">
                    <m:r>
                      <a:rPr lang="sr-Latn-RS" i="1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sr-Latn-RS" dirty="0" smtClean="0"/>
                  <a:t> </a:t>
                </a:r>
                <a:r>
                  <a:rPr lang="sr-Cyrl-RS" dirty="0" smtClean="0"/>
                  <a:t>- површина свих конзерви</a:t>
                </a:r>
              </a:p>
              <a:p>
                <a:r>
                  <a:rPr lang="sr-Cyrl-RS" dirty="0" smtClean="0"/>
                  <a:t>Ових 15</a:t>
                </a:r>
                <a:r>
                  <a:rPr lang="sr-Latn-RS" dirty="0" smtClean="0"/>
                  <a:t>m² </a:t>
                </a:r>
                <a:r>
                  <a:rPr lang="sr-Cyrl-RS" dirty="0" smtClean="0"/>
                  <a:t>представља 85% од укупне површине лима који је потребан за израду конзерви. </a:t>
                </a:r>
                <a:endParaRPr lang="sr-Latn-RS" dirty="0" smtClean="0"/>
              </a:p>
              <a:p>
                <a:r>
                  <a:rPr lang="sr-Cyrl-RS" dirty="0" smtClean="0"/>
                  <a:t>Примјеном процентног рачуна у ком је непозната главница (</a:t>
                </a:r>
                <a:r>
                  <a:rPr lang="sr-Latn-RS" dirty="0" smtClean="0"/>
                  <a:t>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∙100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sr-Latn-RS" dirty="0" smtClean="0"/>
                  <a:t>)</a:t>
                </a:r>
                <a:r>
                  <a:rPr lang="sr-Cyrl-RS" smtClean="0"/>
                  <a:t>,долазимо до </a:t>
                </a:r>
                <a:r>
                  <a:rPr lang="sr-Cyrl-RS" smtClean="0"/>
                  <a:t>тражене </a:t>
                </a:r>
                <a:r>
                  <a:rPr lang="sr-Cyrl-RS" dirty="0" smtClean="0"/>
                  <a:t>површине лима која износи 17,647 </a:t>
                </a:r>
                <a:r>
                  <a:rPr lang="sr-Latn-RS" dirty="0" smtClean="0"/>
                  <a:t>m².</a:t>
                </a:r>
                <a:endParaRPr lang="sr-Latn-RS" dirty="0"/>
              </a:p>
              <a:p>
                <a:endParaRPr lang="sr-Latn-RS" dirty="0"/>
              </a:p>
              <a:p>
                <a:endParaRPr lang="sr-Latn-RS" dirty="0"/>
              </a:p>
              <a:p>
                <a:endParaRPr lang="sr-Latn-RS" dirty="0"/>
              </a:p>
              <a:p>
                <a:endParaRPr lang="sr-Latn-R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250267"/>
              </a:xfrm>
              <a:blipFill>
                <a:blip r:embed="rId2"/>
                <a:stretch>
                  <a:fillRect l="-364" t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2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B9FA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sr-Cyrl-RS" sz="3600" dirty="0" smtClean="0"/>
              <a:t>Домаћа задаћа: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sr-Cyrl-RS" sz="2800" dirty="0" smtClean="0"/>
              <a:t>Збирка задатака: стр. 102, 595. и 599.</a:t>
            </a:r>
          </a:p>
          <a:p>
            <a:r>
              <a:rPr lang="sr-Cyrl-RS" sz="2800" dirty="0"/>
              <a:t> </a:t>
            </a:r>
            <a:r>
              <a:rPr lang="sr-Cyrl-RS" sz="2800" dirty="0" smtClean="0"/>
              <a:t>                                стр. 104, 614. и 617. (б)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62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</TotalTime>
  <Words>381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Ваљак</vt:lpstr>
      <vt:lpstr>1. У правилну четворострану призму запремине 128 cm³ и дијагонале основе 4√2 cm уписан је ваљак. Одреди површину ваљка.</vt:lpstr>
      <vt:lpstr>d = a√2  4√2 = a√2  a = 4 cm</vt:lpstr>
      <vt:lpstr>2. Правоугаоник димензија a = 15 cm и b = 9 cm на два начина се може савити у омотач ваљка. Који ,од два добијена ваљка, има већу запремину и  за колико ?(Број π замјенити бројем 3,што је приближна вриједност тог броја.)</vt:lpstr>
      <vt:lpstr>3. Два ваљка, са полупречницима r₁ и r₂ , имају једнаке запремине. Одреди размјеру њихових омотача.</vt:lpstr>
      <vt:lpstr>4. Лимена конзерва има облик ваљка пречника основе 8 cm и висине 2 cm. Колико је квадратних метара лима потребно за израду 1000 оваквих конзерви (са поклопцем), ако се при изради губи 15 % лима? (Рачунај да је π ≈ 3, 14)</vt:lpstr>
      <vt:lpstr>Домаћа задаћа: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Ваљак</dc:title>
  <dc:creator>Milana</dc:creator>
  <cp:lastModifiedBy>Milana</cp:lastModifiedBy>
  <cp:revision>31</cp:revision>
  <dcterms:created xsi:type="dcterms:W3CDTF">2020-04-12T13:20:37Z</dcterms:created>
  <dcterms:modified xsi:type="dcterms:W3CDTF">2020-04-13T11:35:28Z</dcterms:modified>
</cp:coreProperties>
</file>