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7503-FBCF-4FF9-B911-CDD4E79047A7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60EB-B8EE-43F6-A685-2B3BEA9A5BD3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5400" b="1" dirty="0" smtClean="0">
                <a:latin typeface="Times New Roman" pitchFamily="18" charset="0"/>
                <a:cs typeface="Times New Roman" pitchFamily="18" charset="0"/>
              </a:rPr>
              <a:t>Загађивање и заштита животних намирница</a:t>
            </a:r>
            <a:endParaRPr lang="nl-NL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480"/>
            <a:ext cx="8964488" cy="48605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dirty="0" smtClean="0"/>
              <a:t>                    </a:t>
            </a:r>
            <a:r>
              <a:rPr lang="sr-Cyrl-RS" b="1" dirty="0" smtClean="0"/>
              <a:t>БИОЛОШКИ ЗАГАЂИВАЧИ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Најчешћи облик загађивања хране</a:t>
            </a:r>
          </a:p>
          <a:p>
            <a:pPr>
              <a:buFont typeface="Wingdings" pitchFamily="2" charset="2"/>
              <a:buChar char="Ø"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</a:t>
            </a:r>
            <a:endParaRPr lang="nl-NL" dirty="0"/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7574"/>
            <a:ext cx="2160240" cy="1531070"/>
          </a:xfrm>
          <a:prstGeom prst="rect">
            <a:avLst/>
          </a:prstGeo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987574"/>
            <a:ext cx="2400300" cy="1584176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987574"/>
            <a:ext cx="3096344" cy="14407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2571750"/>
            <a:ext cx="2808312" cy="2571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БАКТЕРИЈЕ</a:t>
            </a:r>
          </a:p>
          <a:p>
            <a:r>
              <a:rPr lang="sr-Cyrl-RS" dirty="0" smtClean="0"/>
              <a:t>Прљаве руке, неопрано воће и поврће</a:t>
            </a:r>
            <a:endParaRPr lang="sr-Cyrl-RS" dirty="0"/>
          </a:p>
          <a:p>
            <a:r>
              <a:rPr lang="sr-Cyrl-RS" dirty="0" smtClean="0"/>
              <a:t>Најчешћа тровања може изазвати Салмонела бактерија која се може наћи у свјежим јајима и производима од свјежих јаја (мајонеза)</a:t>
            </a:r>
            <a:endParaRPr lang="nl-NL" dirty="0"/>
          </a:p>
        </p:txBody>
      </p:sp>
      <p:sp>
        <p:nvSpPr>
          <p:cNvPr id="10" name="Rectangle 9"/>
          <p:cNvSpPr/>
          <p:nvPr/>
        </p:nvSpPr>
        <p:spPr>
          <a:xfrm>
            <a:off x="5868144" y="2571750"/>
            <a:ext cx="3275856" cy="2571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ИНСЕКТИ</a:t>
            </a:r>
          </a:p>
          <a:p>
            <a:pPr algn="ctr"/>
            <a:endParaRPr lang="sr-Cyrl-RS" dirty="0" smtClean="0"/>
          </a:p>
          <a:p>
            <a:pPr algn="just"/>
            <a:r>
              <a:rPr lang="sr-Cyrl-RS" dirty="0" smtClean="0"/>
              <a:t>МУХЕ (преносе бактерије и </a:t>
            </a:r>
          </a:p>
          <a:p>
            <a:pPr algn="just"/>
            <a:r>
              <a:rPr lang="sr-Cyrl-RS" dirty="0"/>
              <a:t> </a:t>
            </a:r>
            <a:r>
              <a:rPr lang="sr-Cyrl-RS" dirty="0" smtClean="0"/>
              <a:t>             неке паразите, </a:t>
            </a:r>
          </a:p>
          <a:p>
            <a:pPr algn="just"/>
            <a:r>
              <a:rPr lang="sr-Cyrl-RS" dirty="0" smtClean="0"/>
              <a:t>              полажу јаја у месо)</a:t>
            </a:r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ЖИТНИ ЖИЖЦИ       плодови</a:t>
            </a:r>
          </a:p>
          <a:p>
            <a:pPr algn="just"/>
            <a:r>
              <a:rPr lang="sr-Cyrl-RS" dirty="0" smtClean="0"/>
              <a:t>Ситни лептири          житарица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7668344" y="4443958"/>
            <a:ext cx="216024" cy="504056"/>
          </a:xfrm>
          <a:prstGeom prst="rightBrace">
            <a:avLst>
              <a:gd name="adj1" fmla="val 8333"/>
              <a:gd name="adj2" fmla="val 5610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2787774"/>
            <a:ext cx="2520280" cy="23557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ГЛОДАРИ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Пацови преносе око 40 заразних и паразитских обољења људи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Загађивачи намирница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514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b="1" dirty="0" smtClean="0"/>
              <a:t>ОСТАЛИ ЗАГАЂИВАЧИ</a:t>
            </a:r>
          </a:p>
          <a:p>
            <a:pPr>
              <a:buNone/>
            </a:pPr>
            <a:endParaRPr lang="sr-Cyrl-RS" dirty="0"/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АМБАЛАЖА</a:t>
            </a:r>
            <a:endParaRPr lang="sr-Cyrl-R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ПРАШИНА</a:t>
            </a:r>
          </a:p>
          <a:p>
            <a:pPr>
              <a:buNone/>
            </a:pPr>
            <a:endParaRPr lang="sr-Cyrl-RS" dirty="0" smtClean="0"/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РАДИОАКТИВНЕ МАТЕРИЈЕ</a:t>
            </a:r>
          </a:p>
          <a:p>
            <a:endParaRPr lang="sr-Cyrl-RS" dirty="0"/>
          </a:p>
          <a:p>
            <a:endParaRPr lang="sr-Cyrl-RS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681540"/>
            <a:ext cx="3675112" cy="1771929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625756"/>
            <a:ext cx="3150096" cy="2067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28550"/>
            <a:ext cx="8229600" cy="857250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Домаћа задаћа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7534"/>
            <a:ext cx="8712968" cy="3312368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sr-Latn-CS" b="1" dirty="0" smtClean="0"/>
              <a:t>1</a:t>
            </a:r>
            <a:r>
              <a:rPr lang="sr-Latn-CS" dirty="0" smtClean="0"/>
              <a:t>. </a:t>
            </a:r>
            <a:r>
              <a:rPr lang="sr-Cyrl-RS" b="1" dirty="0" smtClean="0"/>
              <a:t>Зашто је неопходно узимати храну?</a:t>
            </a:r>
          </a:p>
          <a:p>
            <a:pPr>
              <a:buNone/>
            </a:pPr>
            <a:r>
              <a:rPr lang="sr-Cyrl-RS" b="1" dirty="0" smtClean="0"/>
              <a:t>2. Које материје су потребне човјеку за здраво функционисање организма?</a:t>
            </a:r>
          </a:p>
          <a:p>
            <a:pPr>
              <a:buNone/>
            </a:pPr>
            <a:r>
              <a:rPr lang="sr-Cyrl-RS" b="1" dirty="0" smtClean="0"/>
              <a:t>3. Које су најчешће животне намирнице?</a:t>
            </a:r>
          </a:p>
          <a:p>
            <a:pPr>
              <a:buNone/>
            </a:pPr>
            <a:r>
              <a:rPr lang="sr-Cyrl-RS" b="1" dirty="0" smtClean="0"/>
              <a:t>4. Шта чини хемијске загађиваче хране?</a:t>
            </a:r>
          </a:p>
          <a:p>
            <a:pPr>
              <a:buNone/>
            </a:pPr>
            <a:r>
              <a:rPr lang="sr-Cyrl-RS" b="1" dirty="0" smtClean="0"/>
              <a:t>5. Који су биолошки загађивачи хране?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4245936"/>
            <a:ext cx="374441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r-Cyrl-RS" dirty="0" smtClean="0"/>
              <a:t>Уџбеник Биологија </a:t>
            </a:r>
            <a:r>
              <a:rPr lang="sr-Cyrl-RS" dirty="0" smtClean="0"/>
              <a:t>8 </a:t>
            </a:r>
            <a:r>
              <a:rPr lang="sr-Cyrl-RS" dirty="0" smtClean="0"/>
              <a:t>стр</a:t>
            </a:r>
            <a:r>
              <a:rPr lang="sr-Cyrl-RS" dirty="0" smtClean="0"/>
              <a:t>. 114 – 117.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8964612" cy="51435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CS" b="1" dirty="0"/>
              <a:t>Храна</a:t>
            </a:r>
            <a:r>
              <a:rPr lang="sr-Cyrl-CS" dirty="0"/>
              <a:t> </a:t>
            </a:r>
            <a:r>
              <a:rPr lang="sr-Cyrl-CS" dirty="0" smtClean="0"/>
              <a:t>- </a:t>
            </a:r>
            <a:r>
              <a:rPr lang="sr-Cyrl-CS" dirty="0"/>
              <a:t>неопходан извор </a:t>
            </a:r>
            <a:r>
              <a:rPr lang="sr-Cyrl-CS" dirty="0" smtClean="0"/>
              <a:t>енергије за све </a:t>
            </a:r>
            <a:r>
              <a:rPr lang="sr-Latn-CS" dirty="0" smtClean="0"/>
              <a:t>  </a:t>
            </a:r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dirty="0" smtClean="0"/>
              <a:t>                  </a:t>
            </a:r>
            <a:r>
              <a:rPr lang="sr-Cyrl-CS" dirty="0" smtClean="0"/>
              <a:t>животне </a:t>
            </a:r>
            <a:r>
              <a:rPr lang="sr-Cyrl-CS" dirty="0"/>
              <a:t>процесе: </a:t>
            </a:r>
            <a:endParaRPr lang="nl-NL" dirty="0"/>
          </a:p>
          <a:p>
            <a:pPr lvl="4">
              <a:buFont typeface="Wingdings" pitchFamily="2" charset="2"/>
              <a:buChar char="v"/>
            </a:pPr>
            <a:r>
              <a:rPr lang="sr-Cyrl-CS" sz="2800" dirty="0" smtClean="0"/>
              <a:t>    </a:t>
            </a:r>
            <a:r>
              <a:rPr lang="sr-Cyrl-CS" sz="2800" b="1" dirty="0" smtClean="0"/>
              <a:t>дисање</a:t>
            </a:r>
          </a:p>
          <a:p>
            <a:pPr lvl="4">
              <a:buFont typeface="Wingdings" pitchFamily="2" charset="2"/>
              <a:buChar char="v"/>
            </a:pPr>
            <a:r>
              <a:rPr lang="sr-Cyrl-CS" sz="2800" b="1" dirty="0" smtClean="0"/>
              <a:t>    рад срца</a:t>
            </a:r>
          </a:p>
          <a:p>
            <a:pPr lvl="4">
              <a:buFont typeface="Wingdings" pitchFamily="2" charset="2"/>
              <a:buChar char="v"/>
            </a:pPr>
            <a:r>
              <a:rPr lang="sr-Cyrl-CS" sz="2800" b="1" dirty="0"/>
              <a:t> </a:t>
            </a:r>
            <a:r>
              <a:rPr lang="sr-Cyrl-CS" sz="2800" b="1" dirty="0" smtClean="0"/>
              <a:t>   кретање</a:t>
            </a:r>
          </a:p>
          <a:p>
            <a:pPr>
              <a:buNone/>
            </a:pPr>
            <a:r>
              <a:rPr lang="sr-Cyrl-CS" dirty="0" smtClean="0"/>
              <a:t>Материје које изграђују тијело :</a:t>
            </a:r>
          </a:p>
          <a:p>
            <a:pPr lvl="2">
              <a:buFont typeface="Wingdings" pitchFamily="2" charset="2"/>
              <a:buChar char="v"/>
            </a:pPr>
            <a:r>
              <a:rPr lang="sr-Cyrl-CS" sz="2800" dirty="0" smtClean="0"/>
              <a:t> </a:t>
            </a:r>
            <a:r>
              <a:rPr lang="sr-Cyrl-CS" sz="2800" b="1" dirty="0" smtClean="0"/>
              <a:t>бјеланчевине</a:t>
            </a:r>
            <a:endParaRPr lang="nl-NL" sz="2800" b="1" dirty="0"/>
          </a:p>
          <a:p>
            <a:pPr lvl="2">
              <a:buFont typeface="Wingdings" pitchFamily="2" charset="2"/>
              <a:buChar char="v"/>
            </a:pPr>
            <a:r>
              <a:rPr lang="sr-Cyrl-CS" sz="2800" dirty="0" smtClean="0"/>
              <a:t>  </a:t>
            </a:r>
            <a:r>
              <a:rPr lang="sr-Cyrl-CS" sz="2800" b="1" dirty="0" smtClean="0"/>
              <a:t>масти</a:t>
            </a:r>
          </a:p>
          <a:p>
            <a:pPr lvl="2">
              <a:buFont typeface="Wingdings" pitchFamily="2" charset="2"/>
              <a:buChar char="v"/>
            </a:pPr>
            <a:r>
              <a:rPr lang="sr-Cyrl-CS" sz="2800" dirty="0"/>
              <a:t> </a:t>
            </a:r>
            <a:r>
              <a:rPr lang="sr-Cyrl-CS" sz="2800" b="1" dirty="0" smtClean="0"/>
              <a:t>угљени-хидрати </a:t>
            </a:r>
          </a:p>
          <a:p>
            <a:pPr lvl="2">
              <a:buFont typeface="Wingdings" pitchFamily="2" charset="2"/>
              <a:buChar char="v"/>
            </a:pPr>
            <a:r>
              <a:rPr lang="sr-Cyrl-CS" sz="2800" dirty="0" smtClean="0"/>
              <a:t> </a:t>
            </a:r>
            <a:r>
              <a:rPr lang="sr-Cyrl-CS" sz="2800" b="1" dirty="0" smtClean="0"/>
              <a:t>вода</a:t>
            </a:r>
            <a:endParaRPr lang="sr-Cyrl-CS" sz="2800" b="1" dirty="0"/>
          </a:p>
          <a:p>
            <a:pPr>
              <a:buNone/>
            </a:pPr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dirty="0" smtClean="0"/>
              <a:t>Човјек храну </a:t>
            </a:r>
            <a:r>
              <a:rPr lang="sr-Cyrl-CS" dirty="0" err="1" smtClean="0"/>
              <a:t>изима</a:t>
            </a:r>
            <a:r>
              <a:rPr lang="sr-Cyrl-CS" dirty="0" smtClean="0"/>
              <a:t> путем различитих   </a:t>
            </a:r>
          </a:p>
          <a:p>
            <a:pPr>
              <a:buNone/>
            </a:pPr>
            <a:r>
              <a:rPr lang="sr-Cyrl-CS" dirty="0" smtClean="0"/>
              <a:t>       намирница </a:t>
            </a:r>
            <a:endParaRPr lang="sr-Cyrl-CS" b="1" dirty="0" smtClean="0"/>
          </a:p>
          <a:p>
            <a:pPr>
              <a:buFont typeface="Wingdings" pitchFamily="2" charset="2"/>
              <a:buChar char="Ø"/>
            </a:pPr>
            <a:r>
              <a:rPr lang="sr-Cyrl-CS" b="1" dirty="0" smtClean="0"/>
              <a:t>Намирнице</a:t>
            </a:r>
            <a:r>
              <a:rPr lang="sr-Cyrl-CS" dirty="0" smtClean="0"/>
              <a:t> - све оно што се у прерађеном  или  непрерађеном облику користи у исхрани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193708"/>
            <a:ext cx="4533939" cy="29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71800" y="2283718"/>
            <a:ext cx="1656184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МАСТИ</a:t>
            </a:r>
            <a:endParaRPr lang="nl-NL" b="1" dirty="0"/>
          </a:p>
        </p:txBody>
      </p:sp>
      <p:sp>
        <p:nvSpPr>
          <p:cNvPr id="6" name="Rectangle 5"/>
          <p:cNvSpPr/>
          <p:nvPr/>
        </p:nvSpPr>
        <p:spPr>
          <a:xfrm>
            <a:off x="7343800" y="4515966"/>
            <a:ext cx="1800200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УГЉЕНИ ХИДРАТИ</a:t>
            </a:r>
            <a:endParaRPr lang="nl-NL" b="1" dirty="0"/>
          </a:p>
        </p:txBody>
      </p:sp>
      <p:sp>
        <p:nvSpPr>
          <p:cNvPr id="7" name="Rectangle 6"/>
          <p:cNvSpPr/>
          <p:nvPr/>
        </p:nvSpPr>
        <p:spPr>
          <a:xfrm>
            <a:off x="6372200" y="2931790"/>
            <a:ext cx="2232248" cy="4860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БЈЕЛАНЧЕВИНЕ</a:t>
            </a:r>
            <a:endParaRPr lang="nl-NL" b="1" dirty="0"/>
          </a:p>
        </p:txBody>
      </p:sp>
      <p:sp>
        <p:nvSpPr>
          <p:cNvPr id="8" name="Rectangle 7"/>
          <p:cNvSpPr/>
          <p:nvPr/>
        </p:nvSpPr>
        <p:spPr>
          <a:xfrm>
            <a:off x="6156176" y="2211710"/>
            <a:ext cx="230425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МИНЕРАЛИ</a:t>
            </a:r>
            <a:endParaRPr lang="nl-NL" b="1" dirty="0"/>
          </a:p>
        </p:txBody>
      </p:sp>
      <p:sp>
        <p:nvSpPr>
          <p:cNvPr id="9" name="Rectangle 8"/>
          <p:cNvSpPr/>
          <p:nvPr/>
        </p:nvSpPr>
        <p:spPr>
          <a:xfrm>
            <a:off x="2051720" y="3147814"/>
            <a:ext cx="1944216" cy="3780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ВИТАМИНИ</a:t>
            </a:r>
            <a:endParaRPr lang="nl-NL" b="1" dirty="0"/>
          </a:p>
        </p:txBody>
      </p:sp>
      <p:sp>
        <p:nvSpPr>
          <p:cNvPr id="10" name="Rectangle 9"/>
          <p:cNvSpPr/>
          <p:nvPr/>
        </p:nvSpPr>
        <p:spPr>
          <a:xfrm>
            <a:off x="6839744" y="3723878"/>
            <a:ext cx="230425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ЦЕЛУЛОЗНА ВЛАКНА</a:t>
            </a:r>
            <a:endParaRPr lang="nl-NL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364088" y="2571750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14781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444208" y="393990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07904" y="2787774"/>
            <a:ext cx="576064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3848" y="3651870"/>
            <a:ext cx="432048" cy="378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876256" y="4659982"/>
            <a:ext cx="432048" cy="54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6" name="Picture 35" descr="download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3" y="3003798"/>
            <a:ext cx="2143125" cy="19776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971600" y="4407954"/>
            <a:ext cx="576064" cy="216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b="1" dirty="0" smtClean="0">
                <a:solidFill>
                  <a:schemeClr val="tx1"/>
                </a:solidFill>
              </a:rPr>
              <a:t>вод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sr-Cyrl-RS" dirty="0" smtClean="0"/>
              <a:t>Најчешће намирнице: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nl-NL" dirty="0"/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651870"/>
            <a:ext cx="2771775" cy="1235869"/>
          </a:xfrm>
          <a:prstGeom prst="rect">
            <a:avLst/>
          </a:prstGeom>
        </p:spPr>
      </p:pic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1" y="951570"/>
            <a:ext cx="2143125" cy="1607344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219822"/>
            <a:ext cx="2133600" cy="1607344"/>
          </a:xfrm>
          <a:prstGeom prst="rect">
            <a:avLst/>
          </a:prstGeom>
        </p:spPr>
      </p:pic>
      <p:pic>
        <p:nvPicPr>
          <p:cNvPr id="7" name="Picture 6" descr="download (1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93709"/>
            <a:ext cx="2619375" cy="1307306"/>
          </a:xfrm>
          <a:prstGeom prst="rect">
            <a:avLst/>
          </a:prstGeom>
        </p:spPr>
      </p:pic>
      <p:pic>
        <p:nvPicPr>
          <p:cNvPr id="8" name="Picture 7" descr="images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627535"/>
            <a:ext cx="2514600" cy="1364456"/>
          </a:xfrm>
          <a:prstGeom prst="rect">
            <a:avLst/>
          </a:prstGeom>
        </p:spPr>
      </p:pic>
      <p:pic>
        <p:nvPicPr>
          <p:cNvPr id="9" name="Picture 8" descr="images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3111811"/>
            <a:ext cx="2114550" cy="1621631"/>
          </a:xfrm>
          <a:prstGeom prst="rect">
            <a:avLst/>
          </a:prstGeom>
        </p:spPr>
      </p:pic>
      <p:pic>
        <p:nvPicPr>
          <p:cNvPr id="10" name="Picture 9" descr="images (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9" y="465516"/>
            <a:ext cx="12096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Намирнице – зачини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Намирнице - вода и остала пића</a:t>
            </a:r>
            <a:endParaRPr lang="nl-NL" dirty="0"/>
          </a:p>
        </p:txBody>
      </p:sp>
      <p:pic>
        <p:nvPicPr>
          <p:cNvPr id="4" name="Picture 3" descr="download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815667"/>
            <a:ext cx="2800350" cy="1221581"/>
          </a:xfrm>
          <a:prstGeom prst="rect">
            <a:avLst/>
          </a:prstGeom>
        </p:spPr>
      </p:pic>
      <p:pic>
        <p:nvPicPr>
          <p:cNvPr id="5" name="Picture 4" descr="download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95486"/>
            <a:ext cx="2705100" cy="1264444"/>
          </a:xfrm>
          <a:prstGeom prst="rect">
            <a:avLst/>
          </a:prstGeom>
        </p:spPr>
      </p:pic>
      <p:pic>
        <p:nvPicPr>
          <p:cNvPr id="6" name="Picture 5" descr="download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9" y="681540"/>
            <a:ext cx="2428875" cy="1414463"/>
          </a:xfrm>
          <a:prstGeom prst="rect">
            <a:avLst/>
          </a:prstGeom>
        </p:spPr>
      </p:pic>
      <p:pic>
        <p:nvPicPr>
          <p:cNvPr id="7" name="Picture 6" descr="download (1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627534"/>
            <a:ext cx="2019300" cy="1700213"/>
          </a:xfrm>
          <a:prstGeom prst="rect">
            <a:avLst/>
          </a:prstGeom>
        </p:spPr>
      </p:pic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147814"/>
            <a:ext cx="2304256" cy="1728192"/>
          </a:xfrm>
          <a:prstGeom prst="rect">
            <a:avLst/>
          </a:prstGeom>
        </p:spPr>
      </p:pic>
      <p:pic>
        <p:nvPicPr>
          <p:cNvPr id="9" name="Picture 8" descr="download (1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3210085"/>
            <a:ext cx="2736304" cy="193341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115616" y="4407954"/>
            <a:ext cx="504056" cy="162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100" b="1" dirty="0" smtClean="0"/>
              <a:t>вода</a:t>
            </a:r>
            <a:endParaRPr lang="nl-NL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dirty="0"/>
              <a:t>Здраву </a:t>
            </a:r>
            <a:r>
              <a:rPr lang="sr-Cyrl-CS" dirty="0" smtClean="0"/>
              <a:t>органску </a:t>
            </a:r>
            <a:r>
              <a:rPr lang="sr-Cyrl-CS" dirty="0"/>
              <a:t>храну чине биљке гајене на </a:t>
            </a:r>
            <a:endParaRPr lang="nl-NL" dirty="0"/>
          </a:p>
          <a:p>
            <a:pPr>
              <a:buNone/>
            </a:pPr>
            <a:r>
              <a:rPr lang="sr-Cyrl-CS" dirty="0" smtClean="0"/>
              <a:t>     земљишту </a:t>
            </a:r>
            <a:r>
              <a:rPr lang="sr-Cyrl-CS" dirty="0"/>
              <a:t>које није третирано хемијским </a:t>
            </a:r>
            <a:r>
              <a:rPr lang="sr-Cyrl-CS" dirty="0" smtClean="0"/>
              <a:t>      средствима </a:t>
            </a:r>
            <a:r>
              <a:rPr lang="sr-Cyrl-CS" dirty="0"/>
              <a:t>и животиње храњене оваквим </a:t>
            </a:r>
            <a:r>
              <a:rPr lang="sr-Cyrl-CS" dirty="0" smtClean="0"/>
              <a:t>биљкама</a:t>
            </a:r>
            <a:endParaRPr lang="nl-NL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067694"/>
            <a:ext cx="3024336" cy="146311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707654"/>
            <a:ext cx="3218437" cy="1715356"/>
          </a:xfrm>
          <a:prstGeom prst="rect">
            <a:avLst/>
          </a:prstGeom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507854"/>
            <a:ext cx="2466975" cy="1385888"/>
          </a:xfrm>
          <a:prstGeom prst="rect">
            <a:avLst/>
          </a:prstGeo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3651870"/>
            <a:ext cx="2609850" cy="1314450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579862"/>
            <a:ext cx="2466975" cy="1385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806534"/>
          </a:xfrm>
        </p:spPr>
        <p:txBody>
          <a:bodyPr>
            <a:normAutofit fontScale="85000" lnSpcReduction="20000"/>
          </a:bodyPr>
          <a:lstStyle/>
          <a:p>
            <a:r>
              <a:rPr lang="sr-Cyrl-CS" b="1" dirty="0"/>
              <a:t>Извори  загађене хране </a:t>
            </a:r>
            <a:endParaRPr lang="sr-Cyrl-CS" b="1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r>
              <a:rPr lang="sr-Cyrl-CS" dirty="0" smtClean="0"/>
              <a:t>контаминација у биљкама</a:t>
            </a:r>
          </a:p>
          <a:p>
            <a:pPr>
              <a:buNone/>
            </a:pPr>
            <a:r>
              <a:rPr lang="sr-Cyrl-CS" dirty="0" smtClean="0"/>
              <a:t>    и животињама</a:t>
            </a:r>
            <a:endParaRPr lang="nl-NL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19522"/>
            <a:ext cx="4104456" cy="2754306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193708"/>
            <a:ext cx="3672408" cy="1542412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41480"/>
            <a:ext cx="3507854" cy="17734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7584" y="3273828"/>
            <a:ext cx="2520280" cy="2700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загађена вода</a:t>
            </a: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5652120" y="1923678"/>
            <a:ext cx="2880320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загађено земљиште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5508104" y="3759882"/>
            <a:ext cx="3240360" cy="357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Загађен ваздух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dirty="0" smtClean="0"/>
              <a:t>Дозвољене количине загађујућих материја не изазивају обољења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/>
              <a:t> </a:t>
            </a:r>
            <a:r>
              <a:rPr lang="sr-Cyrl-CS" dirty="0"/>
              <a:t>Да би се спријечило </a:t>
            </a:r>
            <a:r>
              <a:rPr lang="sr-Cyrl-CS" dirty="0" smtClean="0"/>
              <a:t>загађивање </a:t>
            </a:r>
            <a:r>
              <a:rPr lang="sr-Cyrl-CS" dirty="0" smtClean="0"/>
              <a:t>намирница </a:t>
            </a:r>
            <a:r>
              <a:rPr lang="sr-Cyrl-CS" dirty="0"/>
              <a:t>треба да</a:t>
            </a:r>
            <a:r>
              <a:rPr lang="sr-Cyrl-CS" dirty="0" smtClean="0"/>
              <a:t>:</a:t>
            </a:r>
            <a:endParaRPr lang="sr-Cyrl-RS" dirty="0" smtClean="0"/>
          </a:p>
          <a:p>
            <a:pPr>
              <a:buFont typeface="Wingdings" pitchFamily="2" charset="2"/>
              <a:buChar char="v"/>
            </a:pPr>
            <a:endParaRPr lang="nl-NL" dirty="0"/>
          </a:p>
          <a:p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251520" y="2067694"/>
            <a:ext cx="8532440" cy="29317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sr-Cyrl-CS" sz="2800" b="1" dirty="0" smtClean="0"/>
              <a:t> што мање користи пестициде и друга хемијска    </a:t>
            </a:r>
          </a:p>
          <a:p>
            <a:pPr>
              <a:buNone/>
            </a:pPr>
            <a:r>
              <a:rPr lang="sr-Cyrl-CS" sz="2800" b="1" dirty="0" smtClean="0"/>
              <a:t>       </a:t>
            </a:r>
            <a:r>
              <a:rPr lang="sr-Cyrl-CS" sz="2800" b="1" dirty="0" smtClean="0"/>
              <a:t>средства на земљишту</a:t>
            </a:r>
            <a:endParaRPr lang="nl-NL" sz="2800" b="1" dirty="0" smtClean="0"/>
          </a:p>
          <a:p>
            <a:pPr>
              <a:buFont typeface="Wingdings" pitchFamily="2" charset="2"/>
              <a:buChar char="v"/>
            </a:pPr>
            <a:r>
              <a:rPr lang="sr-Cyrl-CS" sz="2800" b="1" dirty="0" smtClean="0"/>
              <a:t>  лична хигијена </a:t>
            </a:r>
            <a:r>
              <a:rPr lang="sr-Cyrl-CS" sz="2800" b="1" dirty="0" smtClean="0"/>
              <a:t>људи који </a:t>
            </a:r>
            <a:r>
              <a:rPr lang="sr-Cyrl-CS" sz="2800" b="1" dirty="0" smtClean="0"/>
              <a:t>раде са намирницама</a:t>
            </a:r>
            <a:endParaRPr lang="nl-NL" sz="2800" b="1" dirty="0" smtClean="0"/>
          </a:p>
          <a:p>
            <a:pPr>
              <a:buFont typeface="Wingdings" pitchFamily="2" charset="2"/>
              <a:buChar char="v"/>
            </a:pPr>
            <a:r>
              <a:rPr lang="sr-Cyrl-CS" sz="2800" b="1" dirty="0" smtClean="0"/>
              <a:t>  обављање редовних хигијенских контрола у  </a:t>
            </a:r>
          </a:p>
          <a:p>
            <a:r>
              <a:rPr lang="sr-Cyrl-CS" sz="2800" b="1" dirty="0"/>
              <a:t> </a:t>
            </a:r>
            <a:r>
              <a:rPr lang="sr-Cyrl-CS" sz="2800" b="1" dirty="0" smtClean="0"/>
              <a:t>     погонима и трговинама</a:t>
            </a:r>
            <a:endParaRPr lang="nl-NL" sz="2800" b="1" dirty="0" smtClean="0"/>
          </a:p>
          <a:p>
            <a:pPr>
              <a:buNone/>
            </a:pPr>
            <a:r>
              <a:rPr lang="sr-Cyrl-CS" sz="2800" b="1" dirty="0" smtClean="0"/>
              <a:t> </a:t>
            </a:r>
            <a:endParaRPr lang="nl-N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b="1" dirty="0" smtClean="0"/>
              <a:t>ХЕМИЈСКИ ЗАГАЂИВАЧИ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ПЕСТИЦИДИ</a:t>
            </a:r>
            <a:endParaRPr lang="sr-Cyrl-RS" dirty="0"/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АДИТИВИ</a:t>
            </a:r>
          </a:p>
          <a:p>
            <a:pPr>
              <a:buNone/>
            </a:pPr>
            <a:r>
              <a:rPr lang="sr-Cyrl-RS" sz="2000" dirty="0" smtClean="0"/>
              <a:t>       (Побољшавање</a:t>
            </a:r>
          </a:p>
          <a:p>
            <a:pPr>
              <a:buNone/>
            </a:pPr>
            <a:r>
              <a:rPr lang="sr-Cyrl-RS" sz="2000" dirty="0" smtClean="0"/>
              <a:t>       изгледа, укуса и </a:t>
            </a:r>
          </a:p>
          <a:p>
            <a:pPr>
              <a:buNone/>
            </a:pPr>
            <a:r>
              <a:rPr lang="sr-Cyrl-RS" sz="2000" dirty="0" smtClean="0"/>
              <a:t>       трајности  намирница)</a:t>
            </a:r>
            <a:endParaRPr lang="sr-Cyrl-RS" dirty="0"/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ВЈЕШТАЧКА ЂУБРИВА</a:t>
            </a:r>
          </a:p>
          <a:p>
            <a:pPr>
              <a:buNone/>
            </a:pPr>
            <a:r>
              <a:rPr lang="sr-Cyrl-RS" sz="2000" dirty="0" smtClean="0"/>
              <a:t>        (повећање приноса)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ТЕШКИ МЕТАЛИ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19522"/>
            <a:ext cx="2921636" cy="1458162"/>
          </a:xfrm>
          <a:prstGeom prst="rect">
            <a:avLst/>
          </a:prstGeom>
        </p:spPr>
      </p:pic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131590"/>
            <a:ext cx="2647950" cy="1300163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2355726"/>
            <a:ext cx="2857500" cy="1200150"/>
          </a:xfrm>
          <a:prstGeom prst="rect">
            <a:avLst/>
          </a:prstGeom>
        </p:spPr>
      </p:pic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5896" y="3597864"/>
            <a:ext cx="24003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320</Words>
  <Application>Microsoft Office PowerPoint</Application>
  <PresentationFormat>On-screen Show (16:9)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Загађивање и заштита животних намирница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Домаћа 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Загађивање и заштита животних намјерница</dc:title>
  <dc:creator>HPAdmin</dc:creator>
  <cp:lastModifiedBy>HPAdmin</cp:lastModifiedBy>
  <cp:revision>26</cp:revision>
  <dcterms:created xsi:type="dcterms:W3CDTF">2020-04-07T14:09:36Z</dcterms:created>
  <dcterms:modified xsi:type="dcterms:W3CDTF">2020-04-08T11:50:03Z</dcterms:modified>
</cp:coreProperties>
</file>