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4" r:id="rId4"/>
    <p:sldId id="262" r:id="rId5"/>
    <p:sldId id="260" r:id="rId6"/>
    <p:sldId id="265" r:id="rId7"/>
    <p:sldId id="258" r:id="rId8"/>
    <p:sldId id="263" r:id="rId9"/>
    <p:sldId id="266"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B28A1E7-1F0F-4F6B-9FF7-A344F89BF52E}" type="datetimeFigureOut">
              <a:rPr lang="en-US" smtClean="0"/>
              <a:pPr/>
              <a:t>4/9/2020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2011F15-22EF-4B3A-A1E9-E8EDE784CED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28A1E7-1F0F-4F6B-9FF7-A344F89BF52E}"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28A1E7-1F0F-4F6B-9FF7-A344F89BF52E}"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28A1E7-1F0F-4F6B-9FF7-A344F89BF52E}"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28A1E7-1F0F-4F6B-9FF7-A344F89BF52E}"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2011F15-22EF-4B3A-A1E9-E8EDE784CE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28A1E7-1F0F-4F6B-9FF7-A344F89BF52E}"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28A1E7-1F0F-4F6B-9FF7-A344F89BF52E}"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28A1E7-1F0F-4F6B-9FF7-A344F89BF52E}"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8A1E7-1F0F-4F6B-9FF7-A344F89BF52E}"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28A1E7-1F0F-4F6B-9FF7-A344F89BF52E}"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28A1E7-1F0F-4F6B-9FF7-A344F89BF52E}"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11F15-22EF-4B3A-A1E9-E8EDE784CE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28A1E7-1F0F-4F6B-9FF7-A344F89BF52E}" type="datetimeFigureOut">
              <a:rPr lang="en-US" smtClean="0"/>
              <a:pPr/>
              <a:t>4/9/2020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011F15-22EF-4B3A-A1E9-E8EDE784CE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Cyrl-RS" dirty="0" smtClean="0"/>
              <a:t>Површина и запремина </a:t>
            </a:r>
            <a:br>
              <a:rPr lang="sr-Cyrl-RS" dirty="0" smtClean="0"/>
            </a:br>
            <a:r>
              <a:rPr lang="sr-Cyrl-RS" dirty="0" smtClean="0"/>
              <a:t>ваљка</a:t>
            </a:r>
            <a:endParaRPr lang="en-US" dirty="0"/>
          </a:p>
        </p:txBody>
      </p:sp>
      <p:sp>
        <p:nvSpPr>
          <p:cNvPr id="3" name="Subtitle 2"/>
          <p:cNvSpPr>
            <a:spLocks noGrp="1"/>
          </p:cNvSpPr>
          <p:nvPr>
            <p:ph type="subTitle" idx="1"/>
          </p:nvPr>
        </p:nvSpPr>
        <p:spPr/>
        <p:txBody>
          <a:bodyPr/>
          <a:lstStyle/>
          <a:p>
            <a:r>
              <a:rPr lang="sr-Cyrl-RS" dirty="0" smtClean="0"/>
              <a:t>- вјежба-</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583362"/>
          </a:xfrm>
        </p:spPr>
        <p:txBody>
          <a:bodyPr>
            <a:normAutofit/>
          </a:bodyPr>
          <a:lstStyle/>
          <a:p>
            <a:pPr algn="l"/>
            <a:r>
              <a:rPr lang="sr-Cyrl-RS" sz="2800" u="sng" dirty="0" smtClean="0"/>
              <a:t>Задаци за вјежбу</a:t>
            </a:r>
            <a:r>
              <a:rPr lang="sr-Cyrl-RS" sz="2800" dirty="0" smtClean="0"/>
              <a:t>:</a:t>
            </a:r>
            <a:br>
              <a:rPr lang="sr-Cyrl-RS" sz="2800" dirty="0" smtClean="0"/>
            </a:br>
            <a:r>
              <a:rPr lang="sr-Cyrl-RS" sz="2800" dirty="0" smtClean="0"/>
              <a:t/>
            </a:r>
            <a:br>
              <a:rPr lang="sr-Cyrl-RS" sz="2800" dirty="0" smtClean="0"/>
            </a:br>
            <a:r>
              <a:rPr lang="sr-Cyrl-RS" sz="2400" dirty="0" smtClean="0">
                <a:solidFill>
                  <a:schemeClr val="tx1"/>
                </a:solidFill>
              </a:rPr>
              <a:t>1. Осни пресјек ваљка јесте квадрат површине 8 </a:t>
            </a:r>
            <a:r>
              <a:rPr lang="en-US" sz="2400" dirty="0" smtClean="0">
                <a:solidFill>
                  <a:schemeClr val="tx1"/>
                </a:solidFill>
              </a:rPr>
              <a:t>cm².</a:t>
            </a:r>
            <a:br>
              <a:rPr lang="en-US" sz="2400" dirty="0" smtClean="0">
                <a:solidFill>
                  <a:schemeClr val="tx1"/>
                </a:solidFill>
              </a:rPr>
            </a:br>
            <a:r>
              <a:rPr lang="sr-Cyrl-RS" sz="2400" dirty="0" smtClean="0">
                <a:solidFill>
                  <a:schemeClr val="tx1"/>
                </a:solidFill>
              </a:rPr>
              <a:t>Израчунај површину и запремину тог ваљка.</a:t>
            </a:r>
            <a:r>
              <a:rPr lang="sr-Cyrl-RS" sz="2400" dirty="0" smtClean="0"/>
              <a:t/>
            </a:r>
            <a:br>
              <a:rPr lang="sr-Cyrl-RS" sz="2400" dirty="0" smtClean="0"/>
            </a:br>
            <a:r>
              <a:rPr lang="sr-Cyrl-RS" sz="2400" dirty="0" smtClean="0"/>
              <a:t/>
            </a:r>
            <a:br>
              <a:rPr lang="sr-Cyrl-RS" sz="2400" dirty="0" smtClean="0"/>
            </a:br>
            <a:r>
              <a:rPr lang="sr-Cyrl-RS" sz="2400" dirty="0" smtClean="0">
                <a:solidFill>
                  <a:schemeClr val="tx1"/>
                </a:solidFill>
              </a:rPr>
              <a:t>2. Дијагонала осног пресјека ваљка образује са основом угао од 30</a:t>
            </a:r>
            <a:r>
              <a:rPr lang="en-US" sz="2400" dirty="0" smtClean="0">
                <a:solidFill>
                  <a:schemeClr val="tx1"/>
                </a:solidFill>
              </a:rPr>
              <a:t>º</a:t>
            </a:r>
            <a:r>
              <a:rPr lang="sr-Cyrl-RS" sz="2400" dirty="0" smtClean="0">
                <a:solidFill>
                  <a:schemeClr val="tx1"/>
                </a:solidFill>
              </a:rPr>
              <a:t>. Ако је дужина дијагонале 12 </a:t>
            </a:r>
            <a:r>
              <a:rPr lang="en-US" sz="2400" dirty="0" smtClean="0">
                <a:solidFill>
                  <a:schemeClr val="tx1"/>
                </a:solidFill>
              </a:rPr>
              <a:t>cm</a:t>
            </a:r>
            <a:r>
              <a:rPr lang="sr-Cyrl-RS" sz="2400" dirty="0" smtClean="0">
                <a:solidFill>
                  <a:schemeClr val="tx1"/>
                </a:solidFill>
              </a:rPr>
              <a:t>, израчунај површину тог ваљка.</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3. Израчунај запремину ваљка описаног око коцке чија је површина 96</a:t>
            </a:r>
            <a:r>
              <a:rPr lang="en-US" sz="2400" dirty="0" smtClean="0">
                <a:solidFill>
                  <a:schemeClr val="tx1"/>
                </a:solidFill>
              </a:rPr>
              <a:t> cm².</a:t>
            </a:r>
            <a:r>
              <a:rPr lang="sr-Cyrl-RS" sz="2400" dirty="0" smtClean="0">
                <a:solidFill>
                  <a:schemeClr val="tx1"/>
                </a:solidFill>
              </a:rPr>
              <a:t/>
            </a:r>
            <a:br>
              <a:rPr lang="sr-Cyrl-R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4. </a:t>
            </a:r>
            <a:r>
              <a:rPr lang="sr-Cyrl-RS" sz="2400" dirty="0" smtClean="0">
                <a:solidFill>
                  <a:schemeClr val="tx1"/>
                </a:solidFill>
              </a:rPr>
              <a:t>Када се висина датог ваљка увећа за 2 </a:t>
            </a:r>
            <a:r>
              <a:rPr lang="en-US" sz="2400" dirty="0" smtClean="0">
                <a:solidFill>
                  <a:schemeClr val="tx1"/>
                </a:solidFill>
              </a:rPr>
              <a:t>cm</a:t>
            </a:r>
            <a:r>
              <a:rPr lang="sr-Latn-RS" sz="2400" dirty="0" smtClean="0">
                <a:solidFill>
                  <a:schemeClr val="tx1"/>
                </a:solidFill>
              </a:rPr>
              <a:t>, </a:t>
            </a:r>
            <a:r>
              <a:rPr lang="sr-Cyrl-RS" sz="2400" dirty="0" smtClean="0">
                <a:solidFill>
                  <a:schemeClr val="tx1"/>
                </a:solidFill>
              </a:rPr>
              <a:t>запремина ваљка се увећа за 8</a:t>
            </a:r>
            <a:r>
              <a:rPr lang="el-GR" sz="2400" dirty="0" smtClean="0">
                <a:solidFill>
                  <a:schemeClr val="tx1"/>
                </a:solidFill>
              </a:rPr>
              <a:t>π</a:t>
            </a:r>
            <a:r>
              <a:rPr lang="sr-Cyrl-RS" sz="2400" dirty="0" smtClean="0">
                <a:solidFill>
                  <a:schemeClr val="tx1"/>
                </a:solidFill>
              </a:rPr>
              <a:t> </a:t>
            </a:r>
            <a:r>
              <a:rPr lang="en-US" sz="2400" dirty="0" smtClean="0">
                <a:solidFill>
                  <a:schemeClr val="tx1"/>
                </a:solidFill>
              </a:rPr>
              <a:t>cm³. </a:t>
            </a:r>
            <a:r>
              <a:rPr lang="sr-Cyrl-RS" sz="2400" dirty="0" smtClean="0">
                <a:solidFill>
                  <a:schemeClr val="tx1"/>
                </a:solidFill>
              </a:rPr>
              <a:t>Колика је дужина полупречника основе тог ваљка?</a:t>
            </a:r>
            <a:r>
              <a:rPr lang="sr-Cyrl-RS" sz="2800" dirty="0" smtClean="0"/>
              <a:t/>
            </a:r>
            <a:br>
              <a:rPr lang="sr-Cyrl-RS" sz="2800" dirty="0" smtClean="0"/>
            </a:b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pPr algn="l"/>
            <a:r>
              <a:rPr lang="sr-Cyrl-RS" dirty="0" smtClean="0"/>
              <a:t>Задатак 1 :</a:t>
            </a:r>
            <a:endParaRPr lang="en-US" dirty="0"/>
          </a:p>
        </p:txBody>
      </p:sp>
      <p:sp>
        <p:nvSpPr>
          <p:cNvPr id="3" name="Content Placeholder 2"/>
          <p:cNvSpPr>
            <a:spLocks noGrp="1"/>
          </p:cNvSpPr>
          <p:nvPr>
            <p:ph idx="1"/>
          </p:nvPr>
        </p:nvSpPr>
        <p:spPr>
          <a:xfrm>
            <a:off x="457200" y="1676400"/>
            <a:ext cx="8229600" cy="4632960"/>
          </a:xfrm>
        </p:spPr>
        <p:txBody>
          <a:bodyPr/>
          <a:lstStyle/>
          <a:p>
            <a:pPr>
              <a:buNone/>
            </a:pPr>
            <a:r>
              <a:rPr lang="sr-Cyrl-RS" dirty="0" smtClean="0"/>
              <a:t>	Површина ваљка је 224</a:t>
            </a:r>
            <a:r>
              <a:rPr lang="el-GR" dirty="0" smtClean="0"/>
              <a:t>π</a:t>
            </a:r>
            <a:r>
              <a:rPr lang="sr-Cyrl-RS" dirty="0" smtClean="0"/>
              <a:t> </a:t>
            </a:r>
            <a:r>
              <a:rPr lang="en-US" dirty="0" smtClean="0"/>
              <a:t>cm², </a:t>
            </a:r>
            <a:r>
              <a:rPr lang="sr-Cyrl-RS" dirty="0" smtClean="0"/>
              <a:t>а однос висине и пречника 3:8. Израчунати површину осног пресјека ваљка.</a:t>
            </a:r>
            <a:endParaRPr lang="sr-Cyrl-RS" u="sng" dirty="0" smtClean="0"/>
          </a:p>
          <a:p>
            <a:pPr>
              <a:buNone/>
            </a:pPr>
            <a:endParaRPr lang="sr-Cyrl-RS" u="sng"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sr-Cyrl-RS" dirty="0" smtClean="0"/>
              <a:t>-скица ваљка са осним пресјеком-</a:t>
            </a:r>
            <a:endParaRPr lang="en-US" dirty="0"/>
          </a:p>
        </p:txBody>
      </p:sp>
      <p:pic>
        <p:nvPicPr>
          <p:cNvPr id="7" name="Content Placeholder 6" descr="geogebra-export34.png"/>
          <p:cNvPicPr>
            <a:picLocks noGrp="1" noChangeAspect="1"/>
          </p:cNvPicPr>
          <p:nvPr>
            <p:ph idx="1"/>
          </p:nvPr>
        </p:nvPicPr>
        <p:blipFill>
          <a:blip r:embed="rId2" cstate="print"/>
          <a:stretch>
            <a:fillRect/>
          </a:stretch>
        </p:blipFill>
        <p:spPr>
          <a:xfrm>
            <a:off x="1389726" y="3584258"/>
            <a:ext cx="6364548" cy="740409"/>
          </a:xfrm>
        </p:spPr>
      </p:pic>
      <p:pic>
        <p:nvPicPr>
          <p:cNvPr id="1026" name="Picture 2"/>
          <p:cNvPicPr>
            <a:picLocks noChangeAspect="1" noChangeArrowheads="1"/>
          </p:cNvPicPr>
          <p:nvPr/>
        </p:nvPicPr>
        <p:blipFill>
          <a:blip r:embed="rId3"/>
          <a:srcRect/>
          <a:stretch>
            <a:fillRect/>
          </a:stretch>
        </p:blipFill>
        <p:spPr bwMode="auto">
          <a:xfrm>
            <a:off x="228600" y="1447800"/>
            <a:ext cx="862012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sr-Cyrl-RS" sz="2400" u="sng" dirty="0" smtClean="0"/>
              <a:t>Рјешење:</a:t>
            </a:r>
            <a:endParaRPr lang="en-US" sz="2400" u="sng" dirty="0"/>
          </a:p>
        </p:txBody>
      </p:sp>
      <p:pic>
        <p:nvPicPr>
          <p:cNvPr id="4" name="Content Placeholder 3" descr="geogebra-export2.png"/>
          <p:cNvPicPr>
            <a:picLocks noGrp="1" noChangeAspect="1"/>
          </p:cNvPicPr>
          <p:nvPr>
            <p:ph idx="1"/>
          </p:nvPr>
        </p:nvPicPr>
        <p:blipFill>
          <a:blip r:embed="rId2" cstate="print"/>
          <a:stretch>
            <a:fillRect/>
          </a:stretch>
        </p:blipFill>
        <p:spPr>
          <a:xfrm>
            <a:off x="228600" y="1219200"/>
            <a:ext cx="8439088" cy="5638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sr-Cyrl-RS" dirty="0" smtClean="0"/>
              <a:t>Задатак 2:</a:t>
            </a:r>
            <a:endParaRPr lang="en-US" dirty="0"/>
          </a:p>
        </p:txBody>
      </p:sp>
      <p:sp>
        <p:nvSpPr>
          <p:cNvPr id="3" name="Content Placeholder 2"/>
          <p:cNvSpPr>
            <a:spLocks noGrp="1"/>
          </p:cNvSpPr>
          <p:nvPr>
            <p:ph idx="1"/>
          </p:nvPr>
        </p:nvSpPr>
        <p:spPr>
          <a:xfrm>
            <a:off x="457200" y="1066800"/>
            <a:ext cx="8229600" cy="5242560"/>
          </a:xfrm>
        </p:spPr>
        <p:txBody>
          <a:bodyPr/>
          <a:lstStyle/>
          <a:p>
            <a:pPr lvl="1">
              <a:buNone/>
            </a:pPr>
            <a:r>
              <a:rPr lang="sr-Latn-RS" dirty="0" smtClean="0"/>
              <a:t>	</a:t>
            </a:r>
            <a:r>
              <a:rPr lang="sr-Cyrl-RS" dirty="0" smtClean="0"/>
              <a:t>Колика је површина ваљка чији је осни пресјек квадрат,</a:t>
            </a:r>
            <a:r>
              <a:rPr lang="sr-Latn-RS" dirty="0" smtClean="0"/>
              <a:t> </a:t>
            </a:r>
            <a:r>
              <a:rPr lang="sr-Cyrl-RS" dirty="0" smtClean="0"/>
              <a:t>а запремина 128</a:t>
            </a:r>
            <a:r>
              <a:rPr lang="el-GR" dirty="0" smtClean="0"/>
              <a:t>π</a:t>
            </a:r>
            <a:r>
              <a:rPr lang="sr-Cyrl-RS" dirty="0" smtClean="0"/>
              <a:t> </a:t>
            </a:r>
            <a:r>
              <a:rPr lang="en-US" dirty="0" smtClean="0"/>
              <a:t>cm³?</a:t>
            </a:r>
            <a:endParaRPr lang="sr-Cyrl-RS" dirty="0" smtClean="0"/>
          </a:p>
          <a:p>
            <a:pPr>
              <a:buNone/>
            </a:pPr>
            <a:r>
              <a:rPr lang="sr-Cyrl-RS" sz="2400" u="sng" dirty="0" smtClean="0">
                <a:solidFill>
                  <a:srgbClr val="FFFF99"/>
                </a:solidFill>
              </a:rPr>
              <a:t>Рјешење(са скицом):</a:t>
            </a:r>
          </a:p>
          <a:p>
            <a:endParaRPr lang="sr-Cyrl-RS" dirty="0" smtClean="0"/>
          </a:p>
          <a:p>
            <a:endParaRPr lang="en-US" dirty="0"/>
          </a:p>
        </p:txBody>
      </p:sp>
      <p:pic>
        <p:nvPicPr>
          <p:cNvPr id="6" name="Picture 2"/>
          <p:cNvPicPr>
            <a:picLocks noChangeAspect="1" noChangeArrowheads="1"/>
          </p:cNvPicPr>
          <p:nvPr/>
        </p:nvPicPr>
        <p:blipFill>
          <a:blip r:embed="rId2"/>
          <a:srcRect/>
          <a:stretch>
            <a:fillRect/>
          </a:stretch>
        </p:blipFill>
        <p:spPr bwMode="auto">
          <a:xfrm>
            <a:off x="152400" y="2590800"/>
            <a:ext cx="4962525" cy="4267200"/>
          </a:xfrm>
          <a:prstGeom prst="rect">
            <a:avLst/>
          </a:prstGeom>
          <a:noFill/>
          <a:ln w="9525">
            <a:noFill/>
            <a:miter lim="800000"/>
            <a:headEnd/>
            <a:tailEnd/>
          </a:ln>
          <a:effectLst/>
        </p:spPr>
      </p:pic>
      <p:pic>
        <p:nvPicPr>
          <p:cNvPr id="7" name="Picture 6" descr="geogebra-export22.png"/>
          <p:cNvPicPr>
            <a:picLocks noChangeAspect="1"/>
          </p:cNvPicPr>
          <p:nvPr/>
        </p:nvPicPr>
        <p:blipFill>
          <a:blip r:embed="rId3" cstate="print"/>
          <a:stretch>
            <a:fillRect/>
          </a:stretch>
        </p:blipFill>
        <p:spPr>
          <a:xfrm>
            <a:off x="5225143" y="2743200"/>
            <a:ext cx="3918857" cy="3886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sr-Latn-RS" dirty="0" smtClean="0"/>
              <a:t>...</a:t>
            </a:r>
            <a:endParaRPr lang="en-US" dirty="0"/>
          </a:p>
        </p:txBody>
      </p:sp>
      <p:pic>
        <p:nvPicPr>
          <p:cNvPr id="7" name="Content Placeholder 6" descr="geogebra-export6.png"/>
          <p:cNvPicPr>
            <a:picLocks noGrp="1" noChangeAspect="1"/>
          </p:cNvPicPr>
          <p:nvPr>
            <p:ph idx="1"/>
          </p:nvPr>
        </p:nvPicPr>
        <p:blipFill>
          <a:blip r:embed="rId2" cstate="print"/>
          <a:stretch>
            <a:fillRect/>
          </a:stretch>
        </p:blipFill>
        <p:spPr>
          <a:xfrm>
            <a:off x="152400" y="1219200"/>
            <a:ext cx="8610600" cy="522366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782762"/>
          </a:xfrm>
        </p:spPr>
        <p:txBody>
          <a:bodyPr>
            <a:normAutofit fontScale="90000"/>
          </a:bodyPr>
          <a:lstStyle/>
          <a:p>
            <a:pPr algn="l"/>
            <a:r>
              <a:rPr lang="sr-Cyrl-RS" sz="3100" dirty="0" smtClean="0">
                <a:effectLst>
                  <a:outerShdw blurRad="38100" dist="38100" dir="2700000" algn="tl">
                    <a:srgbClr val="000000">
                      <a:alpha val="43137"/>
                    </a:srgbClr>
                  </a:outerShdw>
                </a:effectLst>
              </a:rPr>
              <a:t/>
            </a:r>
            <a:br>
              <a:rPr lang="sr-Cyrl-RS" sz="3100" dirty="0" smtClean="0">
                <a:effectLst>
                  <a:outerShdw blurRad="38100" dist="38100" dir="2700000" algn="tl">
                    <a:srgbClr val="000000">
                      <a:alpha val="43137"/>
                    </a:srgbClr>
                  </a:outerShdw>
                </a:effectLst>
              </a:rPr>
            </a:br>
            <a:r>
              <a:rPr lang="sr-Cyrl-RS" sz="3100" dirty="0" smtClean="0">
                <a:effectLst>
                  <a:outerShdw blurRad="38100" dist="38100" dir="2700000" algn="tl">
                    <a:srgbClr val="000000">
                      <a:alpha val="43137"/>
                    </a:srgbClr>
                  </a:outerShdw>
                </a:effectLst>
              </a:rPr>
              <a:t>Задатак 3 :</a:t>
            </a:r>
            <a:r>
              <a:rPr lang="sr-Cyrl-RS" sz="2400" dirty="0" smtClean="0"/>
              <a:t/>
            </a:r>
            <a:br>
              <a:rPr lang="sr-Cyrl-RS" sz="2400" dirty="0" smtClean="0"/>
            </a:br>
            <a:r>
              <a:rPr lang="sr-Cyrl-RS" sz="3100" dirty="0" smtClean="0">
                <a:solidFill>
                  <a:schemeClr val="tx1"/>
                </a:solidFill>
              </a:rPr>
              <a:t>У ваљак је уписана правилна тространа призма чија основна ивица има дужину 12</a:t>
            </a:r>
            <a:r>
              <a:rPr lang="sr-Latn-RS" sz="3100" dirty="0" smtClean="0">
                <a:solidFill>
                  <a:schemeClr val="tx1"/>
                </a:solidFill>
              </a:rPr>
              <a:t> </a:t>
            </a:r>
            <a:r>
              <a:rPr lang="en-US" sz="3100" dirty="0" smtClean="0">
                <a:solidFill>
                  <a:schemeClr val="tx1"/>
                </a:solidFill>
              </a:rPr>
              <a:t>cm</a:t>
            </a:r>
            <a:r>
              <a:rPr lang="sr-Cyrl-RS" sz="3100" dirty="0" smtClean="0">
                <a:solidFill>
                  <a:schemeClr val="tx1"/>
                </a:solidFill>
              </a:rPr>
              <a:t>, а висина 10</a:t>
            </a:r>
            <a:r>
              <a:rPr lang="en-US" sz="3100" dirty="0" smtClean="0">
                <a:solidFill>
                  <a:schemeClr val="tx1"/>
                </a:solidFill>
              </a:rPr>
              <a:t> cm</a:t>
            </a:r>
            <a:r>
              <a:rPr lang="sr-Cyrl-RS" sz="3100" dirty="0" smtClean="0">
                <a:solidFill>
                  <a:schemeClr val="tx1"/>
                </a:solidFill>
              </a:rPr>
              <a:t>. За колико је запремина ваљка већа од запремине</a:t>
            </a:r>
            <a:r>
              <a:rPr lang="sr-Latn-RS" sz="3100" dirty="0" smtClean="0">
                <a:solidFill>
                  <a:schemeClr val="tx1"/>
                </a:solidFill>
              </a:rPr>
              <a:t> </a:t>
            </a:r>
            <a:r>
              <a:rPr lang="sr-Cyrl-RS" sz="3100" dirty="0" smtClean="0">
                <a:solidFill>
                  <a:schemeClr val="tx1"/>
                </a:solidFill>
              </a:rPr>
              <a:t>призме?</a:t>
            </a:r>
            <a:br>
              <a:rPr lang="sr-Cyrl-RS" sz="3100" dirty="0" smtClean="0">
                <a:solidFill>
                  <a:schemeClr val="tx1"/>
                </a:solidFill>
              </a:rPr>
            </a:br>
            <a:r>
              <a:rPr lang="sr-Latn-RS" sz="3100" dirty="0" smtClean="0">
                <a:solidFill>
                  <a:schemeClr val="tx1"/>
                </a:solidFill>
              </a:rPr>
              <a:t/>
            </a:r>
            <a:br>
              <a:rPr lang="sr-Latn-RS" sz="3100" dirty="0" smtClean="0">
                <a:solidFill>
                  <a:schemeClr val="tx1"/>
                </a:solidFill>
              </a:rPr>
            </a:br>
            <a:r>
              <a:rPr lang="sr-Cyrl-RS" sz="2700" b="0" dirty="0" smtClean="0">
                <a:solidFill>
                  <a:srgbClr val="FFFF99"/>
                </a:solidFill>
              </a:rPr>
              <a:t>Рјешење(и скица):</a:t>
            </a:r>
            <a:endParaRPr lang="en-US" sz="2700" b="0" dirty="0">
              <a:solidFill>
                <a:srgbClr val="FFFF99"/>
              </a:solidFill>
            </a:endParaRPr>
          </a:p>
        </p:txBody>
      </p:sp>
      <p:pic>
        <p:nvPicPr>
          <p:cNvPr id="8" name="Picture 7" descr="geogebra-export19.png"/>
          <p:cNvPicPr>
            <a:picLocks noChangeAspect="1"/>
          </p:cNvPicPr>
          <p:nvPr/>
        </p:nvPicPr>
        <p:blipFill>
          <a:blip r:embed="rId2" cstate="print"/>
          <a:stretch>
            <a:fillRect/>
          </a:stretch>
        </p:blipFill>
        <p:spPr>
          <a:xfrm>
            <a:off x="5334000" y="3276600"/>
            <a:ext cx="3810000" cy="4038600"/>
          </a:xfrm>
          <a:prstGeom prst="rect">
            <a:avLst/>
          </a:prstGeom>
        </p:spPr>
      </p:pic>
      <p:pic>
        <p:nvPicPr>
          <p:cNvPr id="7" name="Content Placeholder 6" descr="111.png"/>
          <p:cNvPicPr>
            <a:picLocks noGrp="1" noChangeAspect="1"/>
          </p:cNvPicPr>
          <p:nvPr>
            <p:ph idx="1"/>
          </p:nvPr>
        </p:nvPicPr>
        <p:blipFill>
          <a:blip r:embed="rId3"/>
          <a:stretch>
            <a:fillRect/>
          </a:stretch>
        </p:blipFill>
        <p:spPr>
          <a:xfrm>
            <a:off x="0" y="3200400"/>
            <a:ext cx="5344271" cy="406774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sr-Latn-RS" sz="2400" u="sng" dirty="0" smtClean="0"/>
              <a:t>...</a:t>
            </a:r>
            <a:endParaRPr lang="en-US" sz="2400" u="sng" dirty="0"/>
          </a:p>
        </p:txBody>
      </p:sp>
      <p:pic>
        <p:nvPicPr>
          <p:cNvPr id="4" name="Content Placeholder 3" descr="geogebra-export11.png"/>
          <p:cNvPicPr>
            <a:picLocks noGrp="1" noChangeAspect="1"/>
          </p:cNvPicPr>
          <p:nvPr>
            <p:ph idx="1"/>
          </p:nvPr>
        </p:nvPicPr>
        <p:blipFill>
          <a:blip r:embed="rId2" cstate="print"/>
          <a:stretch>
            <a:fillRect/>
          </a:stretch>
        </p:blipFill>
        <p:spPr>
          <a:xfrm>
            <a:off x="533400" y="990600"/>
            <a:ext cx="8001000" cy="5638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sr-Cyrl-RS" sz="3200" dirty="0" smtClean="0"/>
              <a:t>Задаци за домаћу задаћу:</a:t>
            </a:r>
          </a:p>
          <a:p>
            <a:r>
              <a:rPr lang="sr-Cyrl-RS" dirty="0" smtClean="0"/>
              <a:t>Збирка задатака, 591. и 611. задатак</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39</Words>
  <Application>Microsoft Office PowerPoint</Application>
  <PresentationFormat>On-screen Show (4:3)</PresentationFormat>
  <Paragraphs>15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Површина и запремина  ваљка</vt:lpstr>
      <vt:lpstr>Задатак 1 :</vt:lpstr>
      <vt:lpstr>-скица ваљка са осним пресјеком-</vt:lpstr>
      <vt:lpstr>Рјешење:</vt:lpstr>
      <vt:lpstr>Задатак 2:</vt:lpstr>
      <vt:lpstr>...</vt:lpstr>
      <vt:lpstr> Задатак 3 : У ваљак је уписана правилна тространа призма чија основна ивица има дужину 12 cm, а висина 10 cm. За колико је запремина ваљка већа од запремине призме?  Рјешење(и скица):</vt:lpstr>
      <vt:lpstr>...</vt:lpstr>
      <vt:lpstr>Slide 9</vt:lpstr>
      <vt:lpstr>Задаци за вјежбу:  1. Осни пресјек ваљка јесте квадрат површине 8 cm². Израчунај површину и запремину тог ваљка.  2. Дијагонала осног пресјека ваљка образује са основом угао од 30º. Ако је дужина дијагонале 12 cm, израчунај површину тог ваљка.  3. Израчунај запремину ваљка описаног око коцке чија је површина 96 cm².  4. Када се висина датог ваљка увећа за 2 cm, запремина ваљка се увећа за 8π cm³. Колика је дужина полупречника основе тог ваљка?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No1Rafa</dc:creator>
  <cp:lastModifiedBy>No1Rafa</cp:lastModifiedBy>
  <cp:revision>34</cp:revision>
  <dcterms:created xsi:type="dcterms:W3CDTF">2020-04-08T02:19:30Z</dcterms:created>
  <dcterms:modified xsi:type="dcterms:W3CDTF">2020-04-09T08:03:49Z</dcterms:modified>
</cp:coreProperties>
</file>