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7151" y="1203307"/>
            <a:ext cx="7549648" cy="1725136"/>
          </a:xfrm>
        </p:spPr>
        <p:txBody>
          <a:bodyPr/>
          <a:lstStyle/>
          <a:p>
            <a:r>
              <a:rPr lang="sr-Cyrl-RS" sz="4400" b="1" dirty="0" smtClean="0"/>
              <a:t>ПУТОВАЊА СВЕТОГ САВЕ И ЊЕГОВА СМРТ У ТРНОВУ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92" y="3445728"/>
            <a:ext cx="3579541" cy="25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2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b="1" dirty="0" smtClean="0"/>
              <a:t>Прво поклоничко путовање Светог Саве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595144" cy="3416300"/>
          </a:xfrm>
        </p:spPr>
        <p:txBody>
          <a:bodyPr>
            <a:normAutofit lnSpcReduction="10000"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Послије упокојења краља Стефана Првовјенчаног Сава је у Жичи крунисао његовог сина Радослава 1228. године.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Године 1229. Сава се у Будви укрцао на лађу и кренуо према Јерусалиму.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У Јерусалиму свечано га је дочекао патријарх Атанасиј</a:t>
            </a:r>
            <a:r>
              <a:rPr lang="en-US" sz="2000" b="1" dirty="0" smtClean="0">
                <a:solidFill>
                  <a:srgbClr val="C00000"/>
                </a:solidFill>
              </a:rPr>
              <a:t>e</a:t>
            </a:r>
            <a:r>
              <a:rPr lang="sr-Cyrl-RS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Подигао је у Акону манастир Светог Георгија (уточиште за српске ходочаснике) и манастир Светог Јована Богослова на Сиону.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57" y="2240845"/>
            <a:ext cx="2921619" cy="219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57" y="4601670"/>
            <a:ext cx="2921619" cy="19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6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9863" y="1163444"/>
            <a:ext cx="6270625" cy="4232804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Посјетио је манастир Светог Саве Освећеног,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sr-Cyrl-RS" sz="2000" b="1" dirty="0" smtClean="0">
                <a:solidFill>
                  <a:srgbClr val="C00000"/>
                </a:solidFill>
              </a:rPr>
              <a:t>гдје се испунило пророчанство из шестог вијека које је изрекао Свети Сава Освећени.</a:t>
            </a: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На дар је добио иконе Богородице Тројеручице,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sr-Cyrl-RS" sz="2000" b="1" dirty="0" smtClean="0">
                <a:solidFill>
                  <a:srgbClr val="C00000"/>
                </a:solidFill>
              </a:rPr>
              <a:t>Богородице Млекопитаљнице и жезло.</a:t>
            </a: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Преко Никеје и Свете Горе Сава се вратио у Србију.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61" y="1163444"/>
            <a:ext cx="3987850" cy="2301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409" y="3861498"/>
            <a:ext cx="3987849" cy="21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25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42795" y="4748483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969" y="4381633"/>
            <a:ext cx="3200749" cy="230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511" y="447751"/>
            <a:ext cx="3437605" cy="3489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93" y="447750"/>
            <a:ext cx="3514725" cy="375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9" y="447752"/>
            <a:ext cx="3992924" cy="62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1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232" y="981307"/>
            <a:ext cx="8761413" cy="735981"/>
          </a:xfrm>
        </p:spPr>
        <p:txBody>
          <a:bodyPr/>
          <a:lstStyle/>
          <a:p>
            <a:r>
              <a:rPr lang="sr-Cyrl-RS" sz="2400" b="1" dirty="0" smtClean="0"/>
              <a:t>Друго поклоничко путовање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5" y="2308302"/>
            <a:ext cx="7103326" cy="4259766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Српска властела са престола је збацила краља Радослава (1228-1234) и на престо довела његовог брата Владислава (1234-1243)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Сава је 1234. године крунисао Владислава у Жичи, а Радослава је замонашио у </a:t>
            </a:r>
            <a:r>
              <a:rPr lang="sr-Cyrl-RS" sz="2000" b="1" dirty="0" smtClean="0">
                <a:solidFill>
                  <a:srgbClr val="C00000"/>
                </a:solidFill>
              </a:rPr>
              <a:t>Студеници </a:t>
            </a:r>
            <a:r>
              <a:rPr lang="sr-Cyrl-RS" sz="2000" b="1" dirty="0" smtClean="0">
                <a:solidFill>
                  <a:srgbClr val="C00000"/>
                </a:solidFill>
              </a:rPr>
              <a:t>давши му монашко име Јован.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На сабору у Жичи 1234. године Сава је предао управу над </a:t>
            </a:r>
            <a:r>
              <a:rPr lang="sr-Cyrl-RS" sz="2000" b="1" dirty="0">
                <a:solidFill>
                  <a:srgbClr val="C00000"/>
                </a:solidFill>
              </a:rPr>
              <a:t>С</a:t>
            </a:r>
            <a:r>
              <a:rPr lang="sr-Cyrl-RS" sz="2000" b="1" dirty="0" smtClean="0">
                <a:solidFill>
                  <a:srgbClr val="C00000"/>
                </a:solidFill>
              </a:rPr>
              <a:t>рпском Црквом жичком јеромонаху Арсенију.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На свом другом поклоничком путовање Сава је осим Палестине, посјетио и Египат, Јерменију, Малу Азију, Цариград и Трново (Бугарска).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59" y="2308302"/>
            <a:ext cx="2463258" cy="3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3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b="1" dirty="0" smtClean="0"/>
              <a:t>Упокојење Светог Саве и његови најзначајнији насљедници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308303"/>
            <a:ext cx="8761413" cy="2263698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У Трнову се Свети Сава упокојио 27. јануара 1236. године, уз посљедње ријечи: „Слава Богу за све.“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Сахрњен је у цркви Светих Четрдесеторице мученика у Трнову.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Његове </a:t>
            </a:r>
            <a:r>
              <a:rPr lang="sr-Cyrl-RS" sz="2000" b="1" dirty="0" smtClean="0">
                <a:solidFill>
                  <a:srgbClr val="C00000"/>
                </a:solidFill>
              </a:rPr>
              <a:t>свете </a:t>
            </a:r>
            <a:r>
              <a:rPr lang="sr-Cyrl-RS" sz="2000" b="1" dirty="0" smtClean="0">
                <a:solidFill>
                  <a:srgbClr val="C00000"/>
                </a:solidFill>
              </a:rPr>
              <a:t>мошти у Србију је пренио краљ Владислав и положио у гроб у цркви манастира Милешеве.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97" y="4774360"/>
            <a:ext cx="2761727" cy="165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57" y="4774360"/>
            <a:ext cx="2843560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381" y="1394946"/>
            <a:ext cx="7393258" cy="4326673"/>
          </a:xfrm>
        </p:spPr>
        <p:txBody>
          <a:bodyPr>
            <a:normAutofit lnSpcReduction="10000"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Свети Арсеније Сремац (1234 – 1263) је у договору са краљем Урошом </a:t>
            </a:r>
            <a:r>
              <a:rPr lang="sr-Latn-BA" sz="2000" b="1" dirty="0" smtClean="0">
                <a:solidFill>
                  <a:srgbClr val="C00000"/>
                </a:solidFill>
              </a:rPr>
              <a:t>I</a:t>
            </a:r>
            <a:r>
              <a:rPr lang="sr-Cyrl-RS" sz="2000" b="1" dirty="0" smtClean="0">
                <a:solidFill>
                  <a:srgbClr val="C00000"/>
                </a:solidFill>
              </a:rPr>
              <a:t> (1243 – 1276) пренио сједиште Српске архиепископије из манастира Жича у </a:t>
            </a:r>
            <a:r>
              <a:rPr lang="sr-Cyrl-RS" sz="2000" b="1" dirty="0" smtClean="0">
                <a:solidFill>
                  <a:srgbClr val="C00000"/>
                </a:solidFill>
              </a:rPr>
              <a:t>Пећ (у </a:t>
            </a:r>
            <a:r>
              <a:rPr lang="sr-Cyrl-RS" sz="2000" b="1" dirty="0" smtClean="0">
                <a:solidFill>
                  <a:srgbClr val="C00000"/>
                </a:solidFill>
              </a:rPr>
              <a:t>цркву Сверих </a:t>
            </a:r>
            <a:r>
              <a:rPr lang="sr-Cyrl-RS" sz="2000" b="1" dirty="0" smtClean="0">
                <a:solidFill>
                  <a:srgbClr val="C00000"/>
                </a:solidFill>
              </a:rPr>
              <a:t>Апостола).</a:t>
            </a:r>
            <a:endParaRPr lang="sr-Latn-BA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2000" b="1" dirty="0" smtClean="0">
              <a:solidFill>
                <a:srgbClr val="C00000"/>
              </a:solidFill>
            </a:endParaRP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Архиепископ српски Свети Данило </a:t>
            </a:r>
            <a:r>
              <a:rPr lang="sr-Latn-BA" sz="2000" b="1" dirty="0" smtClean="0">
                <a:solidFill>
                  <a:srgbClr val="C00000"/>
                </a:solidFill>
              </a:rPr>
              <a:t>II (1324 – 1337) </a:t>
            </a:r>
            <a:r>
              <a:rPr lang="sr-Cyrl-RS" sz="2000" b="1" dirty="0" smtClean="0">
                <a:solidFill>
                  <a:srgbClr val="C00000"/>
                </a:solidFill>
              </a:rPr>
              <a:t>написао је чувено историјско дјело </a:t>
            </a:r>
            <a:r>
              <a:rPr lang="sr-Cyrl-RS" sz="2000" b="1" i="1" dirty="0" smtClean="0">
                <a:solidFill>
                  <a:srgbClr val="C00000"/>
                </a:solidFill>
              </a:rPr>
              <a:t>Животи краљева и архиепископа српских</a:t>
            </a:r>
            <a:r>
              <a:rPr lang="sr-Cyrl-RS" sz="2000" b="1" dirty="0" smtClean="0">
                <a:solidFill>
                  <a:srgbClr val="C00000"/>
                </a:solidFill>
              </a:rPr>
              <a:t>, а као бранилац православља био је против Лионске уније (закључио је византијски цар Михаило</a:t>
            </a:r>
            <a:r>
              <a:rPr lang="sr-Latn-BA" sz="2000" b="1" dirty="0" smtClean="0">
                <a:solidFill>
                  <a:srgbClr val="C00000"/>
                </a:solidFill>
              </a:rPr>
              <a:t> VIII </a:t>
            </a:r>
            <a:r>
              <a:rPr lang="sr-Cyrl-RS" sz="2000" b="1" dirty="0" smtClean="0">
                <a:solidFill>
                  <a:srgbClr val="C00000"/>
                </a:solidFill>
              </a:rPr>
              <a:t>Палеолог).</a:t>
            </a:r>
          </a:p>
          <a:p>
            <a:r>
              <a:rPr lang="sr-Cyrl-RS" sz="2000" b="1" dirty="0" smtClean="0">
                <a:solidFill>
                  <a:srgbClr val="C00000"/>
                </a:solidFill>
              </a:rPr>
              <a:t>Његове мошти почивају у Пећкој Богородичиној цркви.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132" y="1394946"/>
            <a:ext cx="2091320" cy="2428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014" y="1394946"/>
            <a:ext cx="1876425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639" y="4263714"/>
            <a:ext cx="1828800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132" y="4263714"/>
            <a:ext cx="209132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4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C00000"/>
                </a:solidFill>
              </a:rPr>
              <a:t>У своје свеске запиши најважније године и датуме!</a:t>
            </a:r>
          </a:p>
          <a:p>
            <a:pPr marL="0" indent="0">
              <a:buNone/>
            </a:pPr>
            <a:endParaRPr lang="sr-Cyrl-RS" sz="2400" b="1" dirty="0" smtClean="0">
              <a:solidFill>
                <a:srgbClr val="C00000"/>
              </a:solidFill>
            </a:endParaRPr>
          </a:p>
          <a:p>
            <a:r>
              <a:rPr lang="sr-Cyrl-RS" sz="2400" b="1" dirty="0" smtClean="0">
                <a:solidFill>
                  <a:srgbClr val="C00000"/>
                </a:solidFill>
              </a:rPr>
              <a:t>Одговори на питања на страни 71!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1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182</TotalTime>
  <Words>367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 Boardroom</vt:lpstr>
      <vt:lpstr>ПУТОВАЊА СВЕТОГ САВЕ И ЊЕГОВА СМРТ У ТРНОВУ</vt:lpstr>
      <vt:lpstr>Прво поклоничко путовање Светог Саве</vt:lpstr>
      <vt:lpstr>Slide 3</vt:lpstr>
      <vt:lpstr>Slide 4</vt:lpstr>
      <vt:lpstr>Друго поклоничко путовање</vt:lpstr>
      <vt:lpstr>Упокојење Светог Саве и његови најзначајнији насљедници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ПУТОВАЊА СВЕТОГ САВЕ И ЊЕГОВА СМРТ У ТРНОВУ</dc:title>
  <dc:creator>Korisnik</dc:creator>
  <cp:lastModifiedBy>Slavoljub Lukic</cp:lastModifiedBy>
  <cp:revision>18</cp:revision>
  <dcterms:created xsi:type="dcterms:W3CDTF">2020-03-30T18:00:02Z</dcterms:created>
  <dcterms:modified xsi:type="dcterms:W3CDTF">2020-04-13T07:29:05Z</dcterms:modified>
</cp:coreProperties>
</file>