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r-HR" smtClean="0"/>
              <a:t>Uredite stil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5" name="Footer Placeholder 4"/>
          <p:cNvSpPr>
            <a:spLocks noGrp="1"/>
          </p:cNvSpPr>
          <p:nvPr>
            <p:ph type="ftr" sz="quarter" idx="11"/>
          </p:nvPr>
        </p:nvSpPr>
        <p:spPr/>
        <p:txBody>
          <a:bodyPr/>
          <a:lstStyle/>
          <a:p>
            <a:endParaRPr lang="sr-Latn-B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317911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r-HR" smtClean="0"/>
              <a:t>Uredite stil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5" name="Footer Placeholder 4"/>
          <p:cNvSpPr>
            <a:spLocks noGrp="1"/>
          </p:cNvSpPr>
          <p:nvPr>
            <p:ph type="ftr" sz="quarter" idx="11"/>
          </p:nvPr>
        </p:nvSpPr>
        <p:spPr/>
        <p:txBody>
          <a:bodyPr/>
          <a:lstStyle/>
          <a:p>
            <a:endParaRPr lang="sr-Latn-B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345116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smtClean="0"/>
              <a:t>Uredite stil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5" name="Footer Placeholder 4"/>
          <p:cNvSpPr>
            <a:spLocks noGrp="1"/>
          </p:cNvSpPr>
          <p:nvPr>
            <p:ph type="ftr" sz="quarter" idx="11"/>
          </p:nvPr>
        </p:nvSpPr>
        <p:spPr/>
        <p:txBody>
          <a:bodyPr/>
          <a:lstStyle/>
          <a:p>
            <a:endParaRPr lang="sr-Latn-B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1F294E-C05A-4070-9402-E849E8B2D88C}" type="slidenum">
              <a:rPr lang="sr-Latn-BA" smtClean="0"/>
              <a:t>‹#›</a:t>
            </a:fld>
            <a:endParaRPr lang="sr-Latn-B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738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r-HR" smtClean="0"/>
              <a:t>Uredite stil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smtClean="0"/>
              <a:t>Uredite stilove teksta matrice</a:t>
            </a:r>
          </a:p>
        </p:txBody>
      </p:sp>
      <p:sp>
        <p:nvSpPr>
          <p:cNvPr id="5" name="Date Placeholder 4"/>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6" name="Footer Placeholder 5"/>
          <p:cNvSpPr>
            <a:spLocks noGrp="1"/>
          </p:cNvSpPr>
          <p:nvPr>
            <p:ph type="ftr" sz="quarter" idx="11"/>
          </p:nvPr>
        </p:nvSpPr>
        <p:spPr/>
        <p:txBody>
          <a:bodyPr/>
          <a:lstStyle/>
          <a:p>
            <a:endParaRPr lang="sr-Latn-B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1585227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smtClean="0"/>
              <a:t>Uredite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smtClean="0"/>
              <a:t>Uredite stilove teksta matrice</a:t>
            </a:r>
          </a:p>
        </p:txBody>
      </p:sp>
      <p:sp>
        <p:nvSpPr>
          <p:cNvPr id="5" name="Date Placeholder 4"/>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6" name="Footer Placeholder 5"/>
          <p:cNvSpPr>
            <a:spLocks noGrp="1"/>
          </p:cNvSpPr>
          <p:nvPr>
            <p:ph type="ftr" sz="quarter" idx="11"/>
          </p:nvPr>
        </p:nvSpPr>
        <p:spPr/>
        <p:txBody>
          <a:bodyPr/>
          <a:lstStyle/>
          <a:p>
            <a:endParaRPr lang="sr-Latn-B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1F294E-C05A-4070-9402-E849E8B2D88C}" type="slidenum">
              <a:rPr lang="sr-Latn-BA" smtClean="0"/>
              <a:t>‹#›</a:t>
            </a:fld>
            <a:endParaRPr lang="sr-Latn-B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5262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r-HR" smtClean="0"/>
              <a:t>Uredite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smtClean="0"/>
              <a:t>Uredite stilove teksta matrice</a:t>
            </a:r>
          </a:p>
        </p:txBody>
      </p:sp>
      <p:sp>
        <p:nvSpPr>
          <p:cNvPr id="5" name="Date Placeholder 4"/>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6" name="Footer Placeholder 5"/>
          <p:cNvSpPr>
            <a:spLocks noGrp="1"/>
          </p:cNvSpPr>
          <p:nvPr>
            <p:ph type="ftr" sz="quarter" idx="11"/>
          </p:nvPr>
        </p:nvSpPr>
        <p:spPr/>
        <p:txBody>
          <a:bodyPr/>
          <a:lstStyle/>
          <a:p>
            <a:endParaRPr lang="sr-Latn-B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4091341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5" name="Footer Placeholder 4"/>
          <p:cNvSpPr>
            <a:spLocks noGrp="1"/>
          </p:cNvSpPr>
          <p:nvPr>
            <p:ph type="ftr" sz="quarter" idx="11"/>
          </p:nvPr>
        </p:nvSpPr>
        <p:spPr/>
        <p:txBody>
          <a:bodyPr/>
          <a:lstStyle/>
          <a:p>
            <a:endParaRPr lang="sr-Latn-B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58053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r-HR" smtClean="0"/>
              <a:t>Uredite stil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5" name="Footer Placeholder 4"/>
          <p:cNvSpPr>
            <a:spLocks noGrp="1"/>
          </p:cNvSpPr>
          <p:nvPr>
            <p:ph type="ftr" sz="quarter" idx="11"/>
          </p:nvPr>
        </p:nvSpPr>
        <p:spPr/>
        <p:txBody>
          <a:bodyPr/>
          <a:lstStyle/>
          <a:p>
            <a:endParaRPr lang="sr-Latn-B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158202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r-HR" smtClean="0"/>
              <a:t>Uredite stil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5" name="Footer Placeholder 4"/>
          <p:cNvSpPr>
            <a:spLocks noGrp="1"/>
          </p:cNvSpPr>
          <p:nvPr>
            <p:ph type="ftr" sz="quarter" idx="11"/>
          </p:nvPr>
        </p:nvSpPr>
        <p:spPr/>
        <p:txBody>
          <a:bodyPr/>
          <a:lstStyle/>
          <a:p>
            <a:endParaRPr lang="sr-Latn-B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365991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r-HR" smtClean="0"/>
              <a:t>Uredite stil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5" name="Footer Placeholder 4"/>
          <p:cNvSpPr>
            <a:spLocks noGrp="1"/>
          </p:cNvSpPr>
          <p:nvPr>
            <p:ph type="ftr" sz="quarter" idx="11"/>
          </p:nvPr>
        </p:nvSpPr>
        <p:spPr/>
        <p:txBody>
          <a:bodyPr/>
          <a:lstStyle/>
          <a:p>
            <a:endParaRPr lang="sr-Latn-B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404575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6" name="Footer Placeholder 5"/>
          <p:cNvSpPr>
            <a:spLocks noGrp="1"/>
          </p:cNvSpPr>
          <p:nvPr>
            <p:ph type="ftr" sz="quarter" idx="11"/>
          </p:nvPr>
        </p:nvSpPr>
        <p:spPr/>
        <p:txBody>
          <a:bodyPr/>
          <a:lstStyle/>
          <a:p>
            <a:endParaRPr lang="sr-Latn-B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297477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smtClean="0"/>
              <a:t>Uredite stil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8" name="Footer Placeholder 7"/>
          <p:cNvSpPr>
            <a:spLocks noGrp="1"/>
          </p:cNvSpPr>
          <p:nvPr>
            <p:ph type="ftr" sz="quarter" idx="11"/>
          </p:nvPr>
        </p:nvSpPr>
        <p:spPr/>
        <p:txBody>
          <a:bodyPr/>
          <a:lstStyle/>
          <a:p>
            <a:endParaRPr lang="sr-Latn-B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394161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4" name="Footer Placeholder 3"/>
          <p:cNvSpPr>
            <a:spLocks noGrp="1"/>
          </p:cNvSpPr>
          <p:nvPr>
            <p:ph type="ftr" sz="quarter" idx="11"/>
          </p:nvPr>
        </p:nvSpPr>
        <p:spPr/>
        <p:txBody>
          <a:bodyPr/>
          <a:lstStyle/>
          <a:p>
            <a:endParaRPr lang="sr-Latn-B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200374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3" name="Footer Placeholder 2"/>
          <p:cNvSpPr>
            <a:spLocks noGrp="1"/>
          </p:cNvSpPr>
          <p:nvPr>
            <p:ph type="ftr" sz="quarter" idx="11"/>
          </p:nvPr>
        </p:nvSpPr>
        <p:spPr/>
        <p:txBody>
          <a:bodyPr/>
          <a:lstStyle/>
          <a:p>
            <a:endParaRPr lang="sr-Latn-B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402311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r-HR" smtClean="0"/>
              <a:t>Uredite stil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6" name="Footer Placeholder 5"/>
          <p:cNvSpPr>
            <a:spLocks noGrp="1"/>
          </p:cNvSpPr>
          <p:nvPr>
            <p:ph type="ftr" sz="quarter" idx="11"/>
          </p:nvPr>
        </p:nvSpPr>
        <p:spPr/>
        <p:txBody>
          <a:bodyPr/>
          <a:lstStyle/>
          <a:p>
            <a:endParaRPr lang="sr-Latn-B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306366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F9BF47C-5631-4ABF-8C73-79AE175E2B4F}" type="datetimeFigureOut">
              <a:rPr lang="sr-Latn-BA" smtClean="0"/>
              <a:t>20.3.2020.</a:t>
            </a:fld>
            <a:endParaRPr lang="sr-Latn-BA"/>
          </a:p>
        </p:txBody>
      </p:sp>
      <p:sp>
        <p:nvSpPr>
          <p:cNvPr id="6" name="Footer Placeholder 5"/>
          <p:cNvSpPr>
            <a:spLocks noGrp="1"/>
          </p:cNvSpPr>
          <p:nvPr>
            <p:ph type="ftr" sz="quarter" idx="11"/>
          </p:nvPr>
        </p:nvSpPr>
        <p:spPr/>
        <p:txBody>
          <a:bodyPr/>
          <a:lstStyle/>
          <a:p>
            <a:endParaRPr lang="sr-Latn-B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1F294E-C05A-4070-9402-E849E8B2D88C}" type="slidenum">
              <a:rPr lang="sr-Latn-BA" smtClean="0"/>
              <a:t>‹#›</a:t>
            </a:fld>
            <a:endParaRPr lang="sr-Latn-BA"/>
          </a:p>
        </p:txBody>
      </p:sp>
    </p:spTree>
    <p:extLst>
      <p:ext uri="{BB962C8B-B14F-4D97-AF65-F5344CB8AC3E}">
        <p14:creationId xmlns:p14="http://schemas.microsoft.com/office/powerpoint/2010/main" val="393424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r-HR" smtClean="0"/>
              <a:t>Uredite stil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F9BF47C-5631-4ABF-8C73-79AE175E2B4F}" type="datetimeFigureOut">
              <a:rPr lang="sr-Latn-BA" smtClean="0"/>
              <a:t>20.3.2020.</a:t>
            </a:fld>
            <a:endParaRPr lang="sr-Latn-B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r-Latn-B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61F294E-C05A-4070-9402-E849E8B2D88C}" type="slidenum">
              <a:rPr lang="sr-Latn-BA" smtClean="0"/>
              <a:t>‹#›</a:t>
            </a:fld>
            <a:endParaRPr lang="sr-Latn-BA"/>
          </a:p>
        </p:txBody>
      </p:sp>
    </p:spTree>
    <p:extLst>
      <p:ext uri="{BB962C8B-B14F-4D97-AF65-F5344CB8AC3E}">
        <p14:creationId xmlns:p14="http://schemas.microsoft.com/office/powerpoint/2010/main" val="25448744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254363" y="528034"/>
            <a:ext cx="8915399" cy="1146220"/>
          </a:xfrm>
        </p:spPr>
        <p:txBody>
          <a:bodyPr/>
          <a:lstStyle/>
          <a:p>
            <a:r>
              <a:rPr lang="bs-Cyrl-BA" b="1" dirty="0" smtClean="0"/>
              <a:t>БРЗИНА  СВЈЕТЛОСТИ</a:t>
            </a:r>
            <a:endParaRPr lang="sr-Latn-BA" b="1" dirty="0"/>
          </a:p>
        </p:txBody>
      </p:sp>
      <p:sp>
        <p:nvSpPr>
          <p:cNvPr id="3" name="Podnaslov 2"/>
          <p:cNvSpPr>
            <a:spLocks noGrp="1"/>
          </p:cNvSpPr>
          <p:nvPr>
            <p:ph type="subTitle" idx="1"/>
          </p:nvPr>
        </p:nvSpPr>
        <p:spPr/>
        <p:txBody>
          <a:bodyPr/>
          <a:lstStyle/>
          <a:p>
            <a:endParaRPr lang="sr-Latn-BA"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19" y="2354794"/>
            <a:ext cx="5293216" cy="3639020"/>
          </a:xfrm>
          <a:prstGeom prst="rect">
            <a:avLst/>
          </a:prstGeom>
        </p:spPr>
      </p:pic>
    </p:spTree>
    <p:extLst>
      <p:ext uri="{BB962C8B-B14F-4D97-AF65-F5344CB8AC3E}">
        <p14:creationId xmlns:p14="http://schemas.microsoft.com/office/powerpoint/2010/main" val="204425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70261" y="193182"/>
            <a:ext cx="8915399" cy="939477"/>
          </a:xfrm>
        </p:spPr>
        <p:txBody>
          <a:bodyPr/>
          <a:lstStyle/>
          <a:p>
            <a:r>
              <a:rPr lang="bs-Cyrl-BA" dirty="0" smtClean="0"/>
              <a:t>Поновимо:</a:t>
            </a:r>
            <a:endParaRPr lang="sr-Latn-BA" dirty="0"/>
          </a:p>
        </p:txBody>
      </p:sp>
      <p:sp>
        <p:nvSpPr>
          <p:cNvPr id="3" name="Podnaslov 2"/>
          <p:cNvSpPr>
            <a:spLocks noGrp="1"/>
          </p:cNvSpPr>
          <p:nvPr>
            <p:ph type="subTitle" idx="1"/>
          </p:nvPr>
        </p:nvSpPr>
        <p:spPr>
          <a:xfrm>
            <a:off x="880254" y="1132659"/>
            <a:ext cx="11315181" cy="5708980"/>
          </a:xfrm>
        </p:spPr>
        <p:txBody>
          <a:bodyPr/>
          <a:lstStyle/>
          <a:p>
            <a:pPr marL="285750" indent="-285750">
              <a:buFont typeface="Wingdings" panose="05000000000000000000" pitchFamily="2" charset="2"/>
              <a:buChar char="ü"/>
            </a:pPr>
            <a:r>
              <a:rPr lang="bs-Cyrl-BA" dirty="0" smtClean="0"/>
              <a:t>Свјетлост је облик кретања материје са одговарајућом енергијом</a:t>
            </a:r>
          </a:p>
          <a:p>
            <a:pPr marL="285750" indent="-285750">
              <a:buFont typeface="Wingdings" panose="05000000000000000000" pitchFamily="2" charset="2"/>
              <a:buChar char="ü"/>
            </a:pPr>
            <a:r>
              <a:rPr lang="bs-Cyrl-BA" dirty="0" smtClean="0"/>
              <a:t>Настаје у </a:t>
            </a:r>
            <a:r>
              <a:rPr lang="bs-Cyrl-BA" b="1" u="sng" dirty="0" smtClean="0"/>
              <a:t>СВЈЕТЛОСНИМ ИЗВОРИМА</a:t>
            </a:r>
            <a:r>
              <a:rPr lang="sr-Latn-BA" b="1" u="sng" dirty="0" smtClean="0"/>
              <a:t>:</a:t>
            </a:r>
          </a:p>
          <a:p>
            <a:pPr marL="285750" indent="-285750">
              <a:buFont typeface="Wingdings" panose="05000000000000000000" pitchFamily="2" charset="2"/>
              <a:buChar char="ü"/>
            </a:pPr>
            <a:endParaRPr lang="sr-Latn-BA" b="1" u="sng" dirty="0"/>
          </a:p>
          <a:p>
            <a:r>
              <a:rPr lang="sr-Latn-BA" dirty="0" smtClean="0"/>
              <a:t>                                                               </a:t>
            </a:r>
            <a:r>
              <a:rPr lang="sr-Latn-BA" b="1" dirty="0" smtClean="0">
                <a:solidFill>
                  <a:srgbClr val="FF0000"/>
                </a:solidFill>
              </a:rPr>
              <a:t> </a:t>
            </a:r>
            <a:r>
              <a:rPr lang="bs-Cyrl-BA" b="1" dirty="0" smtClean="0">
                <a:solidFill>
                  <a:srgbClr val="FF0000"/>
                </a:solidFill>
              </a:rPr>
              <a:t>ПРИРОДНИ</a:t>
            </a:r>
            <a:r>
              <a:rPr lang="sr-Latn-BA" b="1" dirty="0" smtClean="0">
                <a:solidFill>
                  <a:srgbClr val="FF0000"/>
                </a:solidFill>
              </a:rPr>
              <a:t>                               </a:t>
            </a:r>
            <a:endParaRPr lang="bs-Cyrl-BA" b="1" dirty="0" smtClean="0">
              <a:solidFill>
                <a:srgbClr val="FF0000"/>
              </a:solidFill>
            </a:endParaRPr>
          </a:p>
          <a:p>
            <a:r>
              <a:rPr lang="bs-Cyrl-BA" dirty="0" smtClean="0"/>
              <a:t>СУНЦЕ(нуклеарни процес)            НЕКЕ БИЉКЕ И ЖИВА БИЋА (биохемијски процеси)</a:t>
            </a:r>
            <a:r>
              <a:rPr lang="sr-Latn-BA" dirty="0" smtClean="0"/>
              <a:t>       </a:t>
            </a:r>
            <a:endParaRPr lang="sr-Latn-BA" dirty="0"/>
          </a:p>
          <a:p>
            <a:endParaRPr lang="bs-Cyrl-BA" dirty="0" smtClean="0"/>
          </a:p>
          <a:p>
            <a:endParaRPr lang="bs-Cyrl-BA" dirty="0"/>
          </a:p>
          <a:p>
            <a:endParaRPr lang="bs-Cyrl-BA" dirty="0" smtClean="0"/>
          </a:p>
          <a:p>
            <a:endParaRPr lang="bs-Cyrl-BA" dirty="0"/>
          </a:p>
          <a:p>
            <a:r>
              <a:rPr lang="bs-Cyrl-BA" dirty="0" smtClean="0"/>
              <a:t>                                                                  </a:t>
            </a:r>
            <a:r>
              <a:rPr lang="bs-Cyrl-BA" b="1" dirty="0" smtClean="0">
                <a:solidFill>
                  <a:srgbClr val="FF0000"/>
                </a:solidFill>
              </a:rPr>
              <a:t>ВЈЕШТАЧКИ</a:t>
            </a:r>
          </a:p>
          <a:p>
            <a:r>
              <a:rPr lang="bs-Cyrl-BA" dirty="0"/>
              <a:t> </a:t>
            </a:r>
            <a:r>
              <a:rPr lang="bs-Cyrl-BA" dirty="0" smtClean="0"/>
              <a:t>                              углавном се топлотна енергија дијелом претвара у свјетлост</a:t>
            </a:r>
          </a:p>
          <a:p>
            <a:endParaRPr lang="sr-Latn-BA" dirty="0" smtClean="0"/>
          </a:p>
          <a:p>
            <a:endParaRPr lang="sr-Latn-BA" dirty="0"/>
          </a:p>
          <a:p>
            <a:endParaRPr lang="sr-Latn-BA" dirty="0" smtClean="0"/>
          </a:p>
          <a:p>
            <a:endParaRPr lang="sr-Latn-BA" dirty="0"/>
          </a:p>
        </p:txBody>
      </p:sp>
      <p:pic>
        <p:nvPicPr>
          <p:cNvPr id="10" name="Slika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70" y="3373923"/>
            <a:ext cx="1816970" cy="1043530"/>
          </a:xfrm>
          <a:prstGeom prst="rect">
            <a:avLst/>
          </a:prstGeom>
        </p:spPr>
      </p:pic>
      <p:pic>
        <p:nvPicPr>
          <p:cNvPr id="11" name="Slika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098" y="3373923"/>
            <a:ext cx="1931831" cy="1043530"/>
          </a:xfrm>
          <a:prstGeom prst="rect">
            <a:avLst/>
          </a:prstGeom>
        </p:spPr>
      </p:pic>
      <p:pic>
        <p:nvPicPr>
          <p:cNvPr id="12" name="Slika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565" y="3373583"/>
            <a:ext cx="1733550" cy="1043530"/>
          </a:xfrm>
          <a:prstGeom prst="rect">
            <a:avLst/>
          </a:prstGeom>
        </p:spPr>
      </p:pic>
      <p:pic>
        <p:nvPicPr>
          <p:cNvPr id="13" name="Slika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929" y="3373923"/>
            <a:ext cx="1922526" cy="1043530"/>
          </a:xfrm>
          <a:prstGeom prst="rect">
            <a:avLst/>
          </a:prstGeom>
        </p:spPr>
      </p:pic>
      <p:pic>
        <p:nvPicPr>
          <p:cNvPr id="14" name="Slika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2115" y="3358088"/>
            <a:ext cx="1857375" cy="1059025"/>
          </a:xfrm>
          <a:prstGeom prst="rect">
            <a:avLst/>
          </a:prstGeom>
        </p:spPr>
      </p:pic>
      <p:pic>
        <p:nvPicPr>
          <p:cNvPr id="15" name="Slika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9490" y="3358088"/>
            <a:ext cx="1805945" cy="1059025"/>
          </a:xfrm>
          <a:prstGeom prst="rect">
            <a:avLst/>
          </a:prstGeom>
        </p:spPr>
      </p:pic>
      <p:pic>
        <p:nvPicPr>
          <p:cNvPr id="16" name="Slika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346" y="5606796"/>
            <a:ext cx="2902722" cy="1234843"/>
          </a:xfrm>
          <a:prstGeom prst="rect">
            <a:avLst/>
          </a:prstGeom>
        </p:spPr>
      </p:pic>
      <p:pic>
        <p:nvPicPr>
          <p:cNvPr id="17" name="Slika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9068" y="5619082"/>
            <a:ext cx="3033194" cy="1251204"/>
          </a:xfrm>
          <a:prstGeom prst="rect">
            <a:avLst/>
          </a:prstGeom>
        </p:spPr>
      </p:pic>
      <p:pic>
        <p:nvPicPr>
          <p:cNvPr id="18" name="Slika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2262" y="5606796"/>
            <a:ext cx="2670923" cy="1263490"/>
          </a:xfrm>
          <a:prstGeom prst="rect">
            <a:avLst/>
          </a:prstGeom>
        </p:spPr>
      </p:pic>
      <p:pic>
        <p:nvPicPr>
          <p:cNvPr id="19" name="Slika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33185" y="5594169"/>
            <a:ext cx="2762250" cy="1247470"/>
          </a:xfrm>
          <a:prstGeom prst="rect">
            <a:avLst/>
          </a:prstGeom>
        </p:spPr>
      </p:pic>
    </p:spTree>
    <p:extLst>
      <p:ext uri="{BB962C8B-B14F-4D97-AF65-F5344CB8AC3E}">
        <p14:creationId xmlns:p14="http://schemas.microsoft.com/office/powerpoint/2010/main" val="49218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44503" y="321972"/>
            <a:ext cx="9079046" cy="618186"/>
          </a:xfrm>
        </p:spPr>
        <p:txBody>
          <a:bodyPr>
            <a:normAutofit/>
          </a:bodyPr>
          <a:lstStyle/>
          <a:p>
            <a:pPr marL="457200" indent="-457200">
              <a:buFont typeface="Wingdings" panose="05000000000000000000" pitchFamily="2" charset="2"/>
              <a:buChar char="ü"/>
            </a:pPr>
            <a:r>
              <a:rPr lang="bs-Cyrl-BA" sz="2800" dirty="0" smtClean="0"/>
              <a:t>Свјетлост се простире  </a:t>
            </a:r>
            <a:r>
              <a:rPr lang="bs-Cyrl-BA" sz="2800" b="1" u="sng" dirty="0" smtClean="0"/>
              <a:t>ПРАВОЛИНИЈСКИ</a:t>
            </a:r>
            <a:endParaRPr lang="sr-Latn-BA" sz="2800" b="1" u="sng" dirty="0"/>
          </a:p>
        </p:txBody>
      </p:sp>
      <p:sp>
        <p:nvSpPr>
          <p:cNvPr id="3" name="Podnaslov 2"/>
          <p:cNvSpPr>
            <a:spLocks noGrp="1"/>
          </p:cNvSpPr>
          <p:nvPr>
            <p:ph type="subTitle" idx="1"/>
          </p:nvPr>
        </p:nvSpPr>
        <p:spPr>
          <a:xfrm>
            <a:off x="644503" y="1287204"/>
            <a:ext cx="11345728" cy="5358295"/>
          </a:xfrm>
        </p:spPr>
        <p:txBody>
          <a:bodyPr/>
          <a:lstStyle/>
          <a:p>
            <a:r>
              <a:rPr lang="bs-Cyrl-BA" sz="2400" dirty="0" smtClean="0"/>
              <a:t>Као последица тога иза НЕПРОВИДНОГ тијела настају </a:t>
            </a:r>
          </a:p>
          <a:p>
            <a:r>
              <a:rPr lang="bs-Cyrl-BA" sz="2400" dirty="0" smtClean="0"/>
              <a:t>СЈЕНКА  И  ПОЛУСЈЕНКА</a:t>
            </a:r>
          </a:p>
          <a:p>
            <a:endParaRPr lang="bs-Cyrl-BA" dirty="0"/>
          </a:p>
          <a:p>
            <a:endParaRPr lang="bs-Cyrl-BA" dirty="0" smtClean="0"/>
          </a:p>
          <a:p>
            <a:r>
              <a:rPr lang="bs-Cyrl-BA" sz="2800" dirty="0" smtClean="0"/>
              <a:t>Природне појаве помрачење Сунца и Мјесеца настају такође због праволинијског простирања свјетлости</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953" y="4005331"/>
            <a:ext cx="5176502" cy="2421227"/>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35" y="4005331"/>
            <a:ext cx="6048218" cy="2421226"/>
          </a:xfrm>
          <a:prstGeom prst="rect">
            <a:avLst/>
          </a:prstGeom>
        </p:spPr>
      </p:pic>
    </p:spTree>
    <p:extLst>
      <p:ext uri="{BB962C8B-B14F-4D97-AF65-F5344CB8AC3E}">
        <p14:creationId xmlns:p14="http://schemas.microsoft.com/office/powerpoint/2010/main" val="181189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05111" y="167426"/>
            <a:ext cx="10611633" cy="1081144"/>
          </a:xfrm>
        </p:spPr>
        <p:txBody>
          <a:bodyPr>
            <a:normAutofit/>
          </a:bodyPr>
          <a:lstStyle/>
          <a:p>
            <a:r>
              <a:rPr lang="bs-Cyrl-BA" sz="3200" dirty="0" smtClean="0"/>
              <a:t>                     </a:t>
            </a:r>
            <a:r>
              <a:rPr lang="bs-Cyrl-BA" sz="4000" b="1" dirty="0" smtClean="0"/>
              <a:t>БРЗИНА  СВЈЕТЛОСТИ</a:t>
            </a:r>
            <a:endParaRPr lang="sr-Latn-BA" sz="4000" b="1" dirty="0"/>
          </a:p>
        </p:txBody>
      </p:sp>
      <mc:AlternateContent xmlns:mc="http://schemas.openxmlformats.org/markup-compatibility/2006" xmlns:a14="http://schemas.microsoft.com/office/drawing/2010/main">
        <mc:Choice Requires="a14">
          <p:sp>
            <p:nvSpPr>
              <p:cNvPr id="3" name="Podnaslov 2"/>
              <p:cNvSpPr>
                <a:spLocks noGrp="1"/>
              </p:cNvSpPr>
              <p:nvPr>
                <p:ph type="subTitle" idx="1"/>
              </p:nvPr>
            </p:nvSpPr>
            <p:spPr>
              <a:xfrm>
                <a:off x="412125" y="1248570"/>
                <a:ext cx="11655380" cy="5609430"/>
              </a:xfrm>
            </p:spPr>
            <p:txBody>
              <a:bodyPr/>
              <a:lstStyle/>
              <a:p>
                <a:r>
                  <a:rPr lang="bs-Cyrl-BA" dirty="0" smtClean="0"/>
                  <a:t>Дуго се сматрало да је брзина свјетлости бесконачна. Измјерити су је покушали многи. Најближи тачној вриједности брзине свјетлости коју данас познајемо био је Дански астроном Олаф Ремер (1676). Окренуо се ка свемиру:  </a:t>
                </a:r>
                <a:endParaRPr lang="sr-Latn-BA" dirty="0" smtClean="0"/>
              </a:p>
              <a:p>
                <a:endParaRPr lang="sr-Latn-BA" dirty="0"/>
              </a:p>
              <a:p>
                <a:endParaRPr lang="sr-Latn-BA" dirty="0" smtClean="0"/>
              </a:p>
              <a:p>
                <a:r>
                  <a:rPr lang="sr-Latn-BA" dirty="0"/>
                  <a:t> </a:t>
                </a:r>
                <a:r>
                  <a:rPr lang="sr-Latn-BA" dirty="0" smtClean="0"/>
                  <a:t>                                                                                                           c = </a:t>
                </a:r>
                <a14:m>
                  <m:oMath xmlns:m="http://schemas.openxmlformats.org/officeDocument/2006/math">
                    <m:f>
                      <m:fPr>
                        <m:ctrlPr>
                          <a:rPr lang="sr-Latn-BA" sz="3200" i="1" smtClean="0">
                            <a:latin typeface="Cambria Math" panose="02040503050406030204" pitchFamily="18" charset="0"/>
                          </a:rPr>
                        </m:ctrlPr>
                      </m:fPr>
                      <m:num>
                        <m:r>
                          <a:rPr lang="sr-Latn-BA" sz="3200" b="0" i="1" smtClean="0">
                            <a:latin typeface="Cambria Math" panose="02040503050406030204" pitchFamily="18" charset="0"/>
                          </a:rPr>
                          <m:t>𝑠</m:t>
                        </m:r>
                      </m:num>
                      <m:den>
                        <m:r>
                          <a:rPr lang="sr-Latn-BA" sz="3200" b="0" i="1" smtClean="0">
                            <a:latin typeface="Cambria Math" panose="02040503050406030204" pitchFamily="18" charset="0"/>
                          </a:rPr>
                          <m:t>𝑡</m:t>
                        </m:r>
                      </m:den>
                    </m:f>
                  </m:oMath>
                </a14:m>
                <a:r>
                  <a:rPr lang="sr-Latn-BA" sz="3200" dirty="0" smtClean="0"/>
                  <a:t> </a:t>
                </a:r>
                <a:r>
                  <a:rPr lang="sr-Latn-BA" dirty="0" smtClean="0"/>
                  <a:t>=</a:t>
                </a:r>
                <a14:m>
                  <m:oMath xmlns:m="http://schemas.openxmlformats.org/officeDocument/2006/math">
                    <m:f>
                      <m:fPr>
                        <m:ctrlPr>
                          <a:rPr lang="sr-Latn-BA" sz="2800" i="1" dirty="0" smtClean="0">
                            <a:latin typeface="Cambria Math" panose="02040503050406030204" pitchFamily="18" charset="0"/>
                          </a:rPr>
                        </m:ctrlPr>
                      </m:fPr>
                      <m:num>
                        <m:r>
                          <a:rPr lang="sr-Latn-BA" sz="2800" b="0" i="1" dirty="0" smtClean="0">
                            <a:latin typeface="Cambria Math" panose="02040503050406030204" pitchFamily="18" charset="0"/>
                          </a:rPr>
                          <m:t>300 000 000 </m:t>
                        </m:r>
                        <m:r>
                          <a:rPr lang="sr-Latn-BA" sz="2800" b="0" i="1" dirty="0" smtClean="0">
                            <a:latin typeface="Cambria Math" panose="02040503050406030204" pitchFamily="18" charset="0"/>
                          </a:rPr>
                          <m:t>𝑘𝑚</m:t>
                        </m:r>
                      </m:num>
                      <m:den>
                        <m:r>
                          <a:rPr lang="sr-Latn-BA" sz="2800" b="0" i="1" dirty="0" smtClean="0">
                            <a:latin typeface="Cambria Math" panose="02040503050406030204" pitchFamily="18" charset="0"/>
                          </a:rPr>
                          <m:t>1000</m:t>
                        </m:r>
                        <m:r>
                          <a:rPr lang="sr-Latn-BA" sz="2800" b="0" i="1" dirty="0" smtClean="0">
                            <a:latin typeface="Cambria Math" panose="02040503050406030204" pitchFamily="18" charset="0"/>
                          </a:rPr>
                          <m:t>𝑠</m:t>
                        </m:r>
                      </m:den>
                    </m:f>
                  </m:oMath>
                </a14:m>
                <a:r>
                  <a:rPr lang="sr-Latn-BA" sz="2800" dirty="0" smtClean="0"/>
                  <a:t> </a:t>
                </a:r>
                <a:r>
                  <a:rPr lang="sr-Latn-BA" dirty="0" smtClean="0"/>
                  <a:t>= 300 000 </a:t>
                </a:r>
                <a14:m>
                  <m:oMath xmlns:m="http://schemas.openxmlformats.org/officeDocument/2006/math">
                    <m:f>
                      <m:fPr>
                        <m:ctrlPr>
                          <a:rPr lang="sr-Latn-BA" sz="2400" i="1" dirty="0" smtClean="0">
                            <a:latin typeface="Cambria Math" panose="02040503050406030204" pitchFamily="18" charset="0"/>
                          </a:rPr>
                        </m:ctrlPr>
                      </m:fPr>
                      <m:num>
                        <m:r>
                          <a:rPr lang="sr-Latn-BA" sz="2400" b="0" i="1" dirty="0" smtClean="0">
                            <a:latin typeface="Cambria Math" panose="02040503050406030204" pitchFamily="18" charset="0"/>
                          </a:rPr>
                          <m:t>𝑘𝑚</m:t>
                        </m:r>
                      </m:num>
                      <m:den>
                        <m:r>
                          <a:rPr lang="sr-Latn-BA" sz="2400" b="0" i="1" dirty="0" smtClean="0">
                            <a:latin typeface="Cambria Math" panose="02040503050406030204" pitchFamily="18" charset="0"/>
                          </a:rPr>
                          <m:t>𝑠</m:t>
                        </m:r>
                      </m:den>
                    </m:f>
                  </m:oMath>
                </a14:m>
                <a:endParaRPr lang="sr-Latn-BA" sz="2400" dirty="0" smtClean="0"/>
              </a:p>
              <a:p>
                <a:endParaRPr lang="sr-Latn-BA" sz="2400" dirty="0"/>
              </a:p>
              <a:p>
                <a:endParaRPr lang="sr-Latn-BA" sz="2400" dirty="0" smtClean="0"/>
              </a:p>
              <a:p>
                <a:r>
                  <a:rPr lang="sr-Latn-BA" sz="2400" dirty="0"/>
                  <a:t> </a:t>
                </a:r>
                <a:r>
                  <a:rPr lang="sr-Latn-BA" sz="2400" dirty="0" smtClean="0"/>
                  <a:t>                                                                                </a:t>
                </a:r>
                <a:endParaRPr lang="bs-Cyrl-BA" sz="2400" dirty="0" smtClean="0"/>
              </a:p>
              <a:p>
                <a:endParaRPr lang="bs-Cyrl-BA" dirty="0"/>
              </a:p>
            </p:txBody>
          </p:sp>
        </mc:Choice>
        <mc:Fallback xmlns="">
          <p:sp>
            <p:nvSpPr>
              <p:cNvPr id="3" name="Podnaslov 2"/>
              <p:cNvSpPr>
                <a:spLocks noGrp="1" noRot="1" noChangeAspect="1" noMove="1" noResize="1" noEditPoints="1" noAdjustHandles="1" noChangeArrowheads="1" noChangeShapeType="1" noTextEdit="1"/>
              </p:cNvSpPr>
              <p:nvPr>
                <p:ph type="subTitle" idx="1"/>
              </p:nvPr>
            </p:nvSpPr>
            <p:spPr>
              <a:xfrm>
                <a:off x="412125" y="1248570"/>
                <a:ext cx="11655380" cy="5609430"/>
              </a:xfrm>
              <a:blipFill rotWithShape="0">
                <a:blip r:embed="rId2"/>
                <a:stretch>
                  <a:fillRect l="-471" t="-652"/>
                </a:stretch>
              </a:blipFill>
            </p:spPr>
            <p:txBody>
              <a:bodyPr/>
              <a:lstStyle/>
              <a:p>
                <a:r>
                  <a:rPr lang="sr-Latn-BA">
                    <a:noFill/>
                  </a:rPr>
                  <a:t> </a:t>
                </a:r>
              </a:p>
            </p:txBody>
          </p:sp>
        </mc:Fallback>
      </mc:AlternateContent>
      <p:pic>
        <p:nvPicPr>
          <p:cNvPr id="5" name="Slika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a:off x="1316867" y="1027089"/>
            <a:ext cx="4694349" cy="6967472"/>
          </a:xfrm>
          <a:prstGeom prst="rect">
            <a:avLst/>
          </a:prstGeom>
        </p:spPr>
      </p:pic>
    </p:spTree>
    <p:extLst>
      <p:ext uri="{BB962C8B-B14F-4D97-AF65-F5344CB8AC3E}">
        <p14:creationId xmlns:p14="http://schemas.microsoft.com/office/powerpoint/2010/main" val="322053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61934" y="93372"/>
            <a:ext cx="8915399" cy="331632"/>
          </a:xfrm>
        </p:spPr>
        <p:txBody>
          <a:bodyPr>
            <a:normAutofit fontScale="90000"/>
          </a:bodyPr>
          <a:lstStyle/>
          <a:p>
            <a:endParaRPr lang="sr-Latn-BA" dirty="0"/>
          </a:p>
        </p:txBody>
      </p:sp>
      <mc:AlternateContent xmlns:mc="http://schemas.openxmlformats.org/markup-compatibility/2006">
        <mc:Choice xmlns:a14="http://schemas.microsoft.com/office/drawing/2010/main" Requires="a14">
          <p:sp>
            <p:nvSpPr>
              <p:cNvPr id="3" name="Podnaslov 2"/>
              <p:cNvSpPr>
                <a:spLocks noGrp="1"/>
              </p:cNvSpPr>
              <p:nvPr>
                <p:ph type="subTitle" idx="1"/>
              </p:nvPr>
            </p:nvSpPr>
            <p:spPr>
              <a:xfrm>
                <a:off x="193183" y="425004"/>
                <a:ext cx="11998817" cy="6323526"/>
              </a:xfrm>
            </p:spPr>
            <p:txBody>
              <a:bodyPr>
                <a:normAutofit fontScale="92500" lnSpcReduction="10000"/>
              </a:bodyPr>
              <a:lstStyle/>
              <a:p>
                <a:r>
                  <a:rPr lang="bs-Cyrl-BA" sz="2400" dirty="0" smtClean="0"/>
                  <a:t>На основу Ремерових мјерења Кристијан Хајгенс је добио вриједност брзине светлости која је за 25% мања од данашње. </a:t>
                </a:r>
                <a:endParaRPr lang="bs-Cyrl-BA" sz="2400" dirty="0"/>
              </a:p>
              <a:p>
                <a:r>
                  <a:rPr lang="bs-Cyrl-BA" sz="2400" dirty="0" smtClean="0"/>
                  <a:t>Савременим методама је утврђено да је  </a:t>
                </a:r>
                <a:r>
                  <a:rPr lang="sr-Latn-BA" sz="2400" dirty="0" smtClean="0">
                    <a:solidFill>
                      <a:srgbClr val="FF0000"/>
                    </a:solidFill>
                  </a:rPr>
                  <a:t>C = 299 792,458 km/s </a:t>
                </a:r>
                <a:r>
                  <a:rPr lang="sr-Latn-BA" sz="2400" dirty="0" smtClean="0"/>
                  <a:t>u </a:t>
                </a:r>
                <a:r>
                  <a:rPr lang="sr-Latn-BA" sz="2400" dirty="0" smtClean="0"/>
                  <a:t>vakumu</a:t>
                </a:r>
                <a:r>
                  <a:rPr lang="bs-Cyrl-BA" sz="2400" dirty="0" smtClean="0"/>
                  <a:t>(Амерички физичар Мајкелсон 1920-Нобелова награда)</a:t>
                </a:r>
                <a:endParaRPr lang="sr-Latn-BA" sz="2400" dirty="0" smtClean="0"/>
              </a:p>
              <a:p>
                <a:endParaRPr lang="sr-Latn-BA" sz="2400" dirty="0"/>
              </a:p>
              <a:p>
                <a:r>
                  <a:rPr lang="bs-Cyrl-BA" sz="2400" dirty="0" smtClean="0"/>
                  <a:t>Свјетлост се кроз различите провидне средине простире различитом </a:t>
                </a:r>
                <a:r>
                  <a:rPr lang="bs-Cyrl-BA" sz="2400" dirty="0" smtClean="0"/>
                  <a:t>брзином</a:t>
                </a:r>
              </a:p>
              <a:p>
                <a:r>
                  <a:rPr lang="bs-Cyrl-BA" sz="2400" dirty="0" smtClean="0"/>
                  <a:t> </a:t>
                </a:r>
                <a:r>
                  <a:rPr lang="bs-Cyrl-BA" sz="2400" dirty="0" smtClean="0"/>
                  <a:t>( кроз воду</a:t>
                </a:r>
                <a:r>
                  <a:rPr lang="sr-Latn-BA" sz="2400" dirty="0" smtClean="0"/>
                  <a:t> 225 000km/s</a:t>
                </a:r>
                <a:r>
                  <a:rPr lang="bs-Cyrl-BA" sz="2400" dirty="0" smtClean="0"/>
                  <a:t>, кроз стакло 200 000</a:t>
                </a:r>
                <a:r>
                  <a:rPr lang="sr-Latn-BA" sz="2400" dirty="0" smtClean="0"/>
                  <a:t> km/s)</a:t>
                </a:r>
              </a:p>
              <a:p>
                <a:r>
                  <a:rPr lang="bs-Cyrl-BA" sz="2400" dirty="0" smtClean="0"/>
                  <a:t>Однос брзина простирања свјетлости у вакуму ( </a:t>
                </a:r>
                <a:r>
                  <a:rPr lang="sr-Latn-BA" sz="2400" dirty="0" smtClean="0"/>
                  <a:t>C</a:t>
                </a:r>
                <a:r>
                  <a:rPr lang="sr-Latn-BA" sz="2400" dirty="0" smtClean="0">
                    <a:latin typeface="Cambria Math" panose="02040503050406030204" pitchFamily="18" charset="0"/>
                    <a:ea typeface="Cambria Math" panose="02040503050406030204" pitchFamily="18" charset="0"/>
                  </a:rPr>
                  <a:t>ₒ</a:t>
                </a:r>
                <a:r>
                  <a:rPr lang="bs-Cyrl-BA" sz="2400" dirty="0" smtClean="0"/>
                  <a:t>  ) и некој другој провидној средини (</a:t>
                </a:r>
                <a:r>
                  <a:rPr lang="sr-Latn-BA" sz="2400" dirty="0" smtClean="0"/>
                  <a:t>C</a:t>
                </a:r>
                <a:r>
                  <a:rPr lang="bs-Cyrl-BA" sz="2400" dirty="0" smtClean="0"/>
                  <a:t>)  назива се </a:t>
                </a:r>
                <a:r>
                  <a:rPr lang="bs-Cyrl-BA" sz="2400" b="1" u="sng" dirty="0" smtClean="0">
                    <a:solidFill>
                      <a:srgbClr val="FF0000"/>
                    </a:solidFill>
                  </a:rPr>
                  <a:t>апсолутни индекс преламања </a:t>
                </a:r>
                <a:r>
                  <a:rPr lang="bs-Cyrl-BA" sz="2400" dirty="0" smtClean="0"/>
                  <a:t>(</a:t>
                </a:r>
                <a:r>
                  <a:rPr lang="sr-Latn-BA" sz="2400" dirty="0" smtClean="0"/>
                  <a:t> n</a:t>
                </a:r>
                <a:r>
                  <a:rPr lang="bs-Cyrl-BA" sz="2400" dirty="0" smtClean="0"/>
                  <a:t>)</a:t>
                </a:r>
                <a:r>
                  <a:rPr lang="sr-Latn-BA" sz="2400" dirty="0" smtClean="0"/>
                  <a:t>.</a:t>
                </a:r>
              </a:p>
              <a:p>
                <a:r>
                  <a:rPr lang="sr-Latn-BA" sz="2400" dirty="0"/>
                  <a:t> </a:t>
                </a:r>
                <a:r>
                  <a:rPr lang="sr-Latn-BA" sz="2400" dirty="0" smtClean="0"/>
                  <a:t>                                          </a:t>
                </a:r>
                <a:r>
                  <a:rPr lang="sr-Latn-BA" sz="2800" dirty="0" smtClean="0"/>
                  <a:t>n</a:t>
                </a:r>
                <a:r>
                  <a:rPr lang="sr-Latn-BA" sz="2400" dirty="0" smtClean="0"/>
                  <a:t> </a:t>
                </a:r>
                <a14:m>
                  <m:oMath xmlns:m="http://schemas.openxmlformats.org/officeDocument/2006/math">
                    <m:r>
                      <a:rPr lang="sr-Latn-BA" sz="3600" b="0" i="1" smtClean="0">
                        <a:latin typeface="Cambria Math" panose="02040503050406030204" pitchFamily="18" charset="0"/>
                      </a:rPr>
                      <m:t>=</m:t>
                    </m:r>
                    <m:f>
                      <m:fPr>
                        <m:ctrlPr>
                          <a:rPr lang="sr-Latn-BA" sz="3600" b="0" i="1" smtClean="0">
                            <a:latin typeface="Cambria Math" panose="02040503050406030204" pitchFamily="18" charset="0"/>
                          </a:rPr>
                        </m:ctrlPr>
                      </m:fPr>
                      <m:num>
                        <m:sSub>
                          <m:sSubPr>
                            <m:ctrlPr>
                              <a:rPr lang="sr-Latn-BA" sz="3600" b="0" i="1" smtClean="0">
                                <a:latin typeface="Cambria Math" panose="02040503050406030204" pitchFamily="18" charset="0"/>
                              </a:rPr>
                            </m:ctrlPr>
                          </m:sSubPr>
                          <m:e>
                            <m:r>
                              <a:rPr lang="sr-Latn-BA" sz="3600" b="0" i="1" smtClean="0">
                                <a:latin typeface="Cambria Math" panose="02040503050406030204" pitchFamily="18" charset="0"/>
                              </a:rPr>
                              <m:t>𝑐</m:t>
                            </m:r>
                          </m:e>
                          <m:sub>
                            <m:r>
                              <a:rPr lang="sr-Latn-BA" sz="3600" b="0" i="1" smtClean="0">
                                <a:latin typeface="Cambria Math" panose="02040503050406030204" pitchFamily="18" charset="0"/>
                              </a:rPr>
                              <m:t>0</m:t>
                            </m:r>
                          </m:sub>
                        </m:sSub>
                      </m:num>
                      <m:den>
                        <m:r>
                          <a:rPr lang="sr-Latn-BA" sz="3600" b="0" i="1" smtClean="0">
                            <a:latin typeface="Cambria Math" panose="02040503050406030204" pitchFamily="18" charset="0"/>
                          </a:rPr>
                          <m:t>𝑐</m:t>
                        </m:r>
                      </m:den>
                    </m:f>
                  </m:oMath>
                </a14:m>
                <a:endParaRPr lang="sr-Latn-BA" sz="3600" dirty="0" smtClean="0"/>
              </a:p>
              <a:p>
                <a:r>
                  <a:rPr lang="bs-Cyrl-BA" sz="2400" dirty="0" smtClean="0"/>
                  <a:t>Однос брзина свјетлости у двије различите провидне средине назива се </a:t>
                </a:r>
                <a:r>
                  <a:rPr lang="bs-Cyrl-BA" sz="2400" b="1" dirty="0" smtClean="0">
                    <a:solidFill>
                      <a:srgbClr val="FF0000"/>
                    </a:solidFill>
                  </a:rPr>
                  <a:t>релативни индекс преламања </a:t>
                </a:r>
                <a:r>
                  <a:rPr lang="bs-Cyrl-BA" sz="2400" dirty="0" smtClean="0"/>
                  <a:t>( </a:t>
                </a:r>
                <a14:m>
                  <m:oMath xmlns:m="http://schemas.openxmlformats.org/officeDocument/2006/math">
                    <m:sSub>
                      <m:sSubPr>
                        <m:ctrlPr>
                          <a:rPr lang="bs-Cyrl-BA" sz="2800" i="1" smtClean="0">
                            <a:latin typeface="Cambria Math" panose="02040503050406030204" pitchFamily="18" charset="0"/>
                          </a:rPr>
                        </m:ctrlPr>
                      </m:sSubPr>
                      <m:e>
                        <m:r>
                          <a:rPr lang="sr-Latn-BA" sz="2800" b="0" i="1" smtClean="0">
                            <a:latin typeface="Cambria Math" panose="02040503050406030204" pitchFamily="18" charset="0"/>
                          </a:rPr>
                          <m:t>𝑛</m:t>
                        </m:r>
                      </m:e>
                      <m:sub>
                        <m:r>
                          <a:rPr lang="sr-Latn-BA" sz="2800" b="0" i="1" smtClean="0">
                            <a:latin typeface="Cambria Math" panose="02040503050406030204" pitchFamily="18" charset="0"/>
                          </a:rPr>
                          <m:t>𝑟</m:t>
                        </m:r>
                      </m:sub>
                    </m:sSub>
                  </m:oMath>
                </a14:m>
                <a:r>
                  <a:rPr lang="sr-Latn-BA" sz="2400" dirty="0" smtClean="0"/>
                  <a:t>).</a:t>
                </a:r>
              </a:p>
              <a:p>
                <a:r>
                  <a:rPr lang="sr-Latn-BA" sz="2400" dirty="0"/>
                  <a:t> </a:t>
                </a:r>
                <a:r>
                  <a:rPr lang="sr-Latn-BA" sz="2400" dirty="0" smtClean="0"/>
                  <a:t>                                          </a:t>
                </a:r>
                <a14:m>
                  <m:oMath xmlns:m="http://schemas.openxmlformats.org/officeDocument/2006/math">
                    <m:sSub>
                      <m:sSubPr>
                        <m:ctrlPr>
                          <a:rPr lang="bs-Cyrl-BA" sz="2400" i="1">
                            <a:latin typeface="Cambria Math" panose="02040503050406030204" pitchFamily="18" charset="0"/>
                          </a:rPr>
                        </m:ctrlPr>
                      </m:sSubPr>
                      <m:e>
                        <m:r>
                          <a:rPr lang="sr-Latn-BA" sz="2400" i="1">
                            <a:latin typeface="Cambria Math" panose="02040503050406030204" pitchFamily="18" charset="0"/>
                          </a:rPr>
                          <m:t>𝑛</m:t>
                        </m:r>
                      </m:e>
                      <m:sub>
                        <m:r>
                          <a:rPr lang="sr-Latn-BA" sz="2400" i="1">
                            <a:latin typeface="Cambria Math" panose="02040503050406030204" pitchFamily="18" charset="0"/>
                          </a:rPr>
                          <m:t>𝑟</m:t>
                        </m:r>
                      </m:sub>
                    </m:sSub>
                  </m:oMath>
                </a14:m>
                <a:r>
                  <a:rPr lang="sr-Latn-BA" sz="2400" dirty="0" smtClean="0"/>
                  <a:t> = </a:t>
                </a:r>
                <a14:m>
                  <m:oMath xmlns:m="http://schemas.openxmlformats.org/officeDocument/2006/math">
                    <m:f>
                      <m:fPr>
                        <m:ctrlPr>
                          <a:rPr lang="sr-Latn-BA" sz="3600" i="1" smtClean="0">
                            <a:latin typeface="Cambria Math" panose="02040503050406030204" pitchFamily="18" charset="0"/>
                          </a:rPr>
                        </m:ctrlPr>
                      </m:fPr>
                      <m:num>
                        <m:sSub>
                          <m:sSubPr>
                            <m:ctrlPr>
                              <a:rPr lang="sr-Latn-BA" sz="3600" i="1" smtClean="0">
                                <a:latin typeface="Cambria Math" panose="02040503050406030204" pitchFamily="18" charset="0"/>
                              </a:rPr>
                            </m:ctrlPr>
                          </m:sSubPr>
                          <m:e>
                            <m:r>
                              <a:rPr lang="sr-Latn-BA" sz="3600" b="0" i="1" smtClean="0">
                                <a:latin typeface="Cambria Math" panose="02040503050406030204" pitchFamily="18" charset="0"/>
                              </a:rPr>
                              <m:t>𝑐</m:t>
                            </m:r>
                          </m:e>
                          <m:sub>
                            <m:r>
                              <a:rPr lang="sr-Latn-BA" sz="3600" b="0" i="1" smtClean="0">
                                <a:latin typeface="Cambria Math" panose="02040503050406030204" pitchFamily="18" charset="0"/>
                              </a:rPr>
                              <m:t>1</m:t>
                            </m:r>
                          </m:sub>
                        </m:sSub>
                      </m:num>
                      <m:den>
                        <m:sSub>
                          <m:sSubPr>
                            <m:ctrlPr>
                              <a:rPr lang="sr-Latn-BA" sz="3600" i="1" smtClean="0">
                                <a:latin typeface="Cambria Math" panose="02040503050406030204" pitchFamily="18" charset="0"/>
                              </a:rPr>
                            </m:ctrlPr>
                          </m:sSubPr>
                          <m:e>
                            <m:r>
                              <a:rPr lang="sr-Latn-BA" sz="3600" b="0" i="1" smtClean="0">
                                <a:latin typeface="Cambria Math" panose="02040503050406030204" pitchFamily="18" charset="0"/>
                              </a:rPr>
                              <m:t>𝑐</m:t>
                            </m:r>
                          </m:e>
                          <m:sub>
                            <m:r>
                              <a:rPr lang="sr-Latn-BA" sz="3600" b="0" i="1" smtClean="0">
                                <a:latin typeface="Cambria Math" panose="02040503050406030204" pitchFamily="18" charset="0"/>
                              </a:rPr>
                              <m:t>2</m:t>
                            </m:r>
                          </m:sub>
                        </m:sSub>
                      </m:den>
                    </m:f>
                  </m:oMath>
                </a14:m>
                <a:endParaRPr lang="sr-Latn-BA" sz="3600" dirty="0" smtClean="0"/>
              </a:p>
              <a:p>
                <a:r>
                  <a:rPr lang="sr-Latn-BA" sz="2400" dirty="0"/>
                  <a:t> </a:t>
                </a:r>
                <a:r>
                  <a:rPr lang="sr-Latn-BA" sz="2400" dirty="0" smtClean="0"/>
                  <a:t>                                          </a:t>
                </a:r>
                <a:endParaRPr lang="sr-Latn-BA" sz="2800" dirty="0" smtClean="0"/>
              </a:p>
            </p:txBody>
          </p:sp>
        </mc:Choice>
        <mc:Fallback>
          <p:sp>
            <p:nvSpPr>
              <p:cNvPr id="3" name="Podnaslov 2"/>
              <p:cNvSpPr>
                <a:spLocks noGrp="1" noRot="1" noChangeAspect="1" noMove="1" noResize="1" noEditPoints="1" noAdjustHandles="1" noChangeArrowheads="1" noChangeShapeType="1" noTextEdit="1"/>
              </p:cNvSpPr>
              <p:nvPr>
                <p:ph type="subTitle" idx="1"/>
              </p:nvPr>
            </p:nvSpPr>
            <p:spPr>
              <a:xfrm>
                <a:off x="193183" y="425004"/>
                <a:ext cx="11998817" cy="6323526"/>
              </a:xfrm>
              <a:blipFill rotWithShape="0">
                <a:blip r:embed="rId2"/>
                <a:stretch>
                  <a:fillRect l="-661" t="-1254"/>
                </a:stretch>
              </a:blipFill>
            </p:spPr>
            <p:txBody>
              <a:bodyPr/>
              <a:lstStyle/>
              <a:p>
                <a:r>
                  <a:rPr lang="sr-Latn-BA">
                    <a:noFill/>
                  </a:rPr>
                  <a:t> </a:t>
                </a:r>
              </a:p>
            </p:txBody>
          </p:sp>
        </mc:Fallback>
      </mc:AlternateContent>
    </p:spTree>
    <p:extLst>
      <p:ext uri="{BB962C8B-B14F-4D97-AF65-F5344CB8AC3E}">
        <p14:creationId xmlns:p14="http://schemas.microsoft.com/office/powerpoint/2010/main" val="405543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327083" y="260797"/>
            <a:ext cx="8915399" cy="614966"/>
          </a:xfrm>
        </p:spPr>
        <p:txBody>
          <a:bodyPr>
            <a:normAutofit/>
          </a:bodyPr>
          <a:lstStyle/>
          <a:p>
            <a:r>
              <a:rPr lang="bs-Cyrl-BA" sz="3200" b="1" dirty="0" smtClean="0"/>
              <a:t>Примјери:</a:t>
            </a:r>
            <a:endParaRPr lang="sr-Latn-BA" sz="3200" b="1" dirty="0"/>
          </a:p>
        </p:txBody>
      </p:sp>
      <p:sp>
        <p:nvSpPr>
          <p:cNvPr id="3" name="Podnaslov 2"/>
          <p:cNvSpPr>
            <a:spLocks noGrp="1"/>
          </p:cNvSpPr>
          <p:nvPr>
            <p:ph type="subTitle" idx="1"/>
          </p:nvPr>
        </p:nvSpPr>
        <p:spPr>
          <a:xfrm>
            <a:off x="1327082" y="1248568"/>
            <a:ext cx="10534360" cy="4791624"/>
          </a:xfrm>
        </p:spPr>
        <p:txBody>
          <a:bodyPr/>
          <a:lstStyle/>
          <a:p>
            <a:pPr marL="342900" indent="-342900">
              <a:buFont typeface="+mj-lt"/>
              <a:buAutoNum type="arabicPeriod"/>
            </a:pPr>
            <a:r>
              <a:rPr lang="bs-Cyrl-BA" b="1" dirty="0" smtClean="0"/>
              <a:t>Дијамант има индекс преламања 2,42. Коликом се брзином простире свјетлост кроз дијамант?</a:t>
            </a:r>
          </a:p>
          <a:p>
            <a:pPr marL="342900" indent="-342900">
              <a:buFont typeface="+mj-lt"/>
              <a:buAutoNum type="arabicPeriod"/>
            </a:pPr>
            <a:r>
              <a:rPr lang="bs-Cyrl-BA" b="1" dirty="0" smtClean="0"/>
              <a:t>Како се односи релативни индекс преламања двије различите средине према апсолутним индексима преламања тих средина?</a:t>
            </a:r>
          </a:p>
          <a:p>
            <a:pPr marL="342900" indent="-342900">
              <a:buFont typeface="+mj-lt"/>
              <a:buAutoNum type="arabicPeriod"/>
            </a:pPr>
            <a:r>
              <a:rPr lang="bs-Cyrl-BA" b="1" smtClean="0"/>
              <a:t>ЗАДАЋА  :          Брзину </a:t>
            </a:r>
            <a:r>
              <a:rPr lang="bs-Cyrl-BA" b="1" dirty="0" smtClean="0"/>
              <a:t>свјетлости у вакуму изразити у </a:t>
            </a:r>
            <a:r>
              <a:rPr lang="sr-Latn-BA" b="1" dirty="0" smtClean="0"/>
              <a:t>km/h. </a:t>
            </a:r>
            <a:endParaRPr lang="sr-Latn-BA" b="1" dirty="0"/>
          </a:p>
        </p:txBody>
      </p:sp>
    </p:spTree>
    <p:extLst>
      <p:ext uri="{BB962C8B-B14F-4D97-AF65-F5344CB8AC3E}">
        <p14:creationId xmlns:p14="http://schemas.microsoft.com/office/powerpoint/2010/main" val="4201553530"/>
      </p:ext>
    </p:extLst>
  </p:cSld>
  <p:clrMapOvr>
    <a:masterClrMapping/>
  </p:clrMapOvr>
</p:sld>
</file>

<file path=ppt/theme/theme1.xml><?xml version="1.0" encoding="utf-8"?>
<a:theme xmlns:a="http://schemas.openxmlformats.org/drawingml/2006/main" name="Pramen">
  <a:themeElements>
    <a:clrScheme name="Pram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Pram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am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153</TotalTime>
  <Words>244</Words>
  <Application>Microsoft Office PowerPoint</Application>
  <PresentationFormat>Široki zaslon</PresentationFormat>
  <Paragraphs>43</Paragraphs>
  <Slides>6</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6</vt:i4>
      </vt:variant>
    </vt:vector>
  </HeadingPairs>
  <TitlesOfParts>
    <vt:vector size="12" baseType="lpstr">
      <vt:lpstr>Arial</vt:lpstr>
      <vt:lpstr>Cambria Math</vt:lpstr>
      <vt:lpstr>Century Gothic</vt:lpstr>
      <vt:lpstr>Wingdings</vt:lpstr>
      <vt:lpstr>Wingdings 3</vt:lpstr>
      <vt:lpstr>Pramen</vt:lpstr>
      <vt:lpstr>БРЗИНА  СВЈЕТЛОСТИ</vt:lpstr>
      <vt:lpstr>Поновимо:</vt:lpstr>
      <vt:lpstr>Свјетлост се простире  ПРАВОЛИНИЈСКИ</vt:lpstr>
      <vt:lpstr>                     БРЗИНА  СВЈЕТЛОСТИ</vt:lpstr>
      <vt:lpstr>PowerPointova prezentacija</vt:lpstr>
      <vt:lpstr>Примјери: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БРЗИНА  СВЈЕТЛОСТИ</dc:title>
  <dc:creator>Nastavnik</dc:creator>
  <cp:lastModifiedBy>Nastavnik</cp:lastModifiedBy>
  <cp:revision>17</cp:revision>
  <dcterms:created xsi:type="dcterms:W3CDTF">2020-03-17T20:17:12Z</dcterms:created>
  <dcterms:modified xsi:type="dcterms:W3CDTF">2020-03-20T06:27:38Z</dcterms:modified>
</cp:coreProperties>
</file>