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5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66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584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4858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F465-D4C1-4D90-97FF-B6CC73F8ED6A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1048586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DCCF64-CEA2-45B0-A807-A7480804C0A9}" type="slidenum">
              <a:rPr lang="en-US" smtClean="0"/>
              <a:t>‹#›</a:t>
            </a:fld>
            <a:endParaRPr lang="en-US"/>
          </a:p>
        </p:txBody>
      </p:sp>
      <p:sp>
        <p:nvSpPr>
          <p:cNvPr id="1048587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65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F465-D4C1-4D90-97FF-B6CC73F8ED6A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10486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CF64-CEA2-45B0-A807-A7480804C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F465-D4C1-4D90-97FF-B6CC73F8ED6A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CF64-CEA2-45B0-A807-A7480804C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5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9pPr>
              <a:buFont typeface="Arial" pitchFamily="34" charset="0"/>
              <a:buChar char="•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4859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F465-D4C1-4D90-97FF-B6CC73F8ED6A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10485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CF64-CEA2-45B0-A807-A7480804C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645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F465-D4C1-4D90-97FF-B6CC73F8ED6A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10486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CF64-CEA2-45B0-A807-A7480804C0A9}" type="slidenum">
              <a:rPr lang="en-US" smtClean="0"/>
              <a:t>‹#›</a:t>
            </a:fld>
            <a:endParaRPr lang="en-US"/>
          </a:p>
        </p:txBody>
      </p:sp>
      <p:sp>
        <p:nvSpPr>
          <p:cNvPr id="1048649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50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51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3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4861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F465-D4C1-4D90-97FF-B6CC73F8ED6A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104861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CF64-CEA2-45B0-A807-A7480804C0A9}" type="slidenum">
              <a:rPr lang="en-US" smtClean="0"/>
              <a:t>‹#›</a:t>
            </a:fld>
            <a:endParaRPr lang="en-US"/>
          </a:p>
        </p:txBody>
      </p:sp>
      <p:sp>
        <p:nvSpPr>
          <p:cNvPr id="1048617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2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2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F465-D4C1-4D90-97FF-B6CC73F8ED6A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104862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CF64-CEA2-45B0-A807-A7480804C0A9}" type="slidenum">
              <a:rPr lang="en-US" smtClean="0"/>
              <a:t>‹#›</a:t>
            </a:fld>
            <a:endParaRPr lang="en-US"/>
          </a:p>
        </p:txBody>
      </p:sp>
      <p:sp>
        <p:nvSpPr>
          <p:cNvPr id="1048624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48625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62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F465-D4C1-4D90-97FF-B6CC73F8ED6A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104862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CF64-CEA2-45B0-A807-A7480804C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F465-D4C1-4D90-97FF-B6CC73F8ED6A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104863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CF64-CEA2-45B0-A807-A7480804C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658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48659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F465-D4C1-4D90-97FF-B6CC73F8ED6A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104866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CF64-CEA2-45B0-A807-A7480804C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639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48640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F465-D4C1-4D90-97FF-B6CC73F8ED6A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104864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CCF64-CEA2-45B0-A807-A7480804C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C2BF465-D4C1-4D90-97FF-B6CC73F8ED6A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CDCCF64-CEA2-45B0-A807-A7480804C0A9}" type="slidenum">
              <a:rPr lang="en-US" smtClean="0"/>
              <a:t>‹#›</a:t>
            </a:fld>
            <a:endParaRPr lang="en-US"/>
          </a:p>
        </p:txBody>
      </p:sp>
      <p:sp>
        <p:nvSpPr>
          <p:cNvPr id="1048581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82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ctrTitle"/>
          </p:nvPr>
        </p:nvSpPr>
        <p:spPr>
          <a:xfrm>
            <a:off x="381000" y="609601"/>
            <a:ext cx="8077200" cy="4267200"/>
          </a:xfrm>
        </p:spPr>
        <p:txBody>
          <a:bodyPr/>
          <a:lstStyle/>
          <a:p>
            <a:r>
              <a:rPr lang="sr-Cyrl-B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СПОЉАШЊА ГРАЂА ТИЈЕЛА ДОМАЋИХ ЖИВОТИЊА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589" name="Subtitle 2"/>
          <p:cNvSpPr>
            <a:spLocks noGrp="1"/>
          </p:cNvSpPr>
          <p:nvPr>
            <p:ph type="subTitle" idx="1"/>
          </p:nvPr>
        </p:nvSpPr>
        <p:spPr>
          <a:xfrm>
            <a:off x="1371600" y="1066800"/>
            <a:ext cx="6400800" cy="1219200"/>
          </a:xfrm>
        </p:spPr>
        <p:txBody>
          <a:bodyPr/>
          <a:lstStyle/>
          <a:p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И ДРУШТВО</a:t>
            </a:r>
          </a:p>
          <a:p>
            <a:r>
              <a:rPr lang="sr-Cyrl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РАЗРЕД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ОЧЕКУЈЕМ ДА ЋЕТЕ ДАНАС НАУЧИТИ:</a:t>
            </a:r>
          </a:p>
          <a:p>
            <a:endParaRPr lang="sr-Cyrl-B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sr-Cyrl-BA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ПОДЈЕЛУ ДОМАЋИХ ЖИВОТИЊА ПРЕМА ЊИХОВОЈ СПОЉАШЊОЈ ГРАЂИ ТИЈЕЛА,</a:t>
            </a:r>
          </a:p>
          <a:p>
            <a:pPr marL="514350" indent="-514350">
              <a:buAutoNum type="arabicParenR"/>
            </a:pPr>
            <a:r>
              <a:rPr lang="sr-Cyrl-BA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РАЗЛИКУ ИЗМЕЂУ КОПИТАРА И ПАПКАРА,</a:t>
            </a:r>
          </a:p>
          <a:p>
            <a:pPr marL="514350" indent="-514350">
              <a:buAutoNum type="arabicParenR"/>
            </a:pPr>
            <a:r>
              <a:rPr lang="sr-Cyrl-BA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ОПИШЕТЕ ДОМАЋЕ ЖИВОТИЊЕ ПРЕМА ЊИХОВОМ ИЗГЛЕДУ, ТЈ. ГРАЂИ ТИЈЕЛА.</a:t>
            </a:r>
            <a:endParaRPr lang="en-US" sz="28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0" indent="0">
              <a:buNone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sr-Cyrl-B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трећем разреду смо научили да 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према </a:t>
            </a:r>
          </a:p>
          <a:p>
            <a:pPr marL="0" indent="0">
              <a:buNone/>
            </a:pP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спољашњем </a:t>
            </a:r>
            <a:r>
              <a:rPr lang="sr-Cyrl-B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изгледу 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домаће животиње дијелимо у 2 групе:</a:t>
            </a:r>
          </a:p>
          <a:p>
            <a:pPr marL="0" indent="0">
              <a:buNone/>
            </a:pPr>
            <a:r>
              <a:rPr lang="sr-Cyrl-B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B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BA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sr-Cyrl-BA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СТОКУ             </a:t>
            </a:r>
            <a:r>
              <a:rPr lang="sr-Cyrl-B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                  </a:t>
            </a:r>
            <a:r>
              <a:rPr lang="sr-Cyrl-BA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ПЕРАД</a:t>
            </a:r>
          </a:p>
          <a:p>
            <a:pPr marL="0" indent="0">
              <a:buNone/>
            </a:pPr>
            <a:endParaRPr lang="sr-Cyrl-B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B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sr-Cyrl-BA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СИТНУ</a:t>
            </a:r>
            <a:r>
              <a:rPr lang="sr-Cyrl-B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sr-Cyrl-BA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КРУПНУ</a:t>
            </a:r>
            <a:endParaRPr lang="en-US" sz="2800" dirty="0">
              <a:solidFill>
                <a:srgbClr val="C00000"/>
              </a:solidFill>
            </a:endParaRPr>
          </a:p>
        </p:txBody>
      </p:sp>
      <p:cxnSp>
        <p:nvCxnSpPr>
          <p:cNvPr id="3145728" name="Straight Arrow Connector 5"/>
          <p:cNvCxnSpPr>
            <a:cxnSpLocks/>
          </p:cNvCxnSpPr>
          <p:nvPr/>
        </p:nvCxnSpPr>
        <p:spPr>
          <a:xfrm flipH="1">
            <a:off x="1752600" y="3429000"/>
            <a:ext cx="609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29" name="Straight Arrow Connector 6"/>
          <p:cNvCxnSpPr>
            <a:cxnSpLocks/>
          </p:cNvCxnSpPr>
          <p:nvPr/>
        </p:nvCxnSpPr>
        <p:spPr>
          <a:xfrm>
            <a:off x="2714897" y="3429000"/>
            <a:ext cx="457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sr-Cyrl-B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Поред  основне подјеле, домаће животиње дијелимо на још неке групе, као што су: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598" name="Rectangle 3"/>
          <p:cNvSpPr/>
          <p:nvPr/>
        </p:nvSpPr>
        <p:spPr>
          <a:xfrm>
            <a:off x="1905000" y="1753689"/>
            <a:ext cx="2286000" cy="1295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ПЕРНАТЕ И </a:t>
            </a:r>
          </a:p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ДЛАКАВЕ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599" name="Rectangle 4"/>
          <p:cNvSpPr/>
          <p:nvPr/>
        </p:nvSpPr>
        <p:spPr>
          <a:xfrm>
            <a:off x="685800" y="3581400"/>
            <a:ext cx="2133600" cy="1371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КОПИТАРИ И</a:t>
            </a:r>
          </a:p>
          <a:p>
            <a:pPr algn="ctr"/>
            <a:r>
              <a:rPr lang="sr-Cyrl-BA" sz="24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ПАПКАРИ</a:t>
            </a:r>
            <a:endParaRPr lang="en-US" sz="24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00" name="Rectangle 5"/>
          <p:cNvSpPr/>
          <p:nvPr/>
        </p:nvSpPr>
        <p:spPr>
          <a:xfrm>
            <a:off x="4648200" y="1752600"/>
            <a:ext cx="2819400" cy="13716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ДВОНОШЦИ И</a:t>
            </a:r>
          </a:p>
          <a:p>
            <a:pPr algn="ctr"/>
            <a:r>
              <a:rPr lang="sr-Cyrl-BA" sz="2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ЧЕТВОРОНОШЦИ</a:t>
            </a:r>
            <a:endParaRPr lang="en-US" sz="24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01" name="Rectangle 6"/>
          <p:cNvSpPr/>
          <p:nvPr/>
        </p:nvSpPr>
        <p:spPr>
          <a:xfrm>
            <a:off x="3462745" y="3581400"/>
            <a:ext cx="2370909" cy="1371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КРУПНУ И</a:t>
            </a:r>
          </a:p>
          <a:p>
            <a:pPr algn="ctr"/>
            <a:r>
              <a:rPr lang="sr-Cyrl-BA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СИТНУ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8156" y="2438399"/>
            <a:ext cx="1950244" cy="1460801"/>
          </a:xfrm>
        </p:spPr>
      </p:pic>
      <p:sp>
        <p:nvSpPr>
          <p:cNvPr id="1048602" name="Down Arrow Callout 3"/>
          <p:cNvSpPr/>
          <p:nvPr/>
        </p:nvSpPr>
        <p:spPr>
          <a:xfrm>
            <a:off x="838200" y="838200"/>
            <a:ext cx="3200400" cy="1447800"/>
          </a:xfrm>
          <a:prstGeom prst="downArrow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СТОКА</a:t>
            </a:r>
          </a:p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ЧЕТВОРОНОШЦИ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03" name="Down Arrow Callout 4"/>
          <p:cNvSpPr/>
          <p:nvPr/>
        </p:nvSpPr>
        <p:spPr>
          <a:xfrm>
            <a:off x="5029200" y="870857"/>
            <a:ext cx="3200400" cy="1447800"/>
          </a:xfrm>
          <a:prstGeom prst="downArrow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ПЕРАД</a:t>
            </a:r>
          </a:p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ДВОНОШЦИ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97153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6513" y="2524125"/>
            <a:ext cx="2046834" cy="1362075"/>
          </a:xfrm>
          <a:prstGeom prst="rect">
            <a:avLst/>
          </a:prstGeom>
        </p:spPr>
      </p:pic>
      <p:pic>
        <p:nvPicPr>
          <p:cNvPr id="2097154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0" y="4419600"/>
            <a:ext cx="2456930" cy="1595795"/>
          </a:xfrm>
          <a:prstGeom prst="rect">
            <a:avLst/>
          </a:prstGeom>
        </p:spPr>
      </p:pic>
      <p:pic>
        <p:nvPicPr>
          <p:cNvPr id="2097155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45999" y="2524124"/>
            <a:ext cx="2000250" cy="1514475"/>
          </a:xfrm>
          <a:prstGeom prst="rect">
            <a:avLst/>
          </a:prstGeom>
        </p:spPr>
      </p:pic>
      <p:pic>
        <p:nvPicPr>
          <p:cNvPr id="2097156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1625" y="4415195"/>
            <a:ext cx="2847975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2590800"/>
            <a:ext cx="2133600" cy="1418492"/>
          </a:xfrm>
        </p:spPr>
      </p:pic>
      <p:sp>
        <p:nvSpPr>
          <p:cNvPr id="1048604" name="Down Arrow Callout 3"/>
          <p:cNvSpPr/>
          <p:nvPr/>
        </p:nvSpPr>
        <p:spPr>
          <a:xfrm>
            <a:off x="838200" y="838200"/>
            <a:ext cx="3200400" cy="1447800"/>
          </a:xfrm>
          <a:prstGeom prst="downArrow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ПЕРНАТЕ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05" name="Down Arrow Callout 4"/>
          <p:cNvSpPr/>
          <p:nvPr/>
        </p:nvSpPr>
        <p:spPr>
          <a:xfrm>
            <a:off x="4495800" y="870857"/>
            <a:ext cx="3200400" cy="1447800"/>
          </a:xfrm>
          <a:prstGeom prst="downArrow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ДЛАКАВЕ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97158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4267200"/>
            <a:ext cx="1971675" cy="1676400"/>
          </a:xfrm>
          <a:prstGeom prst="rect">
            <a:avLst/>
          </a:prstGeom>
        </p:spPr>
      </p:pic>
      <p:pic>
        <p:nvPicPr>
          <p:cNvPr id="2097159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2602639"/>
            <a:ext cx="2381250" cy="1664562"/>
          </a:xfrm>
          <a:prstGeom prst="rect">
            <a:avLst/>
          </a:prstGeom>
        </p:spPr>
      </p:pic>
      <p:pic>
        <p:nvPicPr>
          <p:cNvPr id="2097160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4925" y="4356326"/>
            <a:ext cx="2209800" cy="170717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8200" y="2557054"/>
            <a:ext cx="1669473" cy="1447800"/>
          </a:xfrm>
        </p:spPr>
      </p:pic>
      <p:sp>
        <p:nvSpPr>
          <p:cNvPr id="1048606" name="Down Arrow Callout 3"/>
          <p:cNvSpPr/>
          <p:nvPr/>
        </p:nvSpPr>
        <p:spPr>
          <a:xfrm>
            <a:off x="838200" y="838200"/>
            <a:ext cx="3200400" cy="1447800"/>
          </a:xfrm>
          <a:prstGeom prst="downArrow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ПАПКАРИ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07" name="Down Arrow Callout 4"/>
          <p:cNvSpPr/>
          <p:nvPr/>
        </p:nvSpPr>
        <p:spPr>
          <a:xfrm>
            <a:off x="4495800" y="870857"/>
            <a:ext cx="3200400" cy="1447800"/>
          </a:xfrm>
          <a:prstGeom prst="downArrow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КОПИТАРИ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08" name="Rectangle 6"/>
          <p:cNvSpPr/>
          <p:nvPr/>
        </p:nvSpPr>
        <p:spPr>
          <a:xfrm>
            <a:off x="4953000" y="4419600"/>
            <a:ext cx="21336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КОЊ</a:t>
            </a:r>
          </a:p>
          <a:p>
            <a:pPr algn="ctr"/>
            <a:r>
              <a:rPr lang="sr-Cyrl-BA" dirty="0" smtClean="0"/>
              <a:t>МАГАРАЦ</a:t>
            </a:r>
            <a:endParaRPr lang="en-US" dirty="0"/>
          </a:p>
        </p:txBody>
      </p:sp>
      <p:pic>
        <p:nvPicPr>
          <p:cNvPr id="2097162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6180" y="2618014"/>
            <a:ext cx="1851503" cy="1386840"/>
          </a:xfrm>
          <a:prstGeom prst="rect">
            <a:avLst/>
          </a:prstGeom>
        </p:spPr>
      </p:pic>
      <p:pic>
        <p:nvPicPr>
          <p:cNvPr id="2097163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846" y="2417446"/>
            <a:ext cx="1476375" cy="1901392"/>
          </a:xfrm>
          <a:prstGeom prst="rect">
            <a:avLst/>
          </a:prstGeom>
        </p:spPr>
      </p:pic>
      <p:sp>
        <p:nvSpPr>
          <p:cNvPr id="1048609" name="Rectangle 9"/>
          <p:cNvSpPr/>
          <p:nvPr/>
        </p:nvSpPr>
        <p:spPr>
          <a:xfrm>
            <a:off x="1243421" y="4419600"/>
            <a:ext cx="21336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СВИЊА, КОЗА, ОВЦА, ГОВЕЧЕ</a:t>
            </a:r>
            <a:endParaRPr lang="en-US" dirty="0"/>
          </a:p>
        </p:txBody>
      </p:sp>
      <p:pic>
        <p:nvPicPr>
          <p:cNvPr id="2097164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2274135" y="2587534"/>
            <a:ext cx="1824228" cy="14478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ИЗГЛЕД ДОМАЋИХ ЖИВОТИЊА: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194304" name="Table 3"/>
          <p:cNvGraphicFramePr>
            <a:graphicFrameLocks noGrp="1"/>
          </p:cNvGraphicFramePr>
          <p:nvPr/>
        </p:nvGraphicFramePr>
        <p:xfrm>
          <a:off x="838200" y="1397000"/>
          <a:ext cx="7239000" cy="279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26871">
                <a:tc>
                  <a:txBody>
                    <a:bodyPr/>
                    <a:lstStyle/>
                    <a:p>
                      <a:pPr algn="ctr"/>
                      <a:r>
                        <a:rPr lang="sr-Cyrl-B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ОБИЉЕЖЈА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КОКОШКА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КРАВА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КОЊ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64189"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</a:t>
                      </a:r>
                    </a:p>
                    <a:p>
                      <a:pPr algn="ctr"/>
                      <a:r>
                        <a:rPr lang="sr-Cyrl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</a:p>
                    <a:p>
                      <a:pPr algn="ctr"/>
                      <a:r>
                        <a:rPr lang="sr-Cyrl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ЖИВИНА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Cyrl-BA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sr-Cyrl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СТОКА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Cyrl-BA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sr-Cyrl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СТОКА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6871"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БР. НОГУ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64189"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ТИЈЕЛО </a:t>
                      </a:r>
                    </a:p>
                    <a:p>
                      <a:pPr algn="ctr"/>
                      <a:r>
                        <a:rPr lang="sr-Cyrl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ПРЕКРИВЕНО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ПЕРЈЕМ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ДЛАКОМ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ДЛАКОМ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82320"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НОГЕ ИМ ЗАВРШАВАЈУ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КАНЏАМА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ПАПЦИМА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КОПИТОМ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ВАША ЛЕКЦИЈА СЕ НАЛАЗИ У УЏБЕНИКУ ИЗ ПРИРОДЕ И ДРУШТВА НА СТР. 89, 90. И 91.</a:t>
            </a:r>
          </a:p>
          <a:p>
            <a:pPr marL="0" indent="0">
              <a:buNone/>
            </a:pPr>
            <a:endParaRPr lang="sr-Cyrl-B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ЗА САМОСТАЛАН РАД ЈЕ ДА ОДГОВОРИТЕ НА ПИТАЊА СА 91. СТРАНЕ.</a:t>
            </a:r>
          </a:p>
          <a:p>
            <a:endParaRPr lang="sr-Cyrl-B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ПРОЧИТАЈТЕ РУБРИКУ „САЗНАЈ ВИШЕ“ И НАЦРТАЈТЕ ОМИЉЕНУ ДОМАЋУ ЖИВОТИЊУ </a:t>
            </a:r>
          </a:p>
          <a:p>
            <a:pPr marL="0" indent="0">
              <a:buNone/>
            </a:pP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КАО РАД ИЗ ЛИКОВНЕ КУЛТУРЕ.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Projekcija na ekranu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Executive</vt:lpstr>
      <vt:lpstr>СПОЉАШЊА ГРАЂА ТИЈЕЛА ДОМАЋИХ ЖИВОТИЊА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СПОЉАШЊА ГРАЂА ТИЈЕЛА ДОМАЋИХ ЖИВОТИЊА</dc:title>
  <dc:creator>User</dc:creator>
  <cp:lastModifiedBy>tatjana</cp:lastModifiedBy>
  <cp:revision>1</cp:revision>
  <dcterms:created xsi:type="dcterms:W3CDTF">2020-03-17T08:26:26Z</dcterms:created>
  <dcterms:modified xsi:type="dcterms:W3CDTF">2020-04-07T18:30:22Z</dcterms:modified>
</cp:coreProperties>
</file>