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32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952520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15076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70791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50364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4023269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41448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7538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50201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77123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3653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182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2D1BAA9-5151-4080-86EF-2354106600C5}" type="datetimeFigureOut">
              <a:rPr lang="sr-Latn-CS" smtClean="0"/>
              <a:pPr/>
              <a:t>16.2.2021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AEF1BE7-7BC0-4CFB-B5B8-14257915ECEE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07427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Cyrl-BA" dirty="0" smtClean="0"/>
              <a:t>ХАКСАДЕЦИМАЛНИ БРОЈНИ СИСТЕМ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13796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Хексадецимални број се углавном користи у микропроцесорски рад.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400" dirty="0" smtClean="0"/>
              <a:t>Основа </a:t>
            </a:r>
            <a:r>
              <a:rPr lang="ru-RU" sz="2400" dirty="0" smtClean="0"/>
              <a:t>хексадецималног броја је </a:t>
            </a:r>
            <a:r>
              <a:rPr lang="ru-RU" sz="2400" dirty="0" smtClean="0"/>
              <a:t>16</a:t>
            </a:r>
            <a:r>
              <a:rPr lang="en-US" sz="2400" dirty="0" smtClean="0"/>
              <a:t>, </a:t>
            </a:r>
            <a:r>
              <a:rPr lang="sr-Cyrl-RS" sz="2400" dirty="0" smtClean="0">
                <a:solidFill>
                  <a:srgbClr val="FF0000"/>
                </a:solidFill>
              </a:rPr>
              <a:t>а цифре су </a:t>
            </a:r>
            <a:r>
              <a:rPr lang="ru-RU" sz="2400" dirty="0" smtClean="0"/>
              <a:t>од </a:t>
            </a:r>
            <a:r>
              <a:rPr lang="ru-RU" sz="2400" dirty="0" smtClean="0"/>
              <a:t>0 -15.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Користи се систем </a:t>
            </a:r>
            <a:r>
              <a:rPr lang="ru-RU" sz="2400" dirty="0" smtClean="0">
                <a:solidFill>
                  <a:srgbClr val="FF0000"/>
                </a:solidFill>
              </a:rPr>
              <a:t>цифара</a:t>
            </a:r>
            <a:r>
              <a:rPr lang="ru-RU" sz="2400" dirty="0" smtClean="0"/>
              <a:t> од </a:t>
            </a:r>
            <a:r>
              <a:rPr lang="ru-RU" sz="2400" dirty="0" smtClean="0"/>
              <a:t>0-9, а затим </a:t>
            </a:r>
            <a:r>
              <a:rPr lang="ru-RU" sz="2400" dirty="0" smtClean="0">
                <a:solidFill>
                  <a:srgbClr val="FF0000"/>
                </a:solidFill>
              </a:rPr>
              <a:t>знакови</a:t>
            </a:r>
            <a:r>
              <a:rPr lang="ru-RU" sz="2400" dirty="0" smtClean="0"/>
              <a:t> алфабета  </a:t>
            </a:r>
            <a:r>
              <a:rPr lang="ru-RU" sz="2400" dirty="0" smtClean="0"/>
              <a:t>А- </a:t>
            </a:r>
            <a:r>
              <a:rPr lang="sr-Latn-CS" sz="2400" dirty="0" smtClean="0"/>
              <a:t>F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Хексадецимални </a:t>
            </a:r>
            <a:r>
              <a:rPr lang="ru-RU" sz="2400" dirty="0" smtClean="0"/>
              <a:t>систем бројева се такође назива хек.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3444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5088" y="853440"/>
            <a:ext cx="10265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Претварање из хексадецималног у декадни број врши се аналогно као што смо то радили код претварања из окталног или бинарног система.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04544" y="2279904"/>
            <a:ext cx="10070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9А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16</a:t>
            </a:r>
            <a:r>
              <a:rPr lang="en-US" sz="2400" dirty="0" smtClean="0"/>
              <a:t> = ? </a:t>
            </a:r>
            <a:r>
              <a:rPr lang="en-US" sz="2400" baseline="-25000" dirty="0" smtClean="0"/>
              <a:t>10</a:t>
            </a:r>
          </a:p>
          <a:p>
            <a:endParaRPr lang="sr-Cyrl-RS" sz="2400" baseline="-25000" dirty="0" smtClean="0"/>
          </a:p>
          <a:p>
            <a:r>
              <a:rPr lang="sr-Cyrl-RS" sz="2400" dirty="0" smtClean="0"/>
              <a:t>9А</a:t>
            </a:r>
            <a:r>
              <a:rPr lang="en-US" sz="2400" dirty="0" smtClean="0"/>
              <a:t>F = 9 * 16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A*16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F*16</a:t>
            </a:r>
            <a:r>
              <a:rPr lang="en-US" sz="2400" baseline="30000" dirty="0" smtClean="0"/>
              <a:t>0 </a:t>
            </a:r>
            <a:r>
              <a:rPr lang="en-US" sz="2400" dirty="0" smtClean="0"/>
              <a:t>= 9*256 + 10*16 + 15*1 = 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                2304 + 160 + 15 = 2479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0432" y="760583"/>
            <a:ext cx="10314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Претварање из декадног у хексадецимални систем врши се аналогно као претварање из бинарног и окталног система: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328956" y="2500622"/>
            <a:ext cx="505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2479 </a:t>
            </a:r>
            <a:r>
              <a:rPr lang="en-US" sz="2400" baseline="-25000" dirty="0" smtClean="0"/>
              <a:t>10</a:t>
            </a:r>
            <a:r>
              <a:rPr lang="en-US" sz="2400" dirty="0" smtClean="0"/>
              <a:t> = ? </a:t>
            </a:r>
            <a:r>
              <a:rPr lang="en-US" sz="2400" baseline="-25000" dirty="0" smtClean="0"/>
              <a:t>16</a:t>
            </a:r>
          </a:p>
        </p:txBody>
      </p:sp>
      <p:sp>
        <p:nvSpPr>
          <p:cNvPr id="4" name="Rectangle 3"/>
          <p:cNvSpPr/>
          <p:nvPr/>
        </p:nvSpPr>
        <p:spPr>
          <a:xfrm>
            <a:off x="1353312" y="310144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2479 : 16 = 154   </a:t>
            </a:r>
            <a:r>
              <a:rPr lang="sr-Cyrl-RS" sz="2400" dirty="0" smtClean="0"/>
              <a:t>остатак  14 (</a:t>
            </a:r>
            <a:r>
              <a:rPr lang="en-US" sz="2400" dirty="0" smtClean="0"/>
              <a:t>F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316736" y="375201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154 : 16 = 9         </a:t>
            </a:r>
            <a:r>
              <a:rPr lang="sr-Cyrl-RS" sz="2400" dirty="0" smtClean="0"/>
              <a:t>остатак  10  (А)</a:t>
            </a:r>
            <a:endParaRPr lang="sr-Cyrl-R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400919" y="4463534"/>
            <a:ext cx="3789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/>
              <a:t>9 </a:t>
            </a:r>
            <a:r>
              <a:rPr lang="sr-Latn-RS" sz="2400" dirty="0" smtClean="0"/>
              <a:t>: 16 = 0              </a:t>
            </a:r>
            <a:r>
              <a:rPr lang="en-US" sz="2400" dirty="0" smtClean="0"/>
              <a:t>o</a:t>
            </a:r>
            <a:r>
              <a:rPr lang="sr-Cyrl-RS" sz="2400" dirty="0" smtClean="0"/>
              <a:t>статак 9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242304" y="3157728"/>
            <a:ext cx="12192" cy="16459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196359" y="3366254"/>
            <a:ext cx="2688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2479 </a:t>
            </a:r>
            <a:r>
              <a:rPr lang="en-US" sz="2800" baseline="-25000" dirty="0" smtClean="0"/>
              <a:t>10</a:t>
            </a:r>
            <a:r>
              <a:rPr lang="en-US" sz="2800" dirty="0" smtClean="0"/>
              <a:t> = </a:t>
            </a:r>
            <a:r>
              <a:rPr lang="sr-Cyrl-RS" sz="2800" dirty="0" smtClean="0"/>
              <a:t>9А</a:t>
            </a:r>
            <a:r>
              <a:rPr lang="en-US" sz="2800" dirty="0" smtClean="0"/>
              <a:t>F </a:t>
            </a:r>
            <a:r>
              <a:rPr lang="en-US" sz="2800" baseline="-25000" dirty="0" smtClean="0"/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560" y="1351895"/>
            <a:ext cx="10607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Хексадецимални бројни систем је </a:t>
            </a:r>
            <a:r>
              <a:rPr lang="ru-RU" sz="2800" dirty="0" smtClean="0"/>
              <a:t>погодан </a:t>
            </a:r>
            <a:r>
              <a:rPr lang="ru-RU" sz="2800" dirty="0" smtClean="0"/>
              <a:t>начина за </a:t>
            </a:r>
            <a:r>
              <a:rPr lang="ru-RU" sz="2800" dirty="0" smtClean="0"/>
              <a:t>записивање </a:t>
            </a:r>
            <a:r>
              <a:rPr lang="ru-RU" sz="2800" dirty="0" smtClean="0"/>
              <a:t>броја бинарних цифара.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Велике </a:t>
            </a:r>
            <a:r>
              <a:rPr lang="ru-RU" sz="2800" dirty="0" smtClean="0"/>
              <a:t>бинарне цифре су лако представљене хексадецималним бројем.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191069" y="0"/>
            <a:ext cx="11162731" cy="6176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База бинарног бројевног система је два јер је представљена са двије цифре, тј. 0 и 1. Тешко је представити велики број у облику бинарне цифре и стога се хексадецимални систем користи у дигиталној електроници. </a:t>
            </a:r>
            <a:r>
              <a:rPr lang="ru-RU" sz="2400" smtClean="0"/>
              <a:t>Систем </a:t>
            </a:r>
            <a:r>
              <a:rPr lang="ru-RU" sz="2400" smtClean="0"/>
              <a:t>помоћу </a:t>
            </a:r>
            <a:r>
              <a:rPr lang="ru-RU" sz="2400" dirty="0" smtClean="0"/>
              <a:t>је сљедећи:</a:t>
            </a:r>
            <a:endParaRPr lang="sr-Latn-CS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631" y="2030332"/>
            <a:ext cx="9867331" cy="342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4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42127" y="240883"/>
            <a:ext cx="10848833" cy="58903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Да би смо претворили хексадецимални број у бинарни број, требамо претворити сваку хексадецималну цифру у четвероцифрени еквивалент. На пример, хексадецимални број 9А</a:t>
            </a:r>
            <a:r>
              <a:rPr lang="sr-Latn-CS" sz="2400" dirty="0" smtClean="0"/>
              <a:t>F</a:t>
            </a:r>
            <a:r>
              <a:rPr lang="ru-RU" sz="2400" dirty="0" smtClean="0"/>
              <a:t> који се конвертује у бинарну цифру. Конверзије су сљедеће:</a:t>
            </a:r>
          </a:p>
          <a:p>
            <a:endParaRPr lang="sr-Latn-CS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5718" y="2160180"/>
            <a:ext cx="6823881" cy="2906972"/>
          </a:xfrm>
          <a:prstGeom prst="rect">
            <a:avLst/>
          </a:prstGeom>
        </p:spPr>
      </p:pic>
      <p:sp>
        <p:nvSpPr>
          <p:cNvPr id="5" name="Pravougaonik 4"/>
          <p:cNvSpPr/>
          <p:nvPr/>
        </p:nvSpPr>
        <p:spPr>
          <a:xfrm>
            <a:off x="1201003" y="5252724"/>
            <a:ext cx="9512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Стога је еквивалентни бинарни број 1001 1010 1111.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xmlns="" val="27666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92480" y="245660"/>
            <a:ext cx="11186160" cy="5931303"/>
          </a:xfrm>
        </p:spPr>
        <p:txBody>
          <a:bodyPr>
            <a:normAutofit/>
          </a:bodyPr>
          <a:lstStyle/>
          <a:p>
            <a:r>
              <a:rPr lang="sr-Cyrl-CS" sz="2400" dirty="0" smtClean="0"/>
              <a:t>За </a:t>
            </a:r>
            <a:r>
              <a:rPr lang="sr-Cyrl-CS" sz="2400" dirty="0" smtClean="0"/>
              <a:t>конвертовање датог бинарног броја у његов еквивалентни </a:t>
            </a:r>
            <a:r>
              <a:rPr lang="sr-Cyrl-CS" sz="2400" dirty="0" err="1" smtClean="0"/>
              <a:t>хексадецимални</a:t>
            </a:r>
            <a:r>
              <a:rPr lang="sr-Cyrl-CS" sz="2400" dirty="0" smtClean="0"/>
              <a:t> број </a:t>
            </a:r>
            <a:r>
              <a:rPr lang="sr-Cyrl-CS" sz="2400" dirty="0" smtClean="0"/>
              <a:t>преписује бинарни </a:t>
            </a:r>
            <a:r>
              <a:rPr lang="sr-Cyrl-CS" sz="2400" dirty="0" smtClean="0"/>
              <a:t>број сетова од четири цифре, а затим ставља </a:t>
            </a:r>
            <a:r>
              <a:rPr lang="sr-Cyrl-CS" sz="2400" dirty="0" err="1" smtClean="0"/>
              <a:t>хексадецималну</a:t>
            </a:r>
            <a:r>
              <a:rPr lang="sr-Cyrl-CS" sz="2400" dirty="0" smtClean="0"/>
              <a:t> цифру испред сваке четвороцифрене групе бинарног броја као што је објашњено следећим бројем.</a:t>
            </a:r>
            <a:endParaRPr lang="sr-Latn-CS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1002" y="1982794"/>
            <a:ext cx="6892120" cy="2123150"/>
          </a:xfrm>
          <a:prstGeom prst="rect">
            <a:avLst/>
          </a:prstGeom>
        </p:spPr>
      </p:pic>
      <p:sp>
        <p:nvSpPr>
          <p:cNvPr id="5" name="Pravougaonik 4"/>
          <p:cNvSpPr/>
          <p:nvPr/>
        </p:nvSpPr>
        <p:spPr>
          <a:xfrm>
            <a:off x="961258" y="4364906"/>
            <a:ext cx="8830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Тако </a:t>
            </a:r>
            <a:r>
              <a:rPr lang="ru-RU" sz="2800" dirty="0" smtClean="0"/>
              <a:t>је еквивалентни хексадецимални број Е8</a:t>
            </a:r>
            <a:r>
              <a:rPr lang="sr-Latn-CS" sz="2800" dirty="0" smtClean="0"/>
              <a:t>D</a:t>
            </a:r>
            <a:r>
              <a:rPr lang="ru-RU" sz="2800" dirty="0" smtClean="0"/>
              <a:t>6.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xmlns="" val="37685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4000" dirty="0" smtClean="0"/>
              <a:t>Играјте се бројевима... </a:t>
            </a:r>
            <a:r>
              <a:rPr lang="bs-Cyrl-BA" sz="4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bs-Cyrl-BA" sz="4000" dirty="0" smtClean="0">
                <a:sym typeface="Wingdings" panose="05000000000000000000" pitchFamily="2" charset="2"/>
              </a:rPr>
              <a:t>ХВАЛА НА ПАЖЊИ!</a:t>
            </a:r>
            <a:endParaRPr lang="sr-Latn-CS" sz="4000" dirty="0"/>
          </a:p>
        </p:txBody>
      </p:sp>
    </p:spTree>
    <p:extLst>
      <p:ext uri="{BB962C8B-B14F-4D97-AF65-F5344CB8AC3E}">
        <p14:creationId xmlns:p14="http://schemas.microsoft.com/office/powerpoint/2010/main" xmlns="" val="30318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TM10001105[[fn=Izrezano]]</Template>
  <TotalTime>98</TotalTime>
  <Words>322</Words>
  <Application>Microsoft Office PowerPoint</Application>
  <PresentationFormat>Custom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Crop</vt:lpstr>
      <vt:lpstr>ХАКСАДЕЦИМАЛНИ БРОЈНИ СИСТЕМ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ХАКСАДЕЦИМАЛНИ БРОЈНИ СИСТЕМ</dc:title>
  <dc:creator>ucenik</dc:creator>
  <cp:lastModifiedBy>Aleksandra Stankovic</cp:lastModifiedBy>
  <cp:revision>11</cp:revision>
  <dcterms:created xsi:type="dcterms:W3CDTF">2021-02-15T19:10:31Z</dcterms:created>
  <dcterms:modified xsi:type="dcterms:W3CDTF">2021-02-16T11:05:55Z</dcterms:modified>
</cp:coreProperties>
</file>