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6ED60E-80CC-455F-87CE-1FE1210E4D41}" type="datetimeFigureOut">
              <a:rPr lang="sr-Latn-BA" smtClean="0"/>
              <a:pPr/>
              <a:t>29.1.2021.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C03801-8BBA-4444-9831-DDA4F063D005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571" y="5589240"/>
            <a:ext cx="799904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200" dirty="0" smtClean="0">
                <a:solidFill>
                  <a:srgbClr val="FFC000"/>
                </a:solidFill>
              </a:rPr>
              <a:t>Православна вјеронаука 6. разред</a:t>
            </a:r>
            <a:endParaRPr lang="sr-Latn-BA" sz="32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667" y="1179848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400" dirty="0" smtClean="0"/>
              <a:t>„Историја неправославних хришћанских </a:t>
            </a:r>
            <a:r>
              <a:rPr lang="sr-Cyrl-RS" sz="4400" dirty="0"/>
              <a:t>Ц</a:t>
            </a:r>
            <a:r>
              <a:rPr lang="sr-Cyrl-RS" sz="4400" dirty="0" smtClean="0"/>
              <a:t>ркава и других вјерских заједница“</a:t>
            </a:r>
            <a:endParaRPr lang="sr-Latn-BA" sz="4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83768" y="3645024"/>
            <a:ext cx="6120680" cy="122413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RS" sz="3600" dirty="0" smtClean="0">
                <a:solidFill>
                  <a:schemeClr val="tx1">
                    <a:lumMod val="95000"/>
                  </a:schemeClr>
                </a:solidFill>
              </a:rPr>
              <a:t>Понављање и утврђивање </a:t>
            </a:r>
          </a:p>
          <a:p>
            <a:pPr algn="ctr"/>
            <a:r>
              <a:rPr lang="sr-Cyrl-RS" sz="3600" dirty="0" smtClean="0">
                <a:solidFill>
                  <a:schemeClr val="tx1">
                    <a:lumMod val="95000"/>
                  </a:schemeClr>
                </a:solidFill>
              </a:rPr>
              <a:t>Наставна тема бр. 4</a:t>
            </a:r>
            <a:endParaRPr lang="sr-Latn-BA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305800" cy="782960"/>
          </a:xfrm>
        </p:spPr>
        <p:txBody>
          <a:bodyPr>
            <a:noAutofit/>
          </a:bodyPr>
          <a:lstStyle/>
          <a:p>
            <a:pPr algn="ctr"/>
            <a:r>
              <a:rPr lang="sr-Cyrl-RS" sz="6000" dirty="0" smtClean="0"/>
              <a:t>Хвала на пажњи</a:t>
            </a:r>
            <a:r>
              <a:rPr lang="en-GB" sz="6000" dirty="0" smtClean="0"/>
              <a:t>!</a:t>
            </a:r>
            <a:endParaRPr lang="sr-Latn-BA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</p:spPr>
        <p:txBody>
          <a:bodyPr>
            <a:normAutofit/>
          </a:bodyPr>
          <a:lstStyle/>
          <a:p>
            <a:r>
              <a:rPr lang="sr-Cyrl-RS" dirty="0" smtClean="0"/>
              <a:t>Наставне јединице: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17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400" dirty="0" smtClean="0"/>
              <a:t>Римокатоличка Црква</a:t>
            </a:r>
          </a:p>
          <a:p>
            <a:pPr>
              <a:buNone/>
            </a:pPr>
            <a:r>
              <a:rPr lang="sr-Cyrl-RS" sz="4400" dirty="0" smtClean="0"/>
              <a:t>Ислам</a:t>
            </a:r>
          </a:p>
          <a:p>
            <a:pPr>
              <a:buNone/>
            </a:pPr>
            <a:r>
              <a:rPr lang="sr-Cyrl-RS" sz="4400" dirty="0" smtClean="0"/>
              <a:t>Протестантизам</a:t>
            </a:r>
            <a:endParaRPr lang="sr-Latn-BA" sz="4400" dirty="0"/>
          </a:p>
        </p:txBody>
      </p:sp>
      <p:pic>
        <p:nvPicPr>
          <p:cNvPr id="4" name="Picture 3" descr="istockphoto-936902624-17066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988840"/>
            <a:ext cx="1267968" cy="936104"/>
          </a:xfrm>
          <a:prstGeom prst="rect">
            <a:avLst/>
          </a:prstGeom>
        </p:spPr>
      </p:pic>
      <p:pic>
        <p:nvPicPr>
          <p:cNvPr id="5" name="Picture 4" descr="kisspng-symbols-of-islam-symbols-of-islam-religion-clip-ar-islam-5ac04289107860.68331001152254938506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2852936"/>
            <a:ext cx="1224136" cy="720080"/>
          </a:xfrm>
          <a:prstGeom prst="rect">
            <a:avLst/>
          </a:prstGeom>
        </p:spPr>
      </p:pic>
      <p:pic>
        <p:nvPicPr>
          <p:cNvPr id="6" name="Picture 5" descr="79-790294_protestant-christian-symbol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3645024"/>
            <a:ext cx="596418" cy="86409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275040" cy="866360"/>
          </a:xfrm>
        </p:spPr>
        <p:txBody>
          <a:bodyPr/>
          <a:lstStyle/>
          <a:p>
            <a:r>
              <a:rPr lang="sr-Cyrl-RS" dirty="0" smtClean="0"/>
              <a:t>Римокатоличка Црква</a:t>
            </a:r>
            <a:endParaRPr lang="sr-Latn-BA" dirty="0"/>
          </a:p>
        </p:txBody>
      </p:sp>
      <p:pic>
        <p:nvPicPr>
          <p:cNvPr id="4" name="Content Placeholder 3" descr="istockphoto-936902624-170667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04248" y="1844824"/>
            <a:ext cx="1800200" cy="4104456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5832648" cy="4536503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1054. године долази до Великог раскола или Велике шизме</a:t>
            </a:r>
            <a:r>
              <a:rPr lang="en-GB" dirty="0" smtClean="0"/>
              <a:t>.</a:t>
            </a:r>
            <a:endParaRPr lang="sr-Cyrl-RS" dirty="0" smtClean="0"/>
          </a:p>
          <a:p>
            <a:r>
              <a:rPr lang="sr-Cyrl-RS" dirty="0" smtClean="0"/>
              <a:t>Главни актери су били </a:t>
            </a:r>
            <a:r>
              <a:rPr lang="sr-Cyrl-RS" dirty="0"/>
              <a:t>Р</a:t>
            </a:r>
            <a:r>
              <a:rPr lang="sr-Cyrl-RS" dirty="0" smtClean="0"/>
              <a:t>имски папа Лав </a:t>
            </a:r>
            <a:r>
              <a:rPr lang="sr-Latn-BA" dirty="0" smtClean="0"/>
              <a:t>IX</a:t>
            </a:r>
            <a:r>
              <a:rPr lang="sr-Cyrl-RS" dirty="0" smtClean="0"/>
              <a:t>, кардинал Хумберт</a:t>
            </a:r>
            <a:r>
              <a:rPr lang="sr-Latn-BA" dirty="0" smtClean="0"/>
              <a:t> </a:t>
            </a:r>
            <a:r>
              <a:rPr lang="sr-Cyrl-RS" dirty="0" smtClean="0"/>
              <a:t>и Цариградски патријарх Михаило Куруларије.</a:t>
            </a:r>
          </a:p>
          <a:p>
            <a:r>
              <a:rPr lang="sr-Cyrl-RS" dirty="0" smtClean="0"/>
              <a:t>16. јула 1054. године кардинал Хумберт полаже на </a:t>
            </a:r>
            <a:r>
              <a:rPr lang="sr-Cyrl-RS" dirty="0"/>
              <a:t>Ч</a:t>
            </a:r>
            <a:r>
              <a:rPr lang="sr-Cyrl-RS" dirty="0" smtClean="0"/>
              <a:t>асни престо цркве Свете Софије у Цариграду документ о искључењу из Цркве и анатемисању Патријарха Михаила.</a:t>
            </a:r>
            <a:endParaRPr lang="sr-Latn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stockphoto-936902624-17066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980728"/>
            <a:ext cx="1267968" cy="126796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Римокатоличка Црква</a:t>
            </a:r>
            <a:endParaRPr lang="sr-Latn-B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Нова учења у Римокатоличкој Цркви</a:t>
            </a:r>
            <a:endParaRPr lang="sr-Latn-B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Нови обреди у Римокатоличкој Цркви</a:t>
            </a:r>
            <a:endParaRPr lang="sr-Latn-BA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67544" y="2924944"/>
            <a:ext cx="4029844" cy="343537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r-Cyrl-RS" dirty="0" smtClean="0"/>
              <a:t>Филиокве;</a:t>
            </a:r>
          </a:p>
          <a:p>
            <a:pPr marL="457200" indent="-457200">
              <a:buAutoNum type="arabicPeriod"/>
            </a:pPr>
            <a:r>
              <a:rPr lang="sr-Cyrl-BA" dirty="0" smtClean="0"/>
              <a:t>О</a:t>
            </a:r>
            <a:r>
              <a:rPr lang="sr-Cyrl-RS" dirty="0" smtClean="0"/>
              <a:t> безгрешном зачећу Пр. Богородице;</a:t>
            </a:r>
          </a:p>
          <a:p>
            <a:pPr marL="457200" indent="-457200">
              <a:buAutoNum type="arabicPeriod"/>
            </a:pPr>
            <a:r>
              <a:rPr lang="sr-Cyrl-BA" dirty="0" smtClean="0"/>
              <a:t>О</a:t>
            </a:r>
            <a:r>
              <a:rPr lang="sr-Cyrl-RS" dirty="0" smtClean="0"/>
              <a:t> чистилишту;</a:t>
            </a:r>
          </a:p>
          <a:p>
            <a:pPr marL="457200" indent="-457200">
              <a:buAutoNum type="arabicPeriod"/>
            </a:pPr>
            <a:r>
              <a:rPr lang="sr-Cyrl-BA" dirty="0" smtClean="0"/>
              <a:t>О</a:t>
            </a:r>
            <a:r>
              <a:rPr lang="sr-Cyrl-RS" dirty="0" smtClean="0"/>
              <a:t> папској непогрешивости.</a:t>
            </a:r>
            <a:endParaRPr lang="sr-Latn-B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2924944"/>
            <a:ext cx="4041775" cy="343537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sr-Cyrl-BA" dirty="0" smtClean="0"/>
              <a:t>У</a:t>
            </a:r>
            <a:r>
              <a:rPr lang="sr-Cyrl-RS" dirty="0" smtClean="0"/>
              <a:t>потреба бесквасних хљебова на миси;</a:t>
            </a:r>
          </a:p>
          <a:p>
            <a:pPr marL="457200" indent="-457200">
              <a:buAutoNum type="arabicPeriod"/>
            </a:pPr>
            <a:r>
              <a:rPr lang="sr-Cyrl-BA" dirty="0" smtClean="0"/>
              <a:t>С</a:t>
            </a:r>
            <a:r>
              <a:rPr lang="sr-Cyrl-RS" dirty="0" smtClean="0"/>
              <a:t>вештенство се увијек причешћује тијелом и крвљу Христовом, а народ само тијелом;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Свештенство је безбрачно;</a:t>
            </a:r>
          </a:p>
          <a:p>
            <a:pPr marL="457200" indent="-457200">
              <a:buAutoNum type="arabicPeriod"/>
            </a:pPr>
            <a:r>
              <a:rPr lang="sr-Cyrl-BA" dirty="0" smtClean="0"/>
              <a:t>С</a:t>
            </a:r>
            <a:r>
              <a:rPr lang="sr-Cyrl-RS" dirty="0" smtClean="0"/>
              <a:t>вета тајна крштења се врши обливањем или кропљењем;</a:t>
            </a:r>
          </a:p>
          <a:p>
            <a:pPr marL="457200" indent="-457200">
              <a:buAutoNum type="arabicPeriod"/>
            </a:pPr>
            <a:r>
              <a:rPr lang="sr-Cyrl-BA" dirty="0" smtClean="0"/>
              <a:t>И</a:t>
            </a:r>
            <a:r>
              <a:rPr lang="sr-Cyrl-RS" dirty="0" smtClean="0"/>
              <a:t>нструментална музика у богослужењима.</a:t>
            </a:r>
            <a:endParaRPr lang="sr-Latn-B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stockphoto-936902624-17066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837884"/>
            <a:ext cx="2506475" cy="417646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57268"/>
            <a:ext cx="5698976" cy="79435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Римокатоличка Црква</a:t>
            </a:r>
            <a:endParaRPr lang="sr-Latn-B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532620" y="1508208"/>
            <a:ext cx="7279740" cy="659352"/>
          </a:xfrm>
        </p:spPr>
        <p:txBody>
          <a:bodyPr/>
          <a:lstStyle/>
          <a:p>
            <a:r>
              <a:rPr lang="sr-Cyrl-RS" dirty="0" smtClean="0"/>
              <a:t>Покушаји уједињења са </a:t>
            </a:r>
            <a:r>
              <a:rPr lang="sr-Cyrl-RS" dirty="0" smtClean="0"/>
              <a:t>православнима</a:t>
            </a:r>
            <a:r>
              <a:rPr lang="sr-Latn-RS" dirty="0" smtClean="0"/>
              <a:t> </a:t>
            </a:r>
            <a:r>
              <a:rPr lang="sr-Cyrl-RS" dirty="0" smtClean="0"/>
              <a:t>- </a:t>
            </a:r>
            <a:r>
              <a:rPr lang="sr-Cyrl-RS" dirty="0" smtClean="0"/>
              <a:t>Уније</a:t>
            </a:r>
            <a:endParaRPr lang="sr-Latn-B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>
          <a:xfrm>
            <a:off x="464024" y="2513904"/>
            <a:ext cx="4040188" cy="3435376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Лионска унија у Француској 1274. године.</a:t>
            </a:r>
          </a:p>
          <a:p>
            <a:r>
              <a:rPr lang="sr-Cyrl-RS" dirty="0" smtClean="0"/>
              <a:t>Флорентинска унија у Италији 1439. године. </a:t>
            </a:r>
          </a:p>
          <a:p>
            <a:r>
              <a:rPr lang="sr-Cyrl-BA" dirty="0" smtClean="0"/>
              <a:t>П</a:t>
            </a:r>
            <a:r>
              <a:rPr lang="sr-Cyrl-RS" dirty="0" smtClean="0"/>
              <a:t>рви озбиљнији покушај уједињења је био договор о скидање анатема између Цариградског патријарха Атинагоре </a:t>
            </a:r>
            <a:r>
              <a:rPr lang="sr-Latn-BA" dirty="0" smtClean="0"/>
              <a:t>I </a:t>
            </a:r>
            <a:r>
              <a:rPr lang="sr-Cyrl-RS" dirty="0" smtClean="0"/>
              <a:t>и Римског папе Павла </a:t>
            </a:r>
            <a:r>
              <a:rPr lang="sr-Latn-BA" dirty="0" smtClean="0"/>
              <a:t>VI </a:t>
            </a:r>
            <a:r>
              <a:rPr lang="sr-Cyrl-RS" dirty="0" smtClean="0"/>
              <a:t>из 1965. године.</a:t>
            </a:r>
            <a:endParaRPr lang="sr-Latn-B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d09815d40127240a4d7341b53e06f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473451">
            <a:off x="6224922" y="2378740"/>
            <a:ext cx="2202906" cy="2129856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18615" y="641469"/>
            <a:ext cx="2026568" cy="79435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Ислам</a:t>
            </a:r>
            <a:endParaRPr lang="sr-Latn-BA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95536" y="1772816"/>
            <a:ext cx="6120680" cy="4389120"/>
          </a:xfrm>
        </p:spPr>
        <p:txBody>
          <a:bodyPr>
            <a:normAutofit fontScale="92500"/>
          </a:bodyPr>
          <a:lstStyle/>
          <a:p>
            <a:r>
              <a:rPr lang="sr-Cyrl-RS" dirty="0" smtClean="0"/>
              <a:t>Ријеч ислам значи „преданост једноме Богу”.</a:t>
            </a:r>
          </a:p>
          <a:p>
            <a:r>
              <a:rPr lang="sr-Cyrl-BA" dirty="0" smtClean="0"/>
              <a:t>С</a:t>
            </a:r>
            <a:r>
              <a:rPr lang="sr-Cyrl-RS" dirty="0" smtClean="0"/>
              <a:t>вета књига у исламу се назива Кур’ан.</a:t>
            </a:r>
          </a:p>
          <a:p>
            <a:r>
              <a:rPr lang="sr-Cyrl-RS" dirty="0" smtClean="0"/>
              <a:t>Оснивач ислама је </a:t>
            </a:r>
            <a:r>
              <a:rPr lang="sr-Cyrl-RS" dirty="0" smtClean="0"/>
              <a:t>Мухамед</a:t>
            </a:r>
            <a:r>
              <a:rPr lang="sr-Latn-RS" dirty="0" smtClean="0"/>
              <a:t>,</a:t>
            </a:r>
            <a:r>
              <a:rPr lang="sr-Cyrl-RS" dirty="0" smtClean="0"/>
              <a:t> </a:t>
            </a:r>
            <a:r>
              <a:rPr lang="sr-Cyrl-RS" dirty="0" smtClean="0"/>
              <a:t>који је рођен око 570. године у Меки.</a:t>
            </a:r>
          </a:p>
          <a:p>
            <a:r>
              <a:rPr lang="sr-Cyrl-RS" dirty="0" smtClean="0"/>
              <a:t>610. </a:t>
            </a:r>
            <a:r>
              <a:rPr lang="sr-Cyrl-RS" dirty="0" smtClean="0"/>
              <a:t>године</a:t>
            </a:r>
            <a:r>
              <a:rPr lang="sr-Latn-RS" dirty="0" smtClean="0"/>
              <a:t>,</a:t>
            </a:r>
            <a:r>
              <a:rPr lang="sr-Cyrl-RS" dirty="0" smtClean="0"/>
              <a:t> </a:t>
            </a:r>
            <a:r>
              <a:rPr lang="sr-Cyrl-RS" dirty="0" smtClean="0"/>
              <a:t>у мјесецу </a:t>
            </a:r>
            <a:r>
              <a:rPr lang="sr-Cyrl-RS" dirty="0" smtClean="0"/>
              <a:t>Рамазану</a:t>
            </a:r>
            <a:r>
              <a:rPr lang="sr-Latn-RS" dirty="0" smtClean="0"/>
              <a:t>, </a:t>
            </a:r>
            <a:r>
              <a:rPr lang="sr-Cyrl-RS" dirty="0" smtClean="0"/>
              <a:t>Мухамеду </a:t>
            </a:r>
            <a:r>
              <a:rPr lang="sr-Cyrl-RS" dirty="0" smtClean="0"/>
              <a:t>се јавио мелек (анђео) и пренио му прве Алахове (Божје) ријечи.</a:t>
            </a:r>
          </a:p>
          <a:p>
            <a:r>
              <a:rPr lang="sr-Cyrl-RS" dirty="0" smtClean="0"/>
              <a:t>622. године Мухамед бјежи из Меке у Медину.</a:t>
            </a:r>
          </a:p>
          <a:p>
            <a:endParaRPr lang="sr-Latn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Ислам</a:t>
            </a:r>
            <a:endParaRPr lang="sr-Latn-B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Стубови </a:t>
            </a:r>
            <a:r>
              <a:rPr lang="sr-Cyrl-RS" dirty="0"/>
              <a:t>и</a:t>
            </a:r>
            <a:r>
              <a:rPr lang="sr-Cyrl-RS" dirty="0" smtClean="0"/>
              <a:t>слама:</a:t>
            </a:r>
            <a:endParaRPr lang="sr-Latn-B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2170584" cy="206652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r-Cyrl-RS" dirty="0" smtClean="0"/>
              <a:t>Шехадет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Намаз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Зекат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Пост</a:t>
            </a:r>
          </a:p>
          <a:p>
            <a:pPr marL="457200" indent="-457200">
              <a:buAutoNum type="arabicPeriod"/>
            </a:pPr>
            <a:r>
              <a:rPr lang="sr-Cyrl-RS" dirty="0" smtClean="0"/>
              <a:t>Хаџ</a:t>
            </a:r>
            <a:endParaRPr lang="sr-Latn-BA" dirty="0"/>
          </a:p>
        </p:txBody>
      </p:sp>
      <p:pic>
        <p:nvPicPr>
          <p:cNvPr id="12" name="Content Placeholder 11" descr="ed09815d40127240a4d7341b53e06f2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2637155">
            <a:off x="4593783" y="1945443"/>
            <a:ext cx="3236190" cy="323619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79-790294_protestant-christian-symbo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5299" y="1585443"/>
            <a:ext cx="2051720" cy="453650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91319" y="620688"/>
            <a:ext cx="4330824" cy="72234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Протестантизам</a:t>
            </a:r>
            <a:endParaRPr lang="sr-Latn-B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1520" y="1585443"/>
            <a:ext cx="6635080" cy="4922520"/>
          </a:xfrm>
        </p:spPr>
        <p:txBody>
          <a:bodyPr>
            <a:normAutofit fontScale="85000" lnSpcReduction="20000"/>
          </a:bodyPr>
          <a:lstStyle/>
          <a:p>
            <a:r>
              <a:rPr lang="sr-Cyrl-BA" dirty="0" smtClean="0"/>
              <a:t>П</a:t>
            </a:r>
            <a:r>
              <a:rPr lang="sr-Cyrl-RS" dirty="0" smtClean="0"/>
              <a:t>ојам протестантизам долази од става неколико кнезова њемачких држава, који су у име Лутерове вјере протестовали на састанку у Шпајеру 1529. године против одлуке њемачког цара Карла </a:t>
            </a:r>
            <a:r>
              <a:rPr lang="sr-Latn-BA" dirty="0" smtClean="0"/>
              <a:t>V</a:t>
            </a:r>
            <a:r>
              <a:rPr lang="sr-Cyrl-RS" dirty="0" smtClean="0"/>
              <a:t> да присилно </a:t>
            </a:r>
            <a:r>
              <a:rPr lang="sr-Cyrl-RS" dirty="0" smtClean="0"/>
              <a:t>убијед</a:t>
            </a:r>
            <a:r>
              <a:rPr lang="sr-Latn-RS" dirty="0" smtClean="0"/>
              <a:t>e</a:t>
            </a:r>
            <a:r>
              <a:rPr lang="sr-Cyrl-RS" dirty="0" smtClean="0"/>
              <a:t> </a:t>
            </a:r>
            <a:r>
              <a:rPr lang="sr-Cyrl-RS" dirty="0" smtClean="0"/>
              <a:t>Лутера да се одрекне својих идеја.</a:t>
            </a:r>
          </a:p>
          <a:p>
            <a:r>
              <a:rPr lang="sr-Cyrl-RS" dirty="0" smtClean="0"/>
              <a:t>Мартин Лутер је био монах августинског реда и професор библијских студија на Универзитету у Витенбергу (Њемачка).</a:t>
            </a:r>
          </a:p>
          <a:p>
            <a:r>
              <a:rPr lang="sr-Cyrl-RS" dirty="0" smtClean="0"/>
              <a:t>Лутер се побунио против индулигенција и 1517. године на врата цркве у Витенбергу прикуцао 95 теза против индулигенција.</a:t>
            </a:r>
          </a:p>
          <a:p>
            <a:r>
              <a:rPr lang="sr-Cyrl-BA" dirty="0" smtClean="0"/>
              <a:t>И</a:t>
            </a:r>
            <a:r>
              <a:rPr lang="sr-Cyrl-RS" dirty="0" smtClean="0"/>
              <a:t>ндулигенције су опроснице гријеха за новац.</a:t>
            </a:r>
          </a:p>
          <a:p>
            <a:r>
              <a:rPr lang="sr-Cyrl-RS" dirty="0" smtClean="0"/>
              <a:t>1521. године Папа Лав Х је изопштио Лутера из Цркве, а 1530. године на сабору у Аугсбургу Лутер представља своја основна учења.</a:t>
            </a:r>
          </a:p>
          <a:p>
            <a:endParaRPr lang="sr-Latn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9-790294_protestant-christian-symbo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480345"/>
            <a:ext cx="2123728" cy="4824536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Протестантизам</a:t>
            </a:r>
            <a:endParaRPr lang="sr-Latn-BA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5554960" cy="659352"/>
          </a:xfrm>
        </p:spPr>
        <p:txBody>
          <a:bodyPr/>
          <a:lstStyle/>
          <a:p>
            <a:r>
              <a:rPr lang="sr-Cyrl-RS" dirty="0" smtClean="0"/>
              <a:t>Главни реформаторски правци:</a:t>
            </a:r>
            <a:endParaRPr lang="sr-Latn-BA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57200" y="2852936"/>
            <a:ext cx="4040188" cy="1224136"/>
          </a:xfrm>
        </p:spPr>
        <p:txBody>
          <a:bodyPr/>
          <a:lstStyle/>
          <a:p>
            <a:r>
              <a:rPr lang="sr-Cyrl-RS" dirty="0" smtClean="0"/>
              <a:t>Лутеранство;</a:t>
            </a:r>
          </a:p>
          <a:p>
            <a:r>
              <a:rPr lang="sr-Cyrl-RS" dirty="0" smtClean="0"/>
              <a:t>Калвинизам;</a:t>
            </a:r>
          </a:p>
          <a:p>
            <a:r>
              <a:rPr lang="sr-Cyrl-RS" dirty="0" smtClean="0"/>
              <a:t>Англиканство.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414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Православна вјеронаука 6. разред</vt:lpstr>
      <vt:lpstr>Наставне јединице:</vt:lpstr>
      <vt:lpstr>Римокатоличка Црква</vt:lpstr>
      <vt:lpstr>Римокатоличка Црква</vt:lpstr>
      <vt:lpstr>Римокатоличка Црква</vt:lpstr>
      <vt:lpstr>Ислам</vt:lpstr>
      <vt:lpstr>Ислам</vt:lpstr>
      <vt:lpstr>Протестантизам</vt:lpstr>
      <vt:lpstr>Протестантизам</vt:lpstr>
      <vt:lpstr>Хвала на пажњи!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PCB</dc:creator>
  <cp:lastModifiedBy>39. Slavoljub Lukic</cp:lastModifiedBy>
  <cp:revision>48</cp:revision>
  <dcterms:created xsi:type="dcterms:W3CDTF">2021-01-18T12:31:40Z</dcterms:created>
  <dcterms:modified xsi:type="dcterms:W3CDTF">2021-01-29T07:15:46Z</dcterms:modified>
</cp:coreProperties>
</file>