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5" r:id="rId8"/>
    <p:sldId id="266" r:id="rId9"/>
    <p:sldId id="263" r:id="rId10"/>
    <p:sldId id="264" r:id="rId11"/>
    <p:sldId id="261" r:id="rId12"/>
  </p:sldIdLst>
  <p:sldSz cx="9144000" cy="5143500" type="screen16x9"/>
  <p:notesSz cx="6858000" cy="9144000"/>
  <p:defaultTextStyle>
    <a:defPPr>
      <a:defRPr lang="sr-Latn-R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7CC1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474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9762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2947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7260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73332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1082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05596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620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0357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75568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874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1162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6D49-5AFB-4278-A1F9-2E9B550178D8}" type="datetimeFigureOut">
              <a:rPr lang="sr-Latn-BA" smtClean="0"/>
              <a:pPr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65D87-503C-4E58-A566-CF3BA410289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88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3908" y="2603475"/>
            <a:ext cx="6196084" cy="102848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ACD433"/>
              </a:buClr>
              <a:buSzPct val="80000"/>
            </a:pPr>
            <a:r>
              <a:rPr lang="sr-Cyrl-BA" sz="2700" b="1" cap="all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Мјерење </a:t>
            </a:r>
            <a:r>
              <a:rPr lang="sr-Cyrl-BA" sz="2700" b="1" cap="all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дужине</a:t>
            </a:r>
          </a:p>
          <a:p>
            <a:pPr defTabSz="342900">
              <a:spcBef>
                <a:spcPts val="750"/>
              </a:spcBef>
              <a:buClr>
                <a:srgbClr val="ACD433"/>
              </a:buClr>
              <a:buSzPct val="80000"/>
            </a:pPr>
            <a:r>
              <a:rPr lang="sr-Cyrl-BA" sz="2700" b="1" cap="all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Јединице за мјерење дужине </a:t>
            </a:r>
            <a:endParaRPr lang="sr-Latn-BA" sz="2700" b="1" cap="all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27997" y="1278668"/>
            <a:ext cx="5751095" cy="77723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sr-Cyrl-BA" sz="21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sr-Cyrl-BA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Cyrl-BA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3. разред</a:t>
            </a:r>
            <a:endParaRPr lang="sr-Latn-BA" sz="210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2"/>
          <a:stretch/>
        </p:blipFill>
        <p:spPr>
          <a:xfrm>
            <a:off x="346269" y="71651"/>
            <a:ext cx="2738438" cy="47524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4845" y="3787255"/>
            <a:ext cx="167257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Latn-BA" sz="2400" b="1" dirty="0" smtClean="0"/>
              <a:t>(m, dm, cm)</a:t>
            </a:r>
            <a:endParaRPr lang="sr-Latn-BA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07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96" y="200401"/>
            <a:ext cx="121639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Задатак:</a:t>
            </a:r>
            <a:endParaRPr lang="sr-Latn-B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061" y="629160"/>
            <a:ext cx="527747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Процијени и разврстај предмете на оне који су :</a:t>
            </a:r>
          </a:p>
          <a:p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565984" y="2935705"/>
            <a:ext cx="12032" cy="199724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7989" y="2719137"/>
            <a:ext cx="308156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МАЊИ ОД ЈЕДНОГ МЕТРА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6164" y="2713122"/>
            <a:ext cx="300702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ВЕЋИ ОД ЈЕДНОГ МЕТРА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7" r="13795"/>
          <a:stretch/>
        </p:blipFill>
        <p:spPr>
          <a:xfrm>
            <a:off x="139303" y="660340"/>
            <a:ext cx="2625329" cy="1657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866" y="2014538"/>
            <a:ext cx="1220075" cy="474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688" y="1950704"/>
            <a:ext cx="207884" cy="335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1809" y="1650015"/>
            <a:ext cx="1181804" cy="581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/>
          <a:srcRect l="18817" t="55990" r="34169"/>
          <a:stretch/>
        </p:blipFill>
        <p:spPr>
          <a:xfrm>
            <a:off x="6268640" y="1146572"/>
            <a:ext cx="2110979" cy="12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49284 0.5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-0.30312 0.468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24284 0.434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9309 0.476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10495 0.492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100000">
                        <a14:foregroundMark x1="75238" y1="12500" x2="75238" y2="12500"/>
                        <a14:foregroundMark x1="80000" y1="14643" x2="80000" y2="14643"/>
                        <a14:foregroundMark x1="86190" y1="8214" x2="86190" y2="8214"/>
                        <a14:foregroundMark x1="71905" y1="8571" x2="71905" y2="8571"/>
                        <a14:foregroundMark x1="63333" y1="42857" x2="63333" y2="42857"/>
                        <a14:foregroundMark x1="35714" y1="35714" x2="35714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107" y="943481"/>
            <a:ext cx="3037502" cy="405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232" y="397043"/>
            <a:ext cx="6342634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sr-Cyrl-R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</a:p>
          <a:p>
            <a:endParaRPr lang="sr-Cyrl-R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45" y="996553"/>
            <a:ext cx="4562307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dirty="0" smtClean="0"/>
              <a:t>Задатак препиши у свеску и ријеши га.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745" y="2119075"/>
            <a:ext cx="2908489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sr-Cyrl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7" y="1568053"/>
            <a:ext cx="5959452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b="1" dirty="0" smtClean="0"/>
              <a:t>Задатак</a:t>
            </a:r>
          </a:p>
          <a:p>
            <a:r>
              <a:rPr lang="sr-Cyrl-RS" sz="2100" dirty="0" smtClean="0"/>
              <a:t>У датој табели стрелицом повежи једнаке дужине.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200302"/>
              </p:ext>
            </p:extLst>
          </p:nvPr>
        </p:nvGraphicFramePr>
        <p:xfrm>
          <a:off x="888302" y="2742323"/>
          <a:ext cx="4732431" cy="1546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477"/>
                <a:gridCol w="1577477"/>
                <a:gridCol w="1577477"/>
              </a:tblGrid>
              <a:tr h="302752">
                <a:tc rowSpan="2">
                  <a:txBody>
                    <a:bodyPr/>
                    <a:lstStyle/>
                    <a:p>
                      <a:r>
                        <a:rPr lang="sr-Cyrl-RS" sz="1100" b="1" dirty="0" smtClean="0">
                          <a:solidFill>
                            <a:schemeClr val="tx1"/>
                          </a:solidFill>
                        </a:rPr>
                        <a:t>ДЕСЕТ</a:t>
                      </a:r>
                      <a:r>
                        <a:rPr lang="sr-Cyrl-RS" sz="1100" b="1" baseline="0" dirty="0" smtClean="0">
                          <a:solidFill>
                            <a:schemeClr val="tx1"/>
                          </a:solidFill>
                        </a:rPr>
                        <a:t> ЦЕНТИМЕТАРА</a:t>
                      </a:r>
                      <a:endParaRPr lang="sr-Latn-R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rowSpan="5">
                  <a:txBody>
                    <a:bodyPr/>
                    <a:lstStyle/>
                    <a:p>
                      <a:endParaRPr lang="sr-Latn-R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ДВА ДЕЦИМЕТРА</a:t>
                      </a:r>
                      <a:endParaRPr lang="sr-Latn-RS" sz="1100" b="1" dirty="0"/>
                    </a:p>
                  </a:txBody>
                  <a:tcPr marL="68580" marR="68580" marT="34290" marB="34290"/>
                </a:tc>
              </a:tr>
              <a:tr h="0">
                <a:tc vMerge="1">
                  <a:txBody>
                    <a:bodyPr/>
                    <a:lstStyle/>
                    <a:p>
                      <a:endParaRPr lang="sr-Latn-R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RS" sz="1100" b="1" dirty="0" smtClean="0"/>
                        <a:t>30 cm</a:t>
                      </a:r>
                      <a:endParaRPr lang="sr-Latn-RS" sz="1100" b="1" dirty="0"/>
                    </a:p>
                  </a:txBody>
                  <a:tcPr marL="68580" marR="68580" marT="34290" marB="34290"/>
                </a:tc>
              </a:tr>
              <a:tr h="364801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2 </a:t>
                      </a:r>
                      <a:r>
                        <a:rPr lang="sr-Latn-RS" sz="1100" b="1" dirty="0" smtClean="0"/>
                        <a:t>dm</a:t>
                      </a:r>
                      <a:endParaRPr lang="sr-Latn-RS" sz="1100" b="1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409595">
                <a:tc>
                  <a:txBody>
                    <a:bodyPr/>
                    <a:lstStyle/>
                    <a:p>
                      <a:r>
                        <a:rPr lang="sr-Latn-RS" sz="1100" b="1" dirty="0" smtClean="0">
                          <a:solidFill>
                            <a:schemeClr val="tx1"/>
                          </a:solidFill>
                        </a:rPr>
                        <a:t>13 m</a:t>
                      </a:r>
                      <a:endParaRPr lang="sr-Latn-R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ТРИНАЕСТ МЕТАРА</a:t>
                      </a:r>
                      <a:endParaRPr lang="sr-Latn-RS" sz="1100" b="1" dirty="0"/>
                    </a:p>
                  </a:txBody>
                  <a:tcPr marL="68580" marR="68580" marT="34290" marB="34290"/>
                </a:tc>
              </a:tr>
              <a:tr h="409595">
                <a:tc>
                  <a:txBody>
                    <a:bodyPr/>
                    <a:lstStyle/>
                    <a:p>
                      <a:r>
                        <a:rPr lang="sr-Cyrl-RS" sz="1100" b="1" dirty="0" smtClean="0">
                          <a:solidFill>
                            <a:schemeClr val="tx1"/>
                          </a:solidFill>
                        </a:rPr>
                        <a:t>ТРИДЕСЕТ ЦЕНТИМЕТАРА</a:t>
                      </a:r>
                      <a:endParaRPr lang="sr-Latn-R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100" b="1" dirty="0" smtClean="0"/>
                        <a:t>10 cm</a:t>
                      </a:r>
                      <a:endParaRPr lang="sr-Latn-RS" sz="11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610" y="745958"/>
            <a:ext cx="7680564" cy="16850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Измјеримо дужину клупе помоћу Миланове и Анине оловке</a:t>
            </a:r>
            <a:r>
              <a:rPr lang="sr-Latn-B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r-Cyrl-R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dirty="0">
                <a:latin typeface="Arial" panose="020B0604020202020204" pitchFamily="34" charset="0"/>
                <a:cs typeface="Arial" panose="020B0604020202020204" pitchFamily="34" charset="0"/>
              </a:rPr>
              <a:t>Миланова оловка</a:t>
            </a:r>
          </a:p>
          <a:p>
            <a:endParaRPr lang="sr-Cyrl-R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Анина оловка</a:t>
            </a:r>
            <a:endParaRPr lang="sr-Latn-BA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2545" r="31634"/>
          <a:stretch/>
        </p:blipFill>
        <p:spPr>
          <a:xfrm rot="16200000">
            <a:off x="3656058" y="1008929"/>
            <a:ext cx="204717" cy="122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34681" b="34985"/>
          <a:stretch/>
        </p:blipFill>
        <p:spPr>
          <a:xfrm>
            <a:off x="2745753" y="2164248"/>
            <a:ext cx="1655650" cy="16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arallelogram 5"/>
          <p:cNvSpPr/>
          <p:nvPr/>
        </p:nvSpPr>
        <p:spPr>
          <a:xfrm>
            <a:off x="859809" y="2952406"/>
            <a:ext cx="3869141" cy="1811741"/>
          </a:xfrm>
          <a:prstGeom prst="parallelogram">
            <a:avLst>
              <a:gd name="adj" fmla="val 4364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4243" y="2794098"/>
            <a:ext cx="1595325" cy="649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9476" y="2814570"/>
            <a:ext cx="1503203" cy="649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605" y="4421698"/>
            <a:ext cx="2098730" cy="60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2214" y="4421698"/>
            <a:ext cx="2098730" cy="608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38797" y="2804333"/>
            <a:ext cx="1466519" cy="649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435" y="3352075"/>
            <a:ext cx="1238524" cy="176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/>
          <a:srcRect r="50212"/>
          <a:stretch/>
        </p:blipFill>
        <p:spPr>
          <a:xfrm>
            <a:off x="5113549" y="3060522"/>
            <a:ext cx="1600520" cy="227171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81684" y="2225663"/>
            <a:ext cx="1735849" cy="679342"/>
            <a:chOff x="7042245" y="2470246"/>
            <a:chExt cx="2314465" cy="90579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7042245" y="2483893"/>
              <a:ext cx="2210937" cy="892143"/>
            </a:xfrm>
            <a:prstGeom prst="wedgeRoundRectCallout">
              <a:avLst>
                <a:gd name="adj1" fmla="val 2410"/>
                <a:gd name="adj2" fmla="val 8190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4133" y="2470246"/>
              <a:ext cx="2232577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Дужина клупе</a:t>
              </a:r>
            </a:p>
            <a:p>
              <a:r>
                <a:rPr lang="sr-Cyrl-R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је 3 оловке.</a:t>
              </a:r>
              <a:endParaRPr lang="sr-Latn-BA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5782" y="2235899"/>
            <a:ext cx="1758028" cy="675564"/>
            <a:chOff x="9594376" y="2483893"/>
            <a:chExt cx="2344037" cy="90075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594376" y="2483893"/>
              <a:ext cx="2265528" cy="900752"/>
            </a:xfrm>
            <a:prstGeom prst="wedgeRoundRectCallout">
              <a:avLst>
                <a:gd name="adj1" fmla="val -31949"/>
                <a:gd name="adj2" fmla="val 9871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05836" y="2499816"/>
              <a:ext cx="2232577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Дужина клупе</a:t>
              </a:r>
            </a:p>
            <a:p>
              <a:r>
                <a:rPr lang="sr-Cyrl-R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је 2 оловке.</a:t>
              </a:r>
              <a:endParaRPr lang="sr-Latn-BA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71252" y="1498761"/>
            <a:ext cx="163265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 је у праву?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4621" y="264695"/>
            <a:ext cx="253218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ХАЈДЕ ДА МЈЕРИМО</a:t>
            </a:r>
            <a:endParaRPr lang="sr-Latn-B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1892" y="284871"/>
            <a:ext cx="540898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ЧИМЕ ЈОШ МОЖЕМО ДА МЈЕРИМО ДУЖИНУ?</a:t>
            </a:r>
            <a:endParaRPr lang="sr-Latn-B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37516"/>
          <a:stretch/>
        </p:blipFill>
        <p:spPr>
          <a:xfrm>
            <a:off x="-127272" y="1027461"/>
            <a:ext cx="2142470" cy="411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5197" y="2152357"/>
            <a:ext cx="85959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едаљ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6850" y="3239086"/>
            <a:ext cx="7386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топа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951" y="4251960"/>
            <a:ext cx="73642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акат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r="29830"/>
          <a:stretch/>
        </p:blipFill>
        <p:spPr>
          <a:xfrm>
            <a:off x="7584744" y="137160"/>
            <a:ext cx="1469654" cy="500634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4143151"/>
              </p:ext>
            </p:extLst>
          </p:nvPr>
        </p:nvGraphicFramePr>
        <p:xfrm>
          <a:off x="3461283" y="1975515"/>
          <a:ext cx="4266763" cy="261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814"/>
                <a:gridCol w="1211111"/>
                <a:gridCol w="1155838"/>
              </a:tblGrid>
              <a:tr h="872446">
                <a:tc>
                  <a:txBody>
                    <a:bodyPr/>
                    <a:lstStyle/>
                    <a:p>
                      <a:endParaRPr lang="sr-Latn-B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r-Latn-B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r-Latn-BA" sz="1400" dirty="0"/>
                    </a:p>
                  </a:txBody>
                  <a:tcPr marL="68580" marR="68580" marT="34290" marB="34290"/>
                </a:tc>
              </a:tr>
              <a:tr h="872446">
                <a:tc>
                  <a:txBody>
                    <a:bodyPr/>
                    <a:lstStyle/>
                    <a:p>
                      <a:endParaRPr lang="sr-Cyrl-R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дужина клупе</a:t>
                      </a:r>
                      <a:endParaRPr lang="sr-Latn-B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r-Latn-B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r-Latn-BA" sz="1400"/>
                    </a:p>
                  </a:txBody>
                  <a:tcPr marL="68580" marR="68580" marT="34290" marB="34290"/>
                </a:tc>
              </a:tr>
              <a:tr h="872446">
                <a:tc>
                  <a:txBody>
                    <a:bodyPr/>
                    <a:lstStyle/>
                    <a:p>
                      <a:endParaRPr lang="sr-Cyrl-R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дужина табле</a:t>
                      </a:r>
                      <a:endParaRPr lang="sr-Latn-B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r-Latn-BA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r-Latn-BA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98338" y="2335000"/>
            <a:ext cx="85959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едаљ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4121" y="2284452"/>
            <a:ext cx="73642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акат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399" y="1012874"/>
            <a:ext cx="62135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Одредимо дужине користећи наведене мјерне јединице.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3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5485" y="733927"/>
            <a:ext cx="7047955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Милан и његов отац мјере дужину терасе стопама.</a:t>
            </a:r>
          </a:p>
          <a:p>
            <a:pPr>
              <a:lnSpc>
                <a:spcPct val="150000"/>
              </a:lnSpc>
            </a:pP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Милан је измјерио дужину од 15 стопа. </a:t>
            </a:r>
          </a:p>
          <a:p>
            <a:pPr>
              <a:lnSpc>
                <a:spcPct val="150000"/>
              </a:lnSpc>
            </a:pP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 ли је његов отац измјерио више или мање стопа од Милана?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420" y="288758"/>
            <a:ext cx="99767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794" y="2680032"/>
            <a:ext cx="1202438" cy="18288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644191" y="4066674"/>
            <a:ext cx="3874167" cy="962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1" y="2995863"/>
            <a:ext cx="1385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1" y="2111543"/>
            <a:ext cx="95223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Зашто?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511" y="1384948"/>
            <a:ext cx="1685925" cy="28789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804" y="2879857"/>
            <a:ext cx="6016199" cy="10387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Да би мјерење дужине увијек имало исти </a:t>
            </a:r>
          </a:p>
          <a:p>
            <a:pPr algn="ctr"/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резултат, треба одредити мјерну јединицу која </a:t>
            </a:r>
          </a:p>
          <a:p>
            <a:pPr algn="ctr"/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важи за све.То је МЕТАР.</a:t>
            </a:r>
            <a:endParaRPr lang="sr-Latn-B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4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6341730" y="84222"/>
            <a:ext cx="2597734" cy="4872789"/>
            <a:chOff x="8455639" y="657726"/>
            <a:chExt cx="2776469" cy="595162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124" b="98483" l="9891" r="89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250" t="2198" r="26203" b="3800"/>
            <a:stretch/>
          </p:blipFill>
          <p:spPr>
            <a:xfrm>
              <a:off x="8455639" y="657726"/>
              <a:ext cx="2776469" cy="5951621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>
            <a:xfrm flipH="1" flipV="1">
              <a:off x="9526772" y="5688419"/>
              <a:ext cx="17278" cy="2361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/>
            <a:srcRect l="32446" t="47912" r="41387" b="15108"/>
            <a:stretch/>
          </p:blipFill>
          <p:spPr>
            <a:xfrm>
              <a:off x="9366637" y="2393343"/>
              <a:ext cx="707665" cy="3519729"/>
            </a:xfrm>
            <a:prstGeom prst="rect">
              <a:avLst/>
            </a:prstGeom>
          </p:spPr>
        </p:pic>
      </p:grpSp>
      <p:sp>
        <p:nvSpPr>
          <p:cNvPr id="2" name="TextBox 3"/>
          <p:cNvSpPr txBox="1"/>
          <p:nvPr/>
        </p:nvSpPr>
        <p:spPr>
          <a:xfrm>
            <a:off x="1312478" y="1355519"/>
            <a:ext cx="483055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ЈЕДИНИЦЕ ЗА МЈЕРЕЊЕ ДУЖИНЕ.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489" y="348018"/>
            <a:ext cx="6699847" cy="10387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Када желимо да измјеримо колико је нешто дугачко </a:t>
            </a:r>
            <a:endParaRPr lang="sr-Latn-BA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широко, колико је неко висок  или колико</a:t>
            </a:r>
            <a:endParaRPr lang="sr-Latn-BA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је нешто</a:t>
            </a:r>
            <a:r>
              <a:rPr lang="sr-Latn-BA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удаљено, користимо </a:t>
            </a:r>
            <a:endParaRPr lang="sr-Latn-B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942" y="1823233"/>
            <a:ext cx="1781033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2100" b="1" dirty="0">
                <a:latin typeface="Arial" panose="020B0604020202020204" pitchFamily="34" charset="0"/>
                <a:cs typeface="Arial" panose="020B0604020202020204" pitchFamily="34" charset="0"/>
              </a:rPr>
              <a:t>Метар </a:t>
            </a:r>
          </a:p>
          <a:p>
            <a:endParaRPr lang="sr-Cyrl-RS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</a:p>
          <a:p>
            <a:r>
              <a:rPr lang="sr-Cyrl-R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Дециметар	</a:t>
            </a:r>
          </a:p>
          <a:p>
            <a:r>
              <a:rPr lang="sr-Cyrl-R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sr-Cyrl-R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r-Cyrl-R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Центиметар</a:t>
            </a:r>
            <a:endParaRPr lang="sr-Latn-B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2029" y="1862382"/>
            <a:ext cx="412613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3583" y="2766187"/>
            <a:ext cx="60016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sr-Latn-BA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1039" y="4023397"/>
            <a:ext cx="583333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sr-Latn-BA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438100" y="1987006"/>
            <a:ext cx="634621" cy="214952"/>
          </a:xfrm>
          <a:prstGeom prst="rightArrow">
            <a:avLst/>
          </a:prstGeom>
          <a:solidFill>
            <a:srgbClr val="7CC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951598" y="2889465"/>
            <a:ext cx="634621" cy="214952"/>
          </a:xfrm>
          <a:prstGeom prst="rightArrow">
            <a:avLst/>
          </a:prstGeom>
          <a:solidFill>
            <a:srgbClr val="7CC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66550" y="4179178"/>
            <a:ext cx="634621" cy="214952"/>
          </a:xfrm>
          <a:prstGeom prst="rightArrow">
            <a:avLst/>
          </a:prstGeom>
          <a:solidFill>
            <a:srgbClr val="7CC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151915" y="1547949"/>
            <a:ext cx="19594" cy="28346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49886" y="4108270"/>
            <a:ext cx="0" cy="2677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7341325" y="4349932"/>
            <a:ext cx="3266" cy="293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25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12" grpId="0"/>
      <p:bldP spid="13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7127" y="752423"/>
            <a:ext cx="596774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Ево неких направа којима се мјери дужина.</a:t>
            </a:r>
            <a:endParaRPr lang="sr-Latn-B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4730" t="72718" r="-4730" b="4850"/>
          <a:stretch/>
        </p:blipFill>
        <p:spPr>
          <a:xfrm>
            <a:off x="5322805" y="1583320"/>
            <a:ext cx="3029804" cy="1074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081" y="2795995"/>
            <a:ext cx="191918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толарски метар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274" y="2801922"/>
            <a:ext cx="172297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ројачки метар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9944" y="2851845"/>
            <a:ext cx="181139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идарски метар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5453" y="1034555"/>
            <a:ext cx="3031499" cy="1476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5963" y="1406559"/>
            <a:ext cx="3031499" cy="101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51" b="25544"/>
          <a:stretch/>
        </p:blipFill>
        <p:spPr>
          <a:xfrm>
            <a:off x="2116806" y="3535701"/>
            <a:ext cx="2804110" cy="1180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1548" y="3777916"/>
            <a:ext cx="84662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лењир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8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9"/>
          <p:cNvSpPr txBox="1"/>
          <p:nvPr/>
        </p:nvSpPr>
        <p:spPr>
          <a:xfrm>
            <a:off x="482423" y="167097"/>
            <a:ext cx="7557649" cy="4593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 1 метар има 10 дециметара ,</a:t>
            </a:r>
          </a:p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 кажемо да је дециметар ДЕСЕТИ  ДИО метра,</a:t>
            </a:r>
          </a:p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центиметар ДЕСЕТИ ДИО дециметра.</a:t>
            </a:r>
          </a:p>
          <a:p>
            <a:endParaRPr lang="sr-Cyrl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Који дио дециметра је центиметар?</a:t>
            </a: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Центиметар је ____________________.</a:t>
            </a:r>
            <a:endParaRPr lang="sr-Latn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1dm=10cm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Који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дио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метра је центиметар?</a:t>
            </a: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Центимета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je _____________________ .</a:t>
            </a:r>
          </a:p>
          <a:p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m=100cm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135" y="3771900"/>
            <a:ext cx="172629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solidFill>
                  <a:srgbClr val="C00000"/>
                </a:solidFill>
              </a:rPr>
              <a:t>стоти дио метра</a:t>
            </a:r>
            <a:endParaRPr lang="sr-Latn-BA" sz="1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985" y="2439591"/>
            <a:ext cx="237186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>
                <a:solidFill>
                  <a:srgbClr val="C00000"/>
                </a:solidFill>
              </a:rPr>
              <a:t>д</a:t>
            </a:r>
            <a:r>
              <a:rPr lang="sr-Cyrl-RS" sz="1800" dirty="0" smtClean="0">
                <a:solidFill>
                  <a:srgbClr val="C00000"/>
                </a:solidFill>
              </a:rPr>
              <a:t>есети дио дециметра</a:t>
            </a:r>
            <a:endParaRPr lang="sr-Latn-BA" sz="18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539" y="1618060"/>
            <a:ext cx="2273418" cy="32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29911">
            <a:off x="21679" y="3406083"/>
            <a:ext cx="2187392" cy="1760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048" y="503635"/>
            <a:ext cx="7562519" cy="265457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dirty="0" smtClean="0"/>
              <a:t>Задатак</a:t>
            </a:r>
            <a:r>
              <a:rPr lang="sr-Latn-BA" sz="2100" dirty="0" smtClean="0"/>
              <a:t>:</a:t>
            </a:r>
            <a:endParaRPr lang="sr-Cyrl-RS" sz="2100" dirty="0" smtClean="0"/>
          </a:p>
          <a:p>
            <a:r>
              <a:rPr lang="sr-Cyrl-RS" sz="2100" dirty="0" smtClean="0"/>
              <a:t>Срђан и Маја су добили задатак да измјере дужину своје собе. </a:t>
            </a:r>
          </a:p>
          <a:p>
            <a:r>
              <a:rPr lang="sr-Cyrl-RS" sz="2100" dirty="0" smtClean="0"/>
              <a:t>Измјерили су четири метра</a:t>
            </a:r>
            <a:r>
              <a:rPr lang="sr-Latn-BA" sz="2100" dirty="0" smtClean="0"/>
              <a:t>, </a:t>
            </a:r>
            <a:r>
              <a:rPr lang="sr-Cyrl-RS" sz="2100" dirty="0" smtClean="0"/>
              <a:t>шест дециметара и три центиметра.</a:t>
            </a:r>
            <a:endParaRPr lang="sr-Latn-BA" sz="2100" dirty="0" smtClean="0"/>
          </a:p>
          <a:p>
            <a:r>
              <a:rPr lang="sr-Cyrl-RS" sz="2100" dirty="0" smtClean="0"/>
              <a:t>Помози им да их запишу јединицама за мјерење дужине.</a:t>
            </a:r>
            <a:endParaRPr lang="sr-Latn-BA" sz="2100" dirty="0" smtClean="0"/>
          </a:p>
          <a:p>
            <a:endParaRPr lang="sr-Cyrl-RS" sz="2100" dirty="0" smtClean="0"/>
          </a:p>
          <a:p>
            <a:r>
              <a:rPr lang="sr-Latn-BA" sz="2100" dirty="0" smtClean="0"/>
              <a:t>			</a:t>
            </a:r>
            <a:r>
              <a:rPr lang="sr-Cyrl-RS" sz="2100" dirty="0" smtClean="0"/>
              <a:t>Четири метра: </a:t>
            </a:r>
            <a:endParaRPr lang="sr-Latn-BA" sz="2100" dirty="0" smtClean="0"/>
          </a:p>
          <a:p>
            <a:r>
              <a:rPr lang="sr-Latn-BA" sz="2100" dirty="0" smtClean="0"/>
              <a:t>			</a:t>
            </a:r>
            <a:r>
              <a:rPr lang="sr-Cyrl-RS" sz="2100" dirty="0" smtClean="0"/>
              <a:t>Шест децим</a:t>
            </a:r>
            <a:r>
              <a:rPr lang="sr-Latn-BA" sz="2100" dirty="0" smtClean="0"/>
              <a:t>e</a:t>
            </a:r>
            <a:r>
              <a:rPr lang="sr-Cyrl-RS" sz="2100" dirty="0" smtClean="0"/>
              <a:t>тара: </a:t>
            </a:r>
            <a:endParaRPr lang="sr-Latn-BA" sz="2100" dirty="0" smtClean="0"/>
          </a:p>
          <a:p>
            <a:r>
              <a:rPr lang="sr-Latn-BA" sz="2100" dirty="0" smtClean="0"/>
              <a:t>			</a:t>
            </a:r>
            <a:r>
              <a:rPr lang="sr-Cyrl-RS" sz="2100" dirty="0" smtClean="0"/>
              <a:t>Три центиметра:</a:t>
            </a:r>
            <a:endParaRPr lang="sr-Latn-BA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4209133" y="2102898"/>
            <a:ext cx="53925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sr-Cyrl-RS" sz="2400" dirty="0">
                <a:solidFill>
                  <a:srgbClr val="C00000"/>
                </a:solidFill>
              </a:rPr>
              <a:t>4</a:t>
            </a:r>
            <a:r>
              <a:rPr lang="sr-Latn-BA" sz="2400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530" y="2444744"/>
            <a:ext cx="69153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sr-Latn-BA" sz="2100" dirty="0">
                <a:solidFill>
                  <a:srgbClr val="C00000"/>
                </a:solidFill>
              </a:rPr>
              <a:t>6dm</a:t>
            </a:r>
            <a:r>
              <a:rPr lang="sr-Cyrl-RS" sz="21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6796" y="2753916"/>
            <a:ext cx="60337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sr-Cyrl-RS" sz="2100" dirty="0">
                <a:solidFill>
                  <a:srgbClr val="C00000"/>
                </a:solidFill>
              </a:rPr>
              <a:t>3</a:t>
            </a:r>
            <a:r>
              <a:rPr lang="sr-Latn-BA" sz="2100" dirty="0">
                <a:solidFill>
                  <a:srgbClr val="C00000"/>
                </a:solidFill>
              </a:rPr>
              <a:t>cm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75486">
            <a:off x="6104451" y="3948539"/>
            <a:ext cx="2448696" cy="631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6821" y="1744821"/>
            <a:ext cx="1906689" cy="2972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3473" y="2113613"/>
            <a:ext cx="1555169" cy="2628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1366">
            <a:off x="2225395" y="3429671"/>
            <a:ext cx="390025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2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621" y="1581785"/>
            <a:ext cx="5016529" cy="2821773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574600" y="968175"/>
            <a:ext cx="5399235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Попуни табелу  као што је урађено у првом реду.</a:t>
            </a:r>
          </a:p>
          <a:p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21" y="457200"/>
            <a:ext cx="121639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Задатак:</a:t>
            </a:r>
            <a:endParaRPr lang="sr-Latn-B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462" y="757989"/>
            <a:ext cx="2246710" cy="422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2768" y="2574759"/>
            <a:ext cx="5873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579" y="3031959"/>
            <a:ext cx="168373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Седам метара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642" y="3910263"/>
            <a:ext cx="248621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Педесет центиметара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4643" y="3489159"/>
            <a:ext cx="58814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19m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654" y="2561035"/>
            <a:ext cx="1564481" cy="346249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sr-Latn-BA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89360" y="2528888"/>
            <a:ext cx="205667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Шест дециметара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6213" y="3921919"/>
            <a:ext cx="702756" cy="346249"/>
          </a:xfrm>
          <a:prstGeom prst="rect">
            <a:avLst/>
          </a:prstGeom>
          <a:solidFill>
            <a:srgbClr val="00B0F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sr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345</Words>
  <Application>Microsoft Office PowerPoint</Application>
  <PresentationFormat>On-screen Show (16:9)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Snježana Maksimović</dc:creator>
  <cp:lastModifiedBy>Laptop 002</cp:lastModifiedBy>
  <cp:revision>50</cp:revision>
  <dcterms:created xsi:type="dcterms:W3CDTF">2020-05-22T18:06:39Z</dcterms:created>
  <dcterms:modified xsi:type="dcterms:W3CDTF">2021-01-21T07:59:32Z</dcterms:modified>
</cp:coreProperties>
</file>