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D05E"/>
    <a:srgbClr val="00642D"/>
    <a:srgbClr val="FFABC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4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12/14/2020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12/14/2020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12/14/2020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12/14/2020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062912" cy="1128712"/>
          </a:xfrm>
        </p:spPr>
        <p:txBody>
          <a:bodyPr/>
          <a:lstStyle/>
          <a:p>
            <a:r>
              <a:rPr lang="en-US" dirty="0" smtClean="0"/>
              <a:t>DEUTSCH F</a:t>
            </a:r>
            <a:r>
              <a:rPr lang="de-DE" dirty="0" smtClean="0"/>
              <a:t>Ü</a:t>
            </a:r>
            <a:r>
              <a:rPr lang="en-US" dirty="0" smtClean="0"/>
              <a:t>R 7. KLASSE</a:t>
            </a:r>
            <a:endParaRPr lang="en-US" dirty="0"/>
          </a:p>
        </p:txBody>
      </p:sp>
      <p:sp>
        <p:nvSpPr>
          <p:cNvPr id="3" name="Subtitle 2"/>
          <p:cNvSpPr>
            <a:spLocks noGrp="1"/>
          </p:cNvSpPr>
          <p:nvPr>
            <p:ph type="subTitle" idx="1"/>
          </p:nvPr>
        </p:nvSpPr>
        <p:spPr>
          <a:xfrm>
            <a:off x="540544" y="4038600"/>
            <a:ext cx="8062912" cy="2819400"/>
          </a:xfrm>
        </p:spPr>
        <p:txBody>
          <a:bodyPr/>
          <a:lstStyle/>
          <a:p>
            <a:pPr algn="ctr"/>
            <a:r>
              <a:rPr lang="de-DE" dirty="0" smtClean="0">
                <a:solidFill>
                  <a:schemeClr val="accent1">
                    <a:lumMod val="20000"/>
                    <a:lumOff val="80000"/>
                  </a:schemeClr>
                </a:solidFill>
              </a:rPr>
              <a:t>PERFEKT</a:t>
            </a:r>
          </a:p>
          <a:p>
            <a:pPr algn="l"/>
            <a:r>
              <a:rPr lang="de-DE" dirty="0" smtClean="0"/>
              <a:t>Wiederholung- regelmäßige Verben</a:t>
            </a:r>
          </a:p>
          <a:p>
            <a:pPr algn="l"/>
            <a:r>
              <a:rPr lang="de-DE" dirty="0" smtClean="0"/>
              <a:t>Bearbeiten – unregelmäßige Verben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7494"/>
            <a:ext cx="8382000" cy="1256506"/>
          </a:xfrm>
        </p:spPr>
        <p:txBody>
          <a:bodyPr/>
          <a:lstStyle/>
          <a:p>
            <a:r>
              <a:rPr lang="de-DE"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PERFEKT </a:t>
            </a:r>
            <a:r>
              <a:rPr lang="en-US"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 </a:t>
            </a:r>
            <a:r>
              <a:rPr lang="en-US" dirty="0" err="1" smtClean="0">
                <a:ln w="18415" cmpd="sng">
                  <a:solidFill>
                    <a:srgbClr val="FFFFFF"/>
                  </a:solidFill>
                  <a:prstDash val="solid"/>
                </a:ln>
                <a:solidFill>
                  <a:schemeClr val="accent5">
                    <a:lumMod val="60000"/>
                    <a:lumOff val="40000"/>
                  </a:schemeClr>
                </a:solidFill>
                <a:effectLst>
                  <a:outerShdw blurRad="63500" dir="3600000" algn="tl" rotWithShape="0">
                    <a:srgbClr val="000000">
                      <a:alpha val="70000"/>
                    </a:srgbClr>
                  </a:outerShdw>
                </a:effectLst>
              </a:rPr>
              <a:t>Hilfsverb</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 </a:t>
            </a:r>
            <a:r>
              <a:rPr lang="en-US" dirty="0" err="1" smtClean="0">
                <a:ln w="18415" cmpd="sng">
                  <a:solidFill>
                    <a:srgbClr val="FFFFFF"/>
                  </a:solidFill>
                  <a:prstDash val="solid"/>
                </a:ln>
                <a:solidFill>
                  <a:srgbClr val="00B050"/>
                </a:solidFill>
                <a:effectLst>
                  <a:outerShdw blurRad="63500" dir="3600000" algn="tl" rotWithShape="0">
                    <a:srgbClr val="000000">
                      <a:alpha val="70000"/>
                    </a:srgbClr>
                  </a:outerShdw>
                </a:effectLst>
              </a:rPr>
              <a:t>Partizip</a:t>
            </a:r>
            <a:r>
              <a:rPr lang="en-US" dirty="0" smtClean="0">
                <a:ln w="18415" cmpd="sng">
                  <a:solidFill>
                    <a:srgbClr val="FFFFFF"/>
                  </a:solidFill>
                  <a:prstDash val="solid"/>
                </a:ln>
                <a:solidFill>
                  <a:srgbClr val="00B050"/>
                </a:solidFill>
                <a:effectLst>
                  <a:outerShdw blurRad="63500" dir="3600000" algn="tl" rotWithShape="0">
                    <a:srgbClr val="000000">
                      <a:alpha val="70000"/>
                    </a:srgbClr>
                  </a:outerShdw>
                </a:effectLst>
              </a:rPr>
              <a:t> II</a:t>
            </a:r>
            <a:endParaRPr lang="en-US" dirty="0">
              <a:ln w="18415" cmpd="sng">
                <a:solidFill>
                  <a:srgbClr val="FFFFFF"/>
                </a:solidFill>
                <a:prstDash val="solid"/>
              </a:ln>
              <a:solidFill>
                <a:srgbClr val="00B050"/>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304800" y="1371600"/>
            <a:ext cx="8686800" cy="5083208"/>
          </a:xfrm>
        </p:spPr>
        <p:txBody>
          <a:bodyPr>
            <a:normAutofit fontScale="92500" lnSpcReduction="20000"/>
          </a:bodyPr>
          <a:lstStyle/>
          <a:p>
            <a:pPr>
              <a:buNone/>
            </a:pPr>
            <a:r>
              <a:rPr lang="en-US" dirty="0" smtClean="0"/>
              <a:t>INFINITIV	</a:t>
            </a:r>
            <a:r>
              <a:rPr lang="en-US" dirty="0" smtClean="0"/>
              <a:t>  PARTIZIP </a:t>
            </a:r>
            <a:r>
              <a:rPr lang="en-US" dirty="0" smtClean="0"/>
              <a:t>II		BEISPIEL</a:t>
            </a:r>
          </a:p>
          <a:p>
            <a:pPr>
              <a:buNone/>
            </a:pPr>
            <a:endParaRPr lang="en-US" dirty="0" smtClean="0"/>
          </a:p>
          <a:p>
            <a:pPr algn="r">
              <a:buNone/>
            </a:pPr>
            <a:r>
              <a:rPr lang="de-DE" sz="2000" b="1" dirty="0" smtClean="0"/>
              <a:t>AUSSAGESÄTZE</a:t>
            </a:r>
            <a:endParaRPr lang="en-US" sz="2000" b="1" dirty="0" smtClean="0"/>
          </a:p>
          <a:p>
            <a:pPr>
              <a:buNone/>
            </a:pPr>
            <a:r>
              <a:rPr lang="en-US" sz="2000" b="1" dirty="0" err="1" smtClean="0"/>
              <a:t>machen</a:t>
            </a:r>
            <a:r>
              <a:rPr lang="en-US" sz="2000" b="1" dirty="0" smtClean="0"/>
              <a:t>	    </a:t>
            </a:r>
            <a:r>
              <a:rPr lang="en-US" sz="2000" b="1" dirty="0" err="1" smtClean="0"/>
              <a:t>gemacht</a:t>
            </a:r>
            <a:r>
              <a:rPr lang="en-US" sz="2000" b="1" dirty="0" smtClean="0"/>
              <a:t>		</a:t>
            </a:r>
            <a:r>
              <a:rPr lang="en-US" sz="2000" b="1" dirty="0" err="1" smtClean="0"/>
              <a:t>Ich</a:t>
            </a:r>
            <a:r>
              <a:rPr lang="en-US" sz="2000" b="1" dirty="0" smtClean="0"/>
              <a:t>  </a:t>
            </a:r>
            <a:r>
              <a:rPr lang="en-US" sz="2000" b="1" dirty="0" err="1" smtClean="0">
                <a:solidFill>
                  <a:schemeClr val="accent5">
                    <a:lumMod val="60000"/>
                    <a:lumOff val="40000"/>
                  </a:schemeClr>
                </a:solidFill>
              </a:rPr>
              <a:t>habe</a:t>
            </a:r>
            <a:r>
              <a:rPr lang="en-US" sz="2000" b="1" dirty="0" smtClean="0">
                <a:solidFill>
                  <a:schemeClr val="accent5">
                    <a:lumMod val="60000"/>
                    <a:lumOff val="40000"/>
                  </a:schemeClr>
                </a:solidFill>
              </a:rPr>
              <a:t> </a:t>
            </a:r>
            <a:r>
              <a:rPr lang="en-US" sz="2000" b="1" dirty="0" smtClean="0"/>
              <a:t> </a:t>
            </a:r>
            <a:r>
              <a:rPr lang="en-US" sz="2000" b="1" dirty="0" err="1" smtClean="0"/>
              <a:t>Übung</a:t>
            </a:r>
            <a:r>
              <a:rPr lang="en-US" sz="2000" b="1" dirty="0" smtClean="0"/>
              <a:t>  </a:t>
            </a:r>
            <a:r>
              <a:rPr lang="en-US" sz="2000" b="1" dirty="0" err="1" smtClean="0">
                <a:solidFill>
                  <a:srgbClr val="00B050"/>
                </a:solidFill>
              </a:rPr>
              <a:t>gemacht</a:t>
            </a:r>
            <a:r>
              <a:rPr lang="en-US" sz="2000" b="1" dirty="0" smtClean="0"/>
              <a:t>.</a:t>
            </a:r>
          </a:p>
          <a:p>
            <a:pPr>
              <a:buNone/>
            </a:pPr>
            <a:r>
              <a:rPr lang="de-DE" sz="2000" b="1" dirty="0" smtClean="0"/>
              <a:t>üben		    geübt		Du  </a:t>
            </a:r>
            <a:r>
              <a:rPr lang="de-DE" sz="2000" b="1" dirty="0" smtClean="0">
                <a:solidFill>
                  <a:schemeClr val="accent5">
                    <a:lumMod val="60000"/>
                    <a:lumOff val="40000"/>
                  </a:schemeClr>
                </a:solidFill>
              </a:rPr>
              <a:t>hast </a:t>
            </a:r>
            <a:r>
              <a:rPr lang="de-DE" sz="2000" b="1" dirty="0" smtClean="0">
                <a:solidFill>
                  <a:schemeClr val="accent4">
                    <a:lumMod val="60000"/>
                    <a:lumOff val="40000"/>
                  </a:schemeClr>
                </a:solidFill>
              </a:rPr>
              <a:t> </a:t>
            </a:r>
            <a:r>
              <a:rPr lang="de-DE" sz="2000" b="1" dirty="0" smtClean="0"/>
              <a:t>Gitarre  </a:t>
            </a:r>
            <a:r>
              <a:rPr lang="de-DE" sz="2000" b="1" dirty="0" smtClean="0">
                <a:solidFill>
                  <a:srgbClr val="00B050"/>
                </a:solidFill>
              </a:rPr>
              <a:t>geübt</a:t>
            </a:r>
            <a:r>
              <a:rPr lang="de-DE" sz="2000" b="1" dirty="0" smtClean="0"/>
              <a:t>.</a:t>
            </a:r>
          </a:p>
          <a:p>
            <a:pPr>
              <a:buNone/>
            </a:pPr>
            <a:r>
              <a:rPr lang="de-DE" sz="2000" b="1" dirty="0" smtClean="0"/>
              <a:t>kaufen	   	    gekauft		Mia  </a:t>
            </a:r>
            <a:r>
              <a:rPr lang="de-DE" sz="2000" b="1" dirty="0" smtClean="0">
                <a:solidFill>
                  <a:schemeClr val="accent5">
                    <a:lumMod val="60000"/>
                    <a:lumOff val="40000"/>
                  </a:schemeClr>
                </a:solidFill>
              </a:rPr>
              <a:t>hat</a:t>
            </a:r>
            <a:r>
              <a:rPr lang="de-DE" sz="2000" b="1" dirty="0" smtClean="0">
                <a:solidFill>
                  <a:schemeClr val="accent6">
                    <a:lumMod val="60000"/>
                    <a:lumOff val="40000"/>
                  </a:schemeClr>
                </a:solidFill>
              </a:rPr>
              <a:t> </a:t>
            </a:r>
            <a:r>
              <a:rPr lang="de-DE" sz="2000" b="1" dirty="0" smtClean="0"/>
              <a:t> das  Buch  </a:t>
            </a:r>
            <a:r>
              <a:rPr lang="de-DE" sz="2000" b="1" dirty="0" smtClean="0">
                <a:solidFill>
                  <a:srgbClr val="00B050"/>
                </a:solidFill>
              </a:rPr>
              <a:t>gekauft</a:t>
            </a:r>
            <a:r>
              <a:rPr lang="de-DE" sz="2000" b="1" dirty="0" smtClean="0"/>
              <a:t>.</a:t>
            </a:r>
          </a:p>
          <a:p>
            <a:pPr>
              <a:buNone/>
            </a:pPr>
            <a:r>
              <a:rPr lang="de-DE" sz="2000" b="1" dirty="0" smtClean="0"/>
              <a:t>regnen	    	    geregnet		Es  </a:t>
            </a:r>
            <a:r>
              <a:rPr lang="de-DE" sz="2000" b="1" dirty="0" smtClean="0">
                <a:solidFill>
                  <a:schemeClr val="accent6">
                    <a:lumMod val="60000"/>
                    <a:lumOff val="40000"/>
                  </a:schemeClr>
                </a:solidFill>
              </a:rPr>
              <a:t>hat</a:t>
            </a:r>
            <a:r>
              <a:rPr lang="de-DE" sz="2000" b="1" dirty="0" smtClean="0">
                <a:solidFill>
                  <a:schemeClr val="accent4">
                    <a:lumMod val="60000"/>
                    <a:lumOff val="40000"/>
                  </a:schemeClr>
                </a:solidFill>
              </a:rPr>
              <a:t>  </a:t>
            </a:r>
            <a:r>
              <a:rPr lang="de-DE" sz="2000" b="1" dirty="0" smtClean="0"/>
              <a:t>gestern  </a:t>
            </a:r>
            <a:r>
              <a:rPr lang="de-DE" sz="2000" b="1" dirty="0" smtClean="0">
                <a:solidFill>
                  <a:srgbClr val="00B050"/>
                </a:solidFill>
              </a:rPr>
              <a:t>geregnet</a:t>
            </a:r>
            <a:r>
              <a:rPr lang="de-DE" sz="2000" b="1" dirty="0" smtClean="0"/>
              <a:t>.</a:t>
            </a:r>
          </a:p>
          <a:p>
            <a:pPr>
              <a:buNone/>
            </a:pPr>
            <a:r>
              <a:rPr lang="de-DE" sz="2000" b="1" dirty="0" smtClean="0"/>
              <a:t>zeichnen	    gezeichnet		Wir  </a:t>
            </a:r>
            <a:r>
              <a:rPr lang="de-DE" sz="2000" b="1" dirty="0" smtClean="0">
                <a:solidFill>
                  <a:schemeClr val="accent5">
                    <a:lumMod val="60000"/>
                    <a:lumOff val="40000"/>
                  </a:schemeClr>
                </a:solidFill>
              </a:rPr>
              <a:t>haben </a:t>
            </a:r>
            <a:r>
              <a:rPr lang="de-DE" sz="2000" b="1" dirty="0" smtClean="0"/>
              <a:t> im Kunst  </a:t>
            </a:r>
            <a:r>
              <a:rPr lang="de-DE" sz="2000" b="1" dirty="0" smtClean="0">
                <a:solidFill>
                  <a:srgbClr val="00B050"/>
                </a:solidFill>
              </a:rPr>
              <a:t>gezeichnet</a:t>
            </a:r>
            <a:r>
              <a:rPr lang="de-DE" sz="2000" b="1" dirty="0" smtClean="0"/>
              <a:t>.</a:t>
            </a:r>
          </a:p>
          <a:p>
            <a:pPr>
              <a:buNone/>
            </a:pPr>
            <a:endParaRPr lang="de-DE" sz="2000" b="1" dirty="0" smtClean="0"/>
          </a:p>
          <a:p>
            <a:pPr algn="r">
              <a:buNone/>
            </a:pPr>
            <a:r>
              <a:rPr lang="de-DE" sz="2000" b="1" dirty="0" smtClean="0"/>
              <a:t>FRAGESÄTZE</a:t>
            </a:r>
          </a:p>
          <a:p>
            <a:pPr>
              <a:buNone/>
            </a:pPr>
            <a:r>
              <a:rPr lang="de-DE" sz="2000" b="1" dirty="0" smtClean="0"/>
              <a:t>malen</a:t>
            </a:r>
            <a:r>
              <a:rPr lang="en-US" sz="2000" b="1" dirty="0" smtClean="0"/>
              <a:t>		    </a:t>
            </a:r>
            <a:r>
              <a:rPr lang="en-US" sz="2000" b="1" dirty="0" err="1" smtClean="0"/>
              <a:t>gemalt</a:t>
            </a:r>
            <a:r>
              <a:rPr lang="en-US" sz="2000" b="1" dirty="0" smtClean="0"/>
              <a:t>		</a:t>
            </a:r>
            <a:r>
              <a:rPr lang="en-US" sz="2000" b="1" dirty="0" err="1" smtClean="0">
                <a:solidFill>
                  <a:schemeClr val="accent5">
                    <a:lumMod val="60000"/>
                    <a:lumOff val="40000"/>
                  </a:schemeClr>
                </a:solidFill>
              </a:rPr>
              <a:t>Habt</a:t>
            </a:r>
            <a:r>
              <a:rPr lang="en-US" sz="2000" b="1" dirty="0" smtClean="0">
                <a:solidFill>
                  <a:schemeClr val="accent5">
                    <a:lumMod val="60000"/>
                    <a:lumOff val="40000"/>
                  </a:schemeClr>
                </a:solidFill>
              </a:rPr>
              <a:t> </a:t>
            </a:r>
            <a:r>
              <a:rPr lang="en-US" sz="2000" b="1" dirty="0" smtClean="0"/>
              <a:t> </a:t>
            </a:r>
            <a:r>
              <a:rPr lang="en-US" sz="2000" b="1" dirty="0" err="1" smtClean="0"/>
              <a:t>ihr</a:t>
            </a:r>
            <a:r>
              <a:rPr lang="en-US" sz="2000" b="1" dirty="0" smtClean="0"/>
              <a:t>  das  </a:t>
            </a:r>
            <a:r>
              <a:rPr lang="en-US" sz="2000" b="1" dirty="0" err="1" smtClean="0"/>
              <a:t>Bild</a:t>
            </a:r>
            <a:r>
              <a:rPr lang="en-US" sz="2000" b="1" dirty="0" smtClean="0"/>
              <a:t>  </a:t>
            </a:r>
            <a:r>
              <a:rPr lang="en-US" sz="2000" b="1" dirty="0" err="1" smtClean="0">
                <a:solidFill>
                  <a:srgbClr val="00B050"/>
                </a:solidFill>
              </a:rPr>
              <a:t>gemalt</a:t>
            </a:r>
            <a:r>
              <a:rPr lang="en-US" sz="2000" b="1" dirty="0" smtClean="0"/>
              <a:t>?</a:t>
            </a:r>
          </a:p>
          <a:p>
            <a:pPr>
              <a:buNone/>
            </a:pPr>
            <a:r>
              <a:rPr lang="de-DE" sz="2000" b="1" dirty="0" smtClean="0"/>
              <a:t>basteln 	    gebastelt		</a:t>
            </a:r>
            <a:r>
              <a:rPr lang="de-DE" sz="2000" b="1" dirty="0" smtClean="0">
                <a:solidFill>
                  <a:schemeClr val="accent5">
                    <a:lumMod val="60000"/>
                    <a:lumOff val="40000"/>
                  </a:schemeClr>
                </a:solidFill>
              </a:rPr>
              <a:t>Haben</a:t>
            </a:r>
            <a:r>
              <a:rPr lang="de-DE" sz="2000" b="1" dirty="0" smtClean="0"/>
              <a:t> sie das selbst </a:t>
            </a:r>
            <a:r>
              <a:rPr lang="de-DE" sz="2000" b="1" dirty="0" smtClean="0">
                <a:solidFill>
                  <a:srgbClr val="00B050"/>
                </a:solidFill>
              </a:rPr>
              <a:t>gebastelt</a:t>
            </a:r>
            <a:r>
              <a:rPr lang="de-DE" sz="2000" b="1" dirty="0" smtClean="0"/>
              <a:t>?</a:t>
            </a:r>
            <a:endParaRPr lang="en-US" sz="2000" b="1" dirty="0" smtClean="0"/>
          </a:p>
          <a:p>
            <a:pPr>
              <a:buNone/>
            </a:pPr>
            <a:r>
              <a:rPr lang="de-DE" sz="2000" b="1" dirty="0" smtClean="0"/>
              <a:t>tanzen	 	    getanzt		</a:t>
            </a:r>
            <a:r>
              <a:rPr lang="de-DE" sz="2000" b="1" dirty="0" smtClean="0">
                <a:solidFill>
                  <a:schemeClr val="accent5">
                    <a:lumMod val="60000"/>
                    <a:lumOff val="40000"/>
                  </a:schemeClr>
                </a:solidFill>
              </a:rPr>
              <a:t>Haben </a:t>
            </a:r>
            <a:r>
              <a:rPr lang="de-DE" sz="2000" b="1" dirty="0" smtClean="0"/>
              <a:t>  Sie  auch  </a:t>
            </a:r>
            <a:r>
              <a:rPr lang="de-DE" sz="2000" b="1" dirty="0" smtClean="0">
                <a:solidFill>
                  <a:srgbClr val="00B050"/>
                </a:solidFill>
              </a:rPr>
              <a:t>getanzt</a:t>
            </a:r>
            <a:r>
              <a:rPr lang="de-DE" sz="2000" b="1" dirty="0" smtClean="0"/>
              <a:t>?</a:t>
            </a:r>
          </a:p>
          <a:p>
            <a:pPr>
              <a:buNone/>
            </a:pPr>
            <a:r>
              <a:rPr lang="de-DE" sz="2000" b="1" dirty="0" smtClean="0"/>
              <a:t>klingeln	    geklingelt		Wann  </a:t>
            </a:r>
            <a:r>
              <a:rPr lang="de-DE" sz="2000" b="1" dirty="0" smtClean="0">
                <a:solidFill>
                  <a:srgbClr val="00B0F0"/>
                </a:solidFill>
              </a:rPr>
              <a:t>hat</a:t>
            </a:r>
            <a:r>
              <a:rPr lang="de-DE" sz="2000" b="1" dirty="0" smtClean="0"/>
              <a:t>  es  </a:t>
            </a:r>
            <a:r>
              <a:rPr lang="de-DE" sz="2000" b="1" dirty="0" smtClean="0">
                <a:solidFill>
                  <a:srgbClr val="00D05E"/>
                </a:solidFill>
              </a:rPr>
              <a:t>geklingelt</a:t>
            </a:r>
            <a:r>
              <a:rPr lang="de-DE" sz="2000" b="1" dirty="0" smtClean="0"/>
              <a:t>?</a:t>
            </a:r>
          </a:p>
          <a:p>
            <a:pPr>
              <a:buNone/>
            </a:pPr>
            <a:r>
              <a:rPr lang="de-DE" sz="2000" b="1" dirty="0" smtClean="0"/>
              <a:t>rudern	   	    gerudert		Wo </a:t>
            </a:r>
            <a:r>
              <a:rPr lang="de-DE" sz="2000" b="1" dirty="0" smtClean="0">
                <a:solidFill>
                  <a:srgbClr val="00B0F0"/>
                </a:solidFill>
              </a:rPr>
              <a:t>hast</a:t>
            </a:r>
            <a:r>
              <a:rPr lang="de-DE" sz="2000" b="1" dirty="0" smtClean="0"/>
              <a:t> du  denn  </a:t>
            </a:r>
            <a:r>
              <a:rPr lang="de-DE" sz="2000" b="1" dirty="0" smtClean="0">
                <a:solidFill>
                  <a:srgbClr val="00D05E"/>
                </a:solidFill>
              </a:rPr>
              <a:t>gerudert</a:t>
            </a:r>
            <a:r>
              <a:rPr lang="de-DE" sz="2000" b="1" dirty="0" smtClean="0"/>
              <a:t>?</a:t>
            </a:r>
          </a:p>
          <a:p>
            <a:pPr>
              <a:buNone/>
            </a:pPr>
            <a:endParaRPr lang="de-DE"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linds(horizontal)">
                                      <p:cBhvr>
                                        <p:cTn id="19" dur="500"/>
                                        <p:tgtEl>
                                          <p:spTgt spid="3">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blinds(horizontal)">
                                      <p:cBhvr>
                                        <p:cTn id="30" dur="500"/>
                                        <p:tgtEl>
                                          <p:spTgt spid="3">
                                            <p:txEl>
                                              <p:pRg st="10" end="10"/>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Effect transition="in" filter="blinds(horizontal)">
                                      <p:cBhvr>
                                        <p:cTn id="33" dur="500"/>
                                        <p:tgtEl>
                                          <p:spTgt spid="3">
                                            <p:txEl>
                                              <p:pRg st="11" end="11"/>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12" end="12"/>
                                            </p:txEl>
                                          </p:spTgt>
                                        </p:tgtEl>
                                        <p:attrNameLst>
                                          <p:attrName>style.visibility</p:attrName>
                                        </p:attrNameLst>
                                      </p:cBhvr>
                                      <p:to>
                                        <p:strVal val="visible"/>
                                      </p:to>
                                    </p:set>
                                    <p:animEffect transition="in" filter="blinds(horizontal)">
                                      <p:cBhvr>
                                        <p:cTn id="36" dur="500"/>
                                        <p:tgtEl>
                                          <p:spTgt spid="3">
                                            <p:txEl>
                                              <p:pRg st="12" end="12"/>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animEffect transition="in" filter="blinds(horizontal)">
                                      <p:cBhvr>
                                        <p:cTn id="39" dur="500"/>
                                        <p:tgtEl>
                                          <p:spTgt spid="3">
                                            <p:txEl>
                                              <p:pRg st="13" end="13"/>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blinds(horizontal)">
                                      <p:cBhvr>
                                        <p:cTn id="4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56506"/>
          </a:xfrm>
        </p:spPr>
        <p:txBody>
          <a:bodyPr>
            <a:normAutofit/>
          </a:bodyPr>
          <a:lstStyle/>
          <a:p>
            <a:pPr algn="ctr"/>
            <a:r>
              <a:rPr lang="de-DE" sz="3200" b="1" dirty="0" smtClean="0"/>
              <a:t>PERFEKT – FORMEN MARKIEREN</a:t>
            </a:r>
            <a:endParaRPr lang="en-US" sz="3200" b="1" dirty="0"/>
          </a:p>
        </p:txBody>
      </p:sp>
      <p:sp>
        <p:nvSpPr>
          <p:cNvPr id="3" name="Content Placeholder 2"/>
          <p:cNvSpPr>
            <a:spLocks noGrp="1"/>
          </p:cNvSpPr>
          <p:nvPr>
            <p:ph idx="1"/>
          </p:nvPr>
        </p:nvSpPr>
        <p:spPr>
          <a:xfrm>
            <a:off x="304800" y="1371600"/>
            <a:ext cx="8382000" cy="5083208"/>
          </a:xfrm>
        </p:spPr>
        <p:txBody>
          <a:bodyPr>
            <a:normAutofit/>
          </a:bodyPr>
          <a:lstStyle/>
          <a:p>
            <a:pPr lvl="2" algn="r">
              <a:buNone/>
            </a:pPr>
            <a:r>
              <a:rPr lang="de-DE" dirty="0" smtClean="0"/>
              <a:t>KURSBUCH, SEITE 39, Übung 6 und 7</a:t>
            </a:r>
          </a:p>
          <a:p>
            <a:pPr>
              <a:buNone/>
            </a:pPr>
            <a:r>
              <a:rPr lang="de-DE" sz="2400" b="1" dirty="0" smtClean="0"/>
              <a:t>Anjas Tagebuch</a:t>
            </a:r>
          </a:p>
          <a:p>
            <a:pPr algn="just">
              <a:buNone/>
            </a:pPr>
            <a:r>
              <a:rPr lang="de-DE" sz="1800" b="1" dirty="0" smtClean="0"/>
              <a:t>      Der Tag heute war fantastisch. Ich habe nicht zu lange geschlafen und um 9 hatte ich meinen Yogakurs. Danach habe ich zu Hause Mathe geübt. Wir  schreiben nächste Woche einen Test!</a:t>
            </a:r>
          </a:p>
          <a:p>
            <a:pPr>
              <a:buNone/>
            </a:pPr>
            <a:r>
              <a:rPr lang="de-DE" sz="1800" b="1" dirty="0" smtClean="0"/>
              <a:t>	Um 13 Uhr bin ich mit Mama und Papa zu Oma gegangen. Dort haben wir zu Mittag gegessen. Meine Oma ist alt und lieb und ich besuche sie sehr gern.</a:t>
            </a:r>
          </a:p>
          <a:p>
            <a:pPr>
              <a:buNone/>
            </a:pPr>
            <a:r>
              <a:rPr lang="de-DE" sz="1800" b="1" dirty="0" smtClean="0"/>
              <a:t>	Der Tag war sonnig und ich war mit Igor in der Innenstadt verabredet. Ich bin 15 Minuten zu spät gekommen! So ein Pech! Der Bus hatte Verspätung.</a:t>
            </a:r>
          </a:p>
          <a:p>
            <a:pPr>
              <a:buNone/>
            </a:pPr>
            <a:r>
              <a:rPr lang="de-DE" sz="1800" b="1" dirty="0" smtClean="0"/>
              <a:t>	Wir sind inlineskating gegangen. Das hat Spaß gemacht! Danach haben wir in einem Café lange geredet. Er war sehr  witzig und ich habe viel gelacht. Am Abend sind wir ins Kino gegangen. Igor hat die Kinokarten gekauft. Ich bin sehr glücklich. Ich glaube, Igor mag </a:t>
            </a:r>
            <a:r>
              <a:rPr lang="de-DE" sz="1800" dirty="0" smtClean="0"/>
              <a:t>mich...</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7494"/>
            <a:ext cx="8534400" cy="1104106"/>
          </a:xfrm>
        </p:spPr>
        <p:txBody>
          <a:bodyPr>
            <a:normAutofit/>
          </a:bodyPr>
          <a:lstStyle/>
          <a:p>
            <a:pPr algn="r"/>
            <a:r>
              <a:rPr lang="de-DE" sz="3200" b="1" dirty="0" smtClean="0"/>
              <a:t>PERFEKT – FORMEN MARKIEREN</a:t>
            </a:r>
            <a:r>
              <a:rPr lang="de-DE" sz="2800" dirty="0" smtClean="0"/>
              <a:t>	       	</a:t>
            </a:r>
            <a:r>
              <a:rPr lang="de-DE" sz="2000" dirty="0" smtClean="0"/>
              <a:t>LÖSUNGEN  Übunen 6 und 7</a:t>
            </a:r>
            <a:r>
              <a:rPr lang="de-DE" sz="2800" dirty="0" smtClean="0"/>
              <a:t>  </a:t>
            </a:r>
            <a:endParaRPr lang="en-US" sz="2800" dirty="0"/>
          </a:p>
        </p:txBody>
      </p:sp>
      <p:sp>
        <p:nvSpPr>
          <p:cNvPr id="3" name="Content Placeholder 2"/>
          <p:cNvSpPr>
            <a:spLocks noGrp="1"/>
          </p:cNvSpPr>
          <p:nvPr>
            <p:ph idx="1"/>
          </p:nvPr>
        </p:nvSpPr>
        <p:spPr>
          <a:xfrm>
            <a:off x="457200" y="1447800"/>
            <a:ext cx="8229600" cy="5007008"/>
          </a:xfrm>
        </p:spPr>
        <p:txBody>
          <a:bodyPr>
            <a:normAutofit/>
          </a:bodyPr>
          <a:lstStyle/>
          <a:p>
            <a:pPr>
              <a:buNone/>
            </a:pPr>
            <a:r>
              <a:rPr lang="de-DE" sz="2400" b="1" dirty="0" smtClean="0"/>
              <a:t>regelmäßige Verben	unregelmäßige Verben</a:t>
            </a:r>
          </a:p>
          <a:p>
            <a:pPr>
              <a:buNone/>
            </a:pPr>
            <a:endParaRPr lang="de-DE" sz="2400" b="1" dirty="0" smtClean="0"/>
          </a:p>
          <a:p>
            <a:pPr>
              <a:buNone/>
            </a:pPr>
            <a:r>
              <a:rPr lang="de-DE" sz="1800" b="1" dirty="0" smtClean="0"/>
              <a:t>ich  habe  geübt</a:t>
            </a:r>
          </a:p>
        </p:txBody>
      </p:sp>
      <p:sp>
        <p:nvSpPr>
          <p:cNvPr id="6" name="TextBox 5"/>
          <p:cNvSpPr txBox="1"/>
          <p:nvPr/>
        </p:nvSpPr>
        <p:spPr>
          <a:xfrm>
            <a:off x="4191000" y="2362200"/>
            <a:ext cx="3733800" cy="369332"/>
          </a:xfrm>
          <a:prstGeom prst="rect">
            <a:avLst/>
          </a:prstGeom>
          <a:noFill/>
        </p:spPr>
        <p:txBody>
          <a:bodyPr wrap="square" rtlCol="0">
            <a:spAutoFit/>
          </a:bodyPr>
          <a:lstStyle/>
          <a:p>
            <a:r>
              <a:rPr lang="de-DE" dirty="0" smtClean="0"/>
              <a:t>  </a:t>
            </a:r>
            <a:r>
              <a:rPr lang="de-DE" b="1" dirty="0" smtClean="0"/>
              <a:t>ich  habe    geschlafen</a:t>
            </a:r>
            <a:endParaRPr lang="en-US" b="1" dirty="0"/>
          </a:p>
        </p:txBody>
      </p:sp>
      <p:sp>
        <p:nvSpPr>
          <p:cNvPr id="7" name="TextBox 6"/>
          <p:cNvSpPr txBox="1"/>
          <p:nvPr/>
        </p:nvSpPr>
        <p:spPr>
          <a:xfrm>
            <a:off x="4267200" y="2895600"/>
            <a:ext cx="2895600" cy="369332"/>
          </a:xfrm>
          <a:prstGeom prst="rect">
            <a:avLst/>
          </a:prstGeom>
          <a:noFill/>
        </p:spPr>
        <p:txBody>
          <a:bodyPr wrap="square" rtlCol="0">
            <a:spAutoFit/>
          </a:bodyPr>
          <a:lstStyle/>
          <a:p>
            <a:r>
              <a:rPr lang="de-DE" dirty="0" smtClean="0"/>
              <a:t> </a:t>
            </a:r>
            <a:r>
              <a:rPr lang="de-DE" b="1" dirty="0" smtClean="0"/>
              <a:t>ich   bin   gegangen</a:t>
            </a:r>
            <a:endParaRPr lang="en-US" b="1" dirty="0"/>
          </a:p>
        </p:txBody>
      </p:sp>
      <p:sp>
        <p:nvSpPr>
          <p:cNvPr id="8" name="TextBox 7"/>
          <p:cNvSpPr txBox="1"/>
          <p:nvPr/>
        </p:nvSpPr>
        <p:spPr>
          <a:xfrm>
            <a:off x="4267200" y="3429000"/>
            <a:ext cx="3352800" cy="369332"/>
          </a:xfrm>
          <a:prstGeom prst="rect">
            <a:avLst/>
          </a:prstGeom>
          <a:noFill/>
        </p:spPr>
        <p:txBody>
          <a:bodyPr wrap="square" rtlCol="0">
            <a:spAutoFit/>
          </a:bodyPr>
          <a:lstStyle/>
          <a:p>
            <a:r>
              <a:rPr lang="de-DE" b="1" dirty="0" smtClean="0"/>
              <a:t>wir   haben     gegessen</a:t>
            </a:r>
            <a:endParaRPr lang="en-US" b="1" dirty="0"/>
          </a:p>
        </p:txBody>
      </p:sp>
      <p:sp>
        <p:nvSpPr>
          <p:cNvPr id="9" name="TextBox 8"/>
          <p:cNvSpPr txBox="1"/>
          <p:nvPr/>
        </p:nvSpPr>
        <p:spPr>
          <a:xfrm>
            <a:off x="4343400" y="3962400"/>
            <a:ext cx="2743200" cy="369332"/>
          </a:xfrm>
          <a:prstGeom prst="rect">
            <a:avLst/>
          </a:prstGeom>
          <a:noFill/>
        </p:spPr>
        <p:txBody>
          <a:bodyPr wrap="square" rtlCol="0">
            <a:spAutoFit/>
          </a:bodyPr>
          <a:lstStyle/>
          <a:p>
            <a:r>
              <a:rPr lang="de-DE" b="1" dirty="0" smtClean="0"/>
              <a:t>ich  bin   gekommen</a:t>
            </a:r>
            <a:endParaRPr lang="en-US" b="1" dirty="0"/>
          </a:p>
        </p:txBody>
      </p:sp>
      <p:sp>
        <p:nvSpPr>
          <p:cNvPr id="12" name="TextBox 11"/>
          <p:cNvSpPr txBox="1"/>
          <p:nvPr/>
        </p:nvSpPr>
        <p:spPr>
          <a:xfrm>
            <a:off x="4343400" y="4495800"/>
            <a:ext cx="2819400" cy="381000"/>
          </a:xfrm>
          <a:prstGeom prst="rect">
            <a:avLst/>
          </a:prstGeom>
          <a:noFill/>
        </p:spPr>
        <p:txBody>
          <a:bodyPr wrap="square" rtlCol="0">
            <a:spAutoFit/>
          </a:bodyPr>
          <a:lstStyle/>
          <a:p>
            <a:r>
              <a:rPr lang="de-DE" b="1" dirty="0" smtClean="0"/>
              <a:t>wir   sind   gegangen</a:t>
            </a:r>
            <a:endParaRPr lang="en-US" b="1" dirty="0"/>
          </a:p>
        </p:txBody>
      </p:sp>
      <p:sp>
        <p:nvSpPr>
          <p:cNvPr id="13" name="TextBox 12"/>
          <p:cNvSpPr txBox="1"/>
          <p:nvPr/>
        </p:nvSpPr>
        <p:spPr>
          <a:xfrm>
            <a:off x="457200" y="2743200"/>
            <a:ext cx="2590800" cy="369332"/>
          </a:xfrm>
          <a:prstGeom prst="rect">
            <a:avLst/>
          </a:prstGeom>
          <a:noFill/>
        </p:spPr>
        <p:txBody>
          <a:bodyPr wrap="square" rtlCol="0">
            <a:spAutoFit/>
          </a:bodyPr>
          <a:lstStyle/>
          <a:p>
            <a:r>
              <a:rPr lang="de-DE" b="1" dirty="0" smtClean="0"/>
              <a:t>das  hat   gemacht</a:t>
            </a:r>
            <a:endParaRPr lang="en-US" b="1" dirty="0"/>
          </a:p>
        </p:txBody>
      </p:sp>
      <p:sp>
        <p:nvSpPr>
          <p:cNvPr id="16" name="TextBox 15"/>
          <p:cNvSpPr txBox="1"/>
          <p:nvPr/>
        </p:nvSpPr>
        <p:spPr>
          <a:xfrm>
            <a:off x="381000" y="3276600"/>
            <a:ext cx="2590800" cy="381000"/>
          </a:xfrm>
          <a:prstGeom prst="rect">
            <a:avLst/>
          </a:prstGeom>
          <a:noFill/>
        </p:spPr>
        <p:txBody>
          <a:bodyPr wrap="square" rtlCol="0">
            <a:spAutoFit/>
          </a:bodyPr>
          <a:lstStyle/>
          <a:p>
            <a:r>
              <a:rPr lang="de-DE" b="1" dirty="0" smtClean="0"/>
              <a:t>wir  haben  geredet</a:t>
            </a:r>
            <a:endParaRPr lang="en-US" b="1" dirty="0"/>
          </a:p>
        </p:txBody>
      </p:sp>
      <p:sp>
        <p:nvSpPr>
          <p:cNvPr id="18" name="TextBox 17"/>
          <p:cNvSpPr txBox="1"/>
          <p:nvPr/>
        </p:nvSpPr>
        <p:spPr>
          <a:xfrm>
            <a:off x="457200" y="3810000"/>
            <a:ext cx="2362200" cy="381000"/>
          </a:xfrm>
          <a:prstGeom prst="rect">
            <a:avLst/>
          </a:prstGeom>
          <a:noFill/>
        </p:spPr>
        <p:txBody>
          <a:bodyPr wrap="square" rtlCol="0">
            <a:spAutoFit/>
          </a:bodyPr>
          <a:lstStyle/>
          <a:p>
            <a:r>
              <a:rPr lang="de-DE" b="1" dirty="0" smtClean="0"/>
              <a:t>ich  habe  gelacht</a:t>
            </a:r>
            <a:endParaRPr lang="en-US" b="1" dirty="0"/>
          </a:p>
        </p:txBody>
      </p:sp>
      <p:sp>
        <p:nvSpPr>
          <p:cNvPr id="20" name="TextBox 19"/>
          <p:cNvSpPr txBox="1"/>
          <p:nvPr/>
        </p:nvSpPr>
        <p:spPr>
          <a:xfrm>
            <a:off x="457200" y="4343400"/>
            <a:ext cx="2438400" cy="381000"/>
          </a:xfrm>
          <a:prstGeom prst="rect">
            <a:avLst/>
          </a:prstGeom>
          <a:noFill/>
        </p:spPr>
        <p:txBody>
          <a:bodyPr wrap="square" rtlCol="0">
            <a:spAutoFit/>
          </a:bodyPr>
          <a:lstStyle/>
          <a:p>
            <a:r>
              <a:rPr lang="de-DE" b="1" dirty="0" smtClean="0"/>
              <a:t>Igor  hat   gekauft</a:t>
            </a:r>
            <a:endParaRPr lang="en-US" b="1" dirty="0"/>
          </a:p>
        </p:txBody>
      </p:sp>
      <p:sp>
        <p:nvSpPr>
          <p:cNvPr id="21" name="Isosceles Triangle 20"/>
          <p:cNvSpPr/>
          <p:nvPr/>
        </p:nvSpPr>
        <p:spPr>
          <a:xfrm>
            <a:off x="0" y="5257800"/>
            <a:ext cx="990600" cy="685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ge</a:t>
            </a:r>
            <a:endParaRPr lang="en-US" b="1" dirty="0"/>
          </a:p>
        </p:txBody>
      </p:sp>
      <p:sp>
        <p:nvSpPr>
          <p:cNvPr id="22" name="Oval 21"/>
          <p:cNvSpPr/>
          <p:nvPr/>
        </p:nvSpPr>
        <p:spPr>
          <a:xfrm>
            <a:off x="914400" y="5334000"/>
            <a:ext cx="15240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Stamm</a:t>
            </a:r>
            <a:endParaRPr lang="en-US" sz="2000" b="1" dirty="0"/>
          </a:p>
        </p:txBody>
      </p:sp>
      <p:sp>
        <p:nvSpPr>
          <p:cNvPr id="23" name="Rounded Rectangle 22"/>
          <p:cNvSpPr/>
          <p:nvPr/>
        </p:nvSpPr>
        <p:spPr>
          <a:xfrm>
            <a:off x="2590800" y="5181600"/>
            <a:ext cx="685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t</a:t>
            </a:r>
            <a:endParaRPr lang="en-US" sz="2000" b="1" dirty="0"/>
          </a:p>
        </p:txBody>
      </p:sp>
      <p:sp>
        <p:nvSpPr>
          <p:cNvPr id="25" name="Isosceles Triangle 24"/>
          <p:cNvSpPr/>
          <p:nvPr/>
        </p:nvSpPr>
        <p:spPr>
          <a:xfrm>
            <a:off x="4495800" y="5181600"/>
            <a:ext cx="1066800" cy="685800"/>
          </a:xfrm>
          <a:prstGeom prst="triangle">
            <a:avLst>
              <a:gd name="adj" fmla="val 529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t>ge</a:t>
            </a:r>
            <a:endParaRPr lang="en-US" b="1" dirty="0"/>
          </a:p>
        </p:txBody>
      </p:sp>
      <p:sp>
        <p:nvSpPr>
          <p:cNvPr id="26" name="Oval 25"/>
          <p:cNvSpPr/>
          <p:nvPr/>
        </p:nvSpPr>
        <p:spPr>
          <a:xfrm>
            <a:off x="5867400" y="5257800"/>
            <a:ext cx="21336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Stamm</a:t>
            </a:r>
          </a:p>
          <a:p>
            <a:pPr algn="ctr"/>
            <a:r>
              <a:rPr lang="de-DE" sz="2000" b="1" dirty="0" smtClean="0"/>
              <a:t>≠</a:t>
            </a:r>
            <a:endParaRPr lang="en-US" sz="2000" b="1" dirty="0"/>
          </a:p>
        </p:txBody>
      </p:sp>
      <p:sp>
        <p:nvSpPr>
          <p:cNvPr id="27" name="Rounded Rectangle 26"/>
          <p:cNvSpPr/>
          <p:nvPr/>
        </p:nvSpPr>
        <p:spPr>
          <a:xfrm>
            <a:off x="8229600" y="5105400"/>
            <a:ext cx="685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t</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linds(horizontal)">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p:bldP spid="13" grpId="0"/>
      <p:bldP spid="16" grpId="0"/>
      <p:bldP spid="18"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7494"/>
            <a:ext cx="8458200" cy="1180306"/>
          </a:xfrm>
        </p:spPr>
        <p:txBody>
          <a:bodyPr/>
          <a:lstStyle/>
          <a:p>
            <a:r>
              <a:rPr lang="de-DE"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PERFEKT </a:t>
            </a:r>
            <a:r>
              <a:rPr lang="en-US" dirty="0" smtClean="0">
                <a:ln w="18415" cmpd="sng">
                  <a:solidFill>
                    <a:srgbClr val="FFFFFF"/>
                  </a:solidFill>
                  <a:prstDash val="solid"/>
                </a:ln>
                <a:solidFill>
                  <a:schemeClr val="accent2">
                    <a:lumMod val="75000"/>
                  </a:schemeClr>
                </a:solidFill>
                <a:effectLst>
                  <a:outerShdw blurRad="63500" dir="3600000" algn="tl" rotWithShape="0">
                    <a:srgbClr val="000000">
                      <a:alpha val="70000"/>
                    </a:srgbClr>
                  </a:outerShdw>
                </a:effectLst>
              </a:rPr>
              <a:t>= </a:t>
            </a:r>
            <a:r>
              <a:rPr lang="en-US" dirty="0" err="1" smtClean="0">
                <a:ln w="18415" cmpd="sng">
                  <a:solidFill>
                    <a:srgbClr val="FFFFFF"/>
                  </a:solidFill>
                  <a:prstDash val="solid"/>
                </a:ln>
                <a:solidFill>
                  <a:schemeClr val="accent5">
                    <a:lumMod val="60000"/>
                    <a:lumOff val="40000"/>
                  </a:schemeClr>
                </a:solidFill>
                <a:effectLst>
                  <a:outerShdw blurRad="63500" dir="3600000" algn="tl" rotWithShape="0">
                    <a:srgbClr val="000000">
                      <a:alpha val="70000"/>
                    </a:srgbClr>
                  </a:outerShdw>
                </a:effectLst>
              </a:rPr>
              <a:t>Hilfsverb</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 </a:t>
            </a:r>
            <a:r>
              <a:rPr lang="en-US" dirty="0" err="1" smtClean="0">
                <a:ln w="18415" cmpd="sng">
                  <a:solidFill>
                    <a:srgbClr val="FFFFFF"/>
                  </a:solidFill>
                  <a:prstDash val="solid"/>
                </a:ln>
                <a:solidFill>
                  <a:srgbClr val="00B050"/>
                </a:solidFill>
                <a:effectLst>
                  <a:outerShdw blurRad="63500" dir="3600000" algn="tl" rotWithShape="0">
                    <a:srgbClr val="000000">
                      <a:alpha val="70000"/>
                    </a:srgbClr>
                  </a:outerShdw>
                </a:effectLst>
              </a:rPr>
              <a:t>Partizip</a:t>
            </a:r>
            <a:r>
              <a:rPr lang="en-US" dirty="0" smtClean="0">
                <a:ln w="18415" cmpd="sng">
                  <a:solidFill>
                    <a:srgbClr val="FFFFFF"/>
                  </a:solidFill>
                  <a:prstDash val="solid"/>
                </a:ln>
                <a:solidFill>
                  <a:srgbClr val="00B050"/>
                </a:solidFill>
                <a:effectLst>
                  <a:outerShdw blurRad="63500" dir="3600000" algn="tl" rotWithShape="0">
                    <a:srgbClr val="000000">
                      <a:alpha val="70000"/>
                    </a:srgbClr>
                  </a:outerShdw>
                </a:effectLst>
              </a:rPr>
              <a:t> II</a:t>
            </a:r>
            <a:endParaRPr lang="en-US" dirty="0"/>
          </a:p>
        </p:txBody>
      </p:sp>
      <p:sp>
        <p:nvSpPr>
          <p:cNvPr id="3" name="Content Placeholder 2"/>
          <p:cNvSpPr>
            <a:spLocks noGrp="1"/>
          </p:cNvSpPr>
          <p:nvPr>
            <p:ph idx="1"/>
          </p:nvPr>
        </p:nvSpPr>
        <p:spPr>
          <a:xfrm>
            <a:off x="228600" y="1882808"/>
            <a:ext cx="8458200" cy="4572000"/>
          </a:xfrm>
        </p:spPr>
        <p:txBody>
          <a:bodyPr>
            <a:normAutofit lnSpcReduction="10000"/>
          </a:bodyPr>
          <a:lstStyle/>
          <a:p>
            <a:pPr>
              <a:buNone/>
            </a:pPr>
            <a:endParaRPr lang="en-US" dirty="0" smtClean="0">
              <a:ln w="18415" cmpd="sng">
                <a:solidFill>
                  <a:srgbClr val="FFFFFF"/>
                </a:solidFill>
                <a:prstDash val="solid"/>
              </a:ln>
              <a:solidFill>
                <a:srgbClr val="00B050"/>
              </a:solidFill>
              <a:effectLst>
                <a:outerShdw blurRad="63500" dir="3600000" algn="tl" rotWithShape="0">
                  <a:srgbClr val="000000">
                    <a:alpha val="70000"/>
                  </a:srgbClr>
                </a:outerShdw>
              </a:effectLst>
            </a:endParaRPr>
          </a:p>
          <a:p>
            <a:pPr>
              <a:buNone/>
            </a:pPr>
            <a:r>
              <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Hilfsverb</a:t>
            </a:r>
            <a:r>
              <a:rPr lang="de-DE" sz="2800" dirty="0" smtClean="0">
                <a:ln w="18415" cmpd="sng">
                  <a:solidFill>
                    <a:srgbClr val="FFFFFF"/>
                  </a:solidFill>
                  <a:prstDash val="solid"/>
                </a:ln>
                <a:solidFill>
                  <a:schemeClr val="accent6">
                    <a:lumMod val="40000"/>
                    <a:lumOff val="60000"/>
                  </a:schemeClr>
                </a:solidFill>
                <a:effectLst>
                  <a:outerShdw blurRad="63500" dir="3600000" algn="tl" rotWithShape="0">
                    <a:srgbClr val="000000">
                      <a:alpha val="70000"/>
                    </a:srgbClr>
                  </a:outerShdw>
                </a:effectLst>
              </a:rPr>
              <a:t>		sein (ich bin, du </a:t>
            </a:r>
            <a:r>
              <a:rPr lang="de-DE" sz="2800" dirty="0" smtClean="0">
                <a:ln w="18415" cmpd="sng">
                  <a:solidFill>
                    <a:srgbClr val="FFFFFF"/>
                  </a:solidFill>
                  <a:prstDash val="solid"/>
                </a:ln>
                <a:solidFill>
                  <a:schemeClr val="accent6">
                    <a:lumMod val="40000"/>
                    <a:lumOff val="60000"/>
                  </a:schemeClr>
                </a:solidFill>
                <a:effectLst>
                  <a:outerShdw blurRad="63500" dir="3600000" algn="tl" rotWithShape="0">
                    <a:srgbClr val="000000">
                      <a:alpha val="70000"/>
                    </a:srgbClr>
                  </a:outerShdw>
                </a:effectLst>
              </a:rPr>
              <a:t>bist, er ist...)</a:t>
            </a:r>
            <a:endParaRPr lang="de-DE" sz="2800" dirty="0" smtClean="0">
              <a:ln w="18415" cmpd="sng">
                <a:solidFill>
                  <a:srgbClr val="FFFFFF"/>
                </a:solidFill>
                <a:prstDash val="solid"/>
              </a:ln>
              <a:solidFill>
                <a:schemeClr val="accent6">
                  <a:lumMod val="40000"/>
                  <a:lumOff val="60000"/>
                </a:schemeClr>
              </a:solidFill>
              <a:effectLst>
                <a:outerShdw blurRad="63500" dir="3600000" algn="tl" rotWithShape="0">
                  <a:srgbClr val="000000">
                    <a:alpha val="70000"/>
                  </a:srgbClr>
                </a:outerShdw>
              </a:effectLst>
            </a:endParaRPr>
          </a:p>
          <a:p>
            <a:pPr>
              <a:buNone/>
            </a:pPr>
            <a:r>
              <a:rPr lang="de-DE" sz="2800" dirty="0" smtClean="0">
                <a:ln w="18415" cmpd="sng">
                  <a:solidFill>
                    <a:srgbClr val="FFFFFF"/>
                  </a:solidFill>
                  <a:prstDash val="solid"/>
                </a:ln>
                <a:solidFill>
                  <a:schemeClr val="accent6">
                    <a:lumMod val="40000"/>
                    <a:lumOff val="60000"/>
                  </a:schemeClr>
                </a:solidFill>
                <a:effectLst>
                  <a:outerShdw blurRad="63500" dir="3600000" algn="tl" rotWithShape="0">
                    <a:srgbClr val="000000">
                      <a:alpha val="70000"/>
                    </a:srgbClr>
                  </a:outerShdw>
                </a:effectLst>
              </a:rPr>
              <a:t>				haben (ich habe, du hast...)</a:t>
            </a:r>
          </a:p>
          <a:p>
            <a:pPr>
              <a:buNone/>
            </a:pPr>
            <a:endParaRPr lang="de-DE" sz="2400" dirty="0" smtClean="0">
              <a:ln w="18415" cmpd="sng">
                <a:solidFill>
                  <a:srgbClr val="FFFFFF"/>
                </a:solidFill>
                <a:prstDash val="solid"/>
              </a:ln>
              <a:solidFill>
                <a:schemeClr val="accent6">
                  <a:lumMod val="40000"/>
                  <a:lumOff val="60000"/>
                </a:schemeClr>
              </a:solidFill>
              <a:effectLst>
                <a:outerShdw blurRad="63500" dir="3600000" algn="tl" rotWithShape="0">
                  <a:srgbClr val="000000">
                    <a:alpha val="70000"/>
                  </a:srgbClr>
                </a:outerShdw>
              </a:effectLst>
            </a:endParaRPr>
          </a:p>
          <a:p>
            <a:pPr>
              <a:buNone/>
            </a:pPr>
            <a:r>
              <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Sein  </a:t>
            </a:r>
            <a:r>
              <a:rPr lang="en-US"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 </a:t>
            </a:r>
            <a:r>
              <a:rPr lang="en-US" sz="2800" dirty="0" err="1"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Veben</a:t>
            </a:r>
            <a:r>
              <a:rPr lang="en-US"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 </a:t>
            </a:r>
            <a:r>
              <a:rPr lang="en-US"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 </a:t>
            </a:r>
            <a:r>
              <a:rPr lang="en-US" sz="2800" dirty="0" err="1"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der</a:t>
            </a:r>
            <a:r>
              <a:rPr lang="en-US"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  </a:t>
            </a:r>
            <a:r>
              <a:rPr lang="en-US" sz="2800" dirty="0" err="1"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Bewegung</a:t>
            </a:r>
            <a:r>
              <a:rPr lang="en-US"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  </a:t>
            </a:r>
          </a:p>
          <a:p>
            <a:pPr>
              <a:buNone/>
            </a:pPr>
            <a:r>
              <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a:t>
            </a:r>
            <a:r>
              <a:rPr lang="en-US" sz="2800" dirty="0" err="1"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gehen</a:t>
            </a:r>
            <a:r>
              <a:rPr lang="en-US"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 </a:t>
            </a:r>
            <a:r>
              <a:rPr lang="en-US" sz="2800" dirty="0" err="1"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kommen</a:t>
            </a:r>
            <a:r>
              <a:rPr lang="en-US"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 </a:t>
            </a:r>
            <a:r>
              <a:rPr lang="en-US" sz="2800" dirty="0" err="1"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fahren</a:t>
            </a:r>
            <a:r>
              <a:rPr lang="en-US"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 </a:t>
            </a:r>
            <a:r>
              <a:rPr lang="en-US" sz="2800" dirty="0" err="1"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fliegen</a:t>
            </a:r>
            <a:r>
              <a:rPr lang="en-US"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 </a:t>
            </a:r>
            <a:r>
              <a:rPr lang="en-US" sz="2800" dirty="0" err="1"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aufstehen</a:t>
            </a:r>
            <a:r>
              <a:rPr lang="en-US"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a:t>
            </a:r>
          </a:p>
          <a:p>
            <a:pPr>
              <a:buNone/>
            </a:pPr>
            <a:r>
              <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ich bin </a:t>
            </a:r>
            <a:r>
              <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gekommen</a:t>
            </a:r>
            <a:endPar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endParaRPr>
          </a:p>
          <a:p>
            <a:pPr>
              <a:buNone/>
            </a:pPr>
            <a:r>
              <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du bist </a:t>
            </a:r>
            <a:r>
              <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gefahren</a:t>
            </a:r>
            <a:endPar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endParaRPr>
          </a:p>
          <a:p>
            <a:pPr>
              <a:buNone/>
            </a:pPr>
            <a:r>
              <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er/sie/es ist </a:t>
            </a:r>
            <a:r>
              <a:rPr lang="de-DE" sz="28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aufgestanden          ..</a:t>
            </a:r>
            <a:r>
              <a:rPr lang="de-DE" sz="3600" dirty="0" smtClean="0">
                <a:ln w="18415" cmpd="sng">
                  <a:solidFill>
                    <a:srgbClr val="FFFFFF"/>
                  </a:solidFill>
                  <a:prstDash val="solid"/>
                </a:ln>
                <a:solidFill>
                  <a:schemeClr val="accent6">
                    <a:lumMod val="60000"/>
                    <a:lumOff val="40000"/>
                  </a:schemeClr>
                </a:solidFill>
                <a:effectLst>
                  <a:outerShdw blurRad="63500" dir="3600000" algn="tl" rotWithShape="0">
                    <a:srgbClr val="000000">
                      <a:alpha val="70000"/>
                    </a:srgbClr>
                  </a:outerShdw>
                </a:effectLst>
              </a:rPr>
              <a:t>.</a:t>
            </a:r>
            <a:endParaRPr lang="en-US" sz="2800" dirty="0">
              <a:solidFill>
                <a:schemeClr val="accent6">
                  <a:lumMod val="60000"/>
                  <a:lumOff val="40000"/>
                </a:schemeClr>
              </a:solidFill>
            </a:endParaRPr>
          </a:p>
        </p:txBody>
      </p:sp>
      <p:sp>
        <p:nvSpPr>
          <p:cNvPr id="4" name="TextBox 3"/>
          <p:cNvSpPr txBox="1"/>
          <p:nvPr/>
        </p:nvSpPr>
        <p:spPr>
          <a:xfrm>
            <a:off x="381000" y="1676400"/>
            <a:ext cx="8458200" cy="369332"/>
          </a:xfrm>
          <a:prstGeom prst="rect">
            <a:avLst/>
          </a:prstGeom>
          <a:noFill/>
        </p:spPr>
        <p:txBody>
          <a:bodyPr wrap="square" rtlCol="0">
            <a:spAutoFit/>
          </a:bodyPr>
          <a:lstStyle/>
          <a:p>
            <a:pPr algn="ctr"/>
            <a:r>
              <a:rPr lang="en-US" b="1" dirty="0" err="1" smtClean="0"/>
              <a:t>Vergangenheit</a:t>
            </a:r>
            <a:r>
              <a:rPr lang="en-US" b="1" smtClean="0"/>
              <a:t>  :  vor</a:t>
            </a:r>
            <a:r>
              <a:rPr lang="en-US" b="1" dirty="0" smtClean="0"/>
              <a:t> </a:t>
            </a:r>
            <a:r>
              <a:rPr lang="en-US" b="1" dirty="0" err="1" smtClean="0"/>
              <a:t>z</a:t>
            </a:r>
            <a:r>
              <a:rPr lang="en-US" b="1" dirty="0" err="1" smtClean="0"/>
              <a:t>wei</a:t>
            </a:r>
            <a:r>
              <a:rPr lang="en-US" b="1" dirty="0" smtClean="0"/>
              <a:t> </a:t>
            </a:r>
            <a:r>
              <a:rPr lang="en-US" b="1" dirty="0" err="1" smtClean="0"/>
              <a:t>Stunden</a:t>
            </a:r>
            <a:r>
              <a:rPr lang="en-US" b="1" dirty="0" smtClean="0"/>
              <a:t>/</a:t>
            </a:r>
            <a:r>
              <a:rPr lang="en-US" b="1" dirty="0" err="1" smtClean="0"/>
              <a:t>gestern</a:t>
            </a:r>
            <a:r>
              <a:rPr lang="en-US" b="1" dirty="0" smtClean="0"/>
              <a:t>/</a:t>
            </a:r>
            <a:r>
              <a:rPr lang="en-US" b="1" dirty="0" smtClean="0"/>
              <a:t> </a:t>
            </a:r>
            <a:r>
              <a:rPr lang="en-US" b="1" dirty="0" err="1" smtClean="0"/>
              <a:t>letzte</a:t>
            </a:r>
            <a:r>
              <a:rPr lang="en-US" b="1" dirty="0" smtClean="0"/>
              <a:t> </a:t>
            </a:r>
            <a:r>
              <a:rPr lang="en-US" b="1" dirty="0" err="1" smtClean="0"/>
              <a:t>Woche</a:t>
            </a:r>
            <a:r>
              <a:rPr lang="en-US" b="1" dirty="0" smtClean="0"/>
              <a:t>/ </a:t>
            </a:r>
            <a:r>
              <a:rPr lang="en-US" b="1" dirty="0" err="1" smtClean="0"/>
              <a:t>im</a:t>
            </a:r>
            <a:r>
              <a:rPr lang="en-US" b="1" dirty="0" smtClean="0"/>
              <a:t> </a:t>
            </a:r>
            <a:r>
              <a:rPr lang="en-US" b="1" dirty="0" err="1" smtClean="0"/>
              <a:t>Juni</a:t>
            </a:r>
            <a:endParaRPr lang="en-US" b="1" dirty="0"/>
          </a:p>
        </p:txBody>
      </p:sp>
      <p:sp>
        <p:nvSpPr>
          <p:cNvPr id="10" name="TextBox 9"/>
          <p:cNvSpPr txBox="1"/>
          <p:nvPr/>
        </p:nvSpPr>
        <p:spPr>
          <a:xfrm>
            <a:off x="4648200" y="5029200"/>
            <a:ext cx="4191000" cy="369332"/>
          </a:xfrm>
          <a:prstGeom prst="rect">
            <a:avLst/>
          </a:prstGeom>
          <a:noFill/>
        </p:spPr>
        <p:txBody>
          <a:bodyPr wrap="square" rtlCol="0">
            <a:spAutoFit/>
          </a:bodyPr>
          <a:lstStyle/>
          <a:p>
            <a:endParaRPr lang="en-US" dirty="0"/>
          </a:p>
        </p:txBody>
      </p:sp>
      <p:sp>
        <p:nvSpPr>
          <p:cNvPr id="12" name="TextBox 11"/>
          <p:cNvSpPr txBox="1"/>
          <p:nvPr/>
        </p:nvSpPr>
        <p:spPr>
          <a:xfrm>
            <a:off x="5029200" y="6248400"/>
            <a:ext cx="1107996" cy="369332"/>
          </a:xfrm>
          <a:prstGeom prst="rect">
            <a:avLst/>
          </a:prstGeom>
          <a:noFill/>
        </p:spPr>
        <p:txBody>
          <a:bodyPr wrap="none" rtlCol="0">
            <a:spAutoFit/>
          </a:bodyPr>
          <a:lstStyle/>
          <a:p>
            <a:r>
              <a:rPr lang="de-DE"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Hausaufgabe</a:t>
            </a:r>
            <a:endParaRPr lang="en-US" dirty="0"/>
          </a:p>
        </p:txBody>
      </p:sp>
      <p:sp>
        <p:nvSpPr>
          <p:cNvPr id="3" name="Content Placeholder 2"/>
          <p:cNvSpPr>
            <a:spLocks noGrp="1"/>
          </p:cNvSpPr>
          <p:nvPr>
            <p:ph idx="1"/>
          </p:nvPr>
        </p:nvSpPr>
        <p:spPr/>
        <p:txBody>
          <a:bodyPr/>
          <a:lstStyle/>
          <a:p>
            <a:pPr marL="448056" lvl="2" indent="-384048">
              <a:buSzPct val="80000"/>
              <a:buNone/>
            </a:pPr>
            <a:r>
              <a:rPr lang="de-DE" b="1" dirty="0" smtClean="0"/>
              <a:t>KURSBUCH, SEITE 39, Übung 6 </a:t>
            </a:r>
          </a:p>
          <a:p>
            <a:pPr marL="448056" lvl="2" indent="-384048">
              <a:buSzPct val="80000"/>
              <a:buNone/>
            </a:pPr>
            <a:r>
              <a:rPr lang="de-DE" b="1" dirty="0" smtClean="0"/>
              <a:t>					was ist richtig/falsch</a:t>
            </a:r>
          </a:p>
          <a:p>
            <a:pPr marL="448056" lvl="2" indent="-384048">
              <a:buSzPct val="80000"/>
              <a:buNone/>
            </a:pPr>
            <a:r>
              <a:rPr lang="de-DE" b="1" dirty="0" smtClean="0"/>
              <a:t>				    </a:t>
            </a:r>
          </a:p>
          <a:p>
            <a:pPr marL="448056" lvl="2" indent="-384048">
              <a:buSzPct val="80000"/>
              <a:buNone/>
            </a:pPr>
            <a:r>
              <a:rPr lang="de-DE" b="1" dirty="0" smtClean="0"/>
              <a:t>				    Übung 7</a:t>
            </a:r>
          </a:p>
          <a:p>
            <a:pPr marL="448056" lvl="2" indent="-384048">
              <a:buSzPct val="80000"/>
              <a:buNone/>
            </a:pPr>
            <a:r>
              <a:rPr lang="de-DE" b="1" dirty="0" smtClean="0"/>
              <a:t>					Perfekt von Verben</a:t>
            </a:r>
          </a:p>
          <a:p>
            <a:pPr>
              <a:buNone/>
            </a:pPr>
            <a:r>
              <a:rPr lang="de-DE" sz="2400" b="1" dirty="0" smtClean="0"/>
              <a:t>KURSBUCH, SEITE 40, Übung 8</a:t>
            </a:r>
          </a:p>
          <a:p>
            <a:pPr>
              <a:buNone/>
            </a:pPr>
            <a:r>
              <a:rPr lang="de-DE" sz="2400" b="1" dirty="0" smtClean="0"/>
              <a:t>				   	Sätze mit Perfekt machen</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704306"/>
          </a:xfrm>
        </p:spPr>
        <p:txBody>
          <a:bodyPr>
            <a:normAutofit/>
          </a:bodyPr>
          <a:lstStyle/>
          <a:p>
            <a:r>
              <a:rPr lang="sr-Latn-RS" sz="4400" b="1" dirty="0" smtClean="0">
                <a:cs typeface="Aharoni" pitchFamily="2" charset="-79"/>
              </a:rPr>
              <a:t>Vielen Dank f</a:t>
            </a:r>
            <a:r>
              <a:rPr lang="de-DE" sz="4400" b="1" dirty="0" smtClean="0">
                <a:cs typeface="Aharoni" pitchFamily="2" charset="-79"/>
              </a:rPr>
              <a:t>ür eure Aufmerksamkeit</a:t>
            </a:r>
            <a:endParaRPr lang="en-US" b="1" dirty="0"/>
          </a:p>
        </p:txBody>
      </p:sp>
      <p:sp>
        <p:nvSpPr>
          <p:cNvPr id="3" name="Content Placeholder 2"/>
          <p:cNvSpPr>
            <a:spLocks noGrp="1"/>
          </p:cNvSpPr>
          <p:nvPr>
            <p:ph idx="1"/>
          </p:nvPr>
        </p:nvSpPr>
        <p:spPr>
          <a:xfrm>
            <a:off x="457200" y="3886200"/>
            <a:ext cx="8458200" cy="2568608"/>
          </a:xfrm>
        </p:spPr>
        <p:txBody>
          <a:bodyPr/>
          <a:lstStyle/>
          <a:p>
            <a:pPr lvl="2">
              <a:buNone/>
            </a:pPr>
            <a:r>
              <a:rPr lang="de-DE" sz="4000" b="1" dirty="0" smtClean="0">
                <a:solidFill>
                  <a:schemeClr val="accent1"/>
                </a:solidFill>
                <a:cs typeface="Aharoni" pitchFamily="2" charset="-79"/>
              </a:rPr>
              <a:t>Alles Gute und </a:t>
            </a:r>
          </a:p>
          <a:p>
            <a:pPr lvl="2">
              <a:buNone/>
            </a:pPr>
            <a:r>
              <a:rPr lang="de-DE" sz="4000" b="1" dirty="0" smtClean="0">
                <a:solidFill>
                  <a:schemeClr val="accent1"/>
                </a:solidFill>
                <a:cs typeface="Aharoni" pitchFamily="2" charset="-79"/>
              </a:rPr>
              <a:t>auf Wiedersehen</a:t>
            </a:r>
            <a:endParaRPr lang="en-US" sz="4000" b="1" dirty="0" smtClean="0">
              <a:solidFill>
                <a:schemeClr val="accent1"/>
              </a:solidFill>
              <a:cs typeface="Aharoni" pitchFamily="2" charset="-79"/>
            </a:endParaRP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212</TotalTime>
  <Words>152</Words>
  <Application>Microsoft Office PowerPoint</Application>
  <PresentationFormat>On-screen Show (4:3)</PresentationFormat>
  <Paragraphs>70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DEUTSCH FÜR 7. KLASSE</vt:lpstr>
      <vt:lpstr>PERFEKT = Hilfsverb + Partizip II</vt:lpstr>
      <vt:lpstr>PERFEKT – FORMEN MARKIEREN</vt:lpstr>
      <vt:lpstr>PERFEKT – FORMEN MARKIEREN         LÖSUNGEN  Übunen 6 und 7  </vt:lpstr>
      <vt:lpstr>PERFEKT = Hilfsverb + Partizip II</vt:lpstr>
      <vt:lpstr>Hausaufgabe</vt:lpstr>
      <vt:lpstr>Vielen Dank für eure Aufmerksamkeit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 FÜR 7. KLASSE</dc:title>
  <dc:creator>HP</dc:creator>
  <cp:lastModifiedBy>HP</cp:lastModifiedBy>
  <cp:revision>27</cp:revision>
  <dcterms:created xsi:type="dcterms:W3CDTF">2006-08-16T00:00:00Z</dcterms:created>
  <dcterms:modified xsi:type="dcterms:W3CDTF">2020-12-14T19:29:42Z</dcterms:modified>
</cp:coreProperties>
</file>