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8687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9064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6729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1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3586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7211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4487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3438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345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3781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0965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36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1659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5532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2663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5108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135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DCC51E-AF9B-45DD-A046-CC11D756C1DE}" type="datetimeFigureOut">
              <a:rPr lang="sr-Cyrl-BA" smtClean="0"/>
              <a:t>21.12.2020.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AF7AB72-BF1E-4E0D-A927-008D97CC5010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31293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fizikapress.wordpress.com/2012/12/08/%D0%BA%D0%B0%D0%BA%D0%BE-%D0%BD%D0%B0%D1%81%D1%82%D0%B0%D1%98%D1%83-%D1%81%D0%BD%D0%B5%D0%B6%D0%BD%D0%B5-%D0%BF%D0%B0%D1%85%D1%83%D1%99%D0%B8%D1%86%D0%B5/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50D9-33CB-402E-9C98-D84A0B442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319286"/>
          </a:xfrm>
        </p:spPr>
        <p:txBody>
          <a:bodyPr>
            <a:normAutofit/>
          </a:bodyPr>
          <a:lstStyle/>
          <a:p>
            <a:r>
              <a:rPr lang="sr-Cyrl-BA" sz="4400" dirty="0">
                <a:solidFill>
                  <a:schemeClr val="tx1"/>
                </a:solidFill>
                <a:latin typeface="Arial Black" panose="020B0A04020102020204" pitchFamily="34" charset="0"/>
              </a:rPr>
              <a:t>СРПСКИ ЈЕЗИК 5. РАЗРЕД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5CB33-C287-4297-BFD7-D60B951A7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4679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899521-2874-43FD-9841-EFE3A773C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57274"/>
            <a:ext cx="6019800" cy="3948244"/>
          </a:xfrm>
        </p:spPr>
        <p:txBody>
          <a:bodyPr/>
          <a:lstStyle/>
          <a:p>
            <a:r>
              <a:rPr lang="sr-Cyrl-BA" dirty="0">
                <a:solidFill>
                  <a:schemeClr val="tx1"/>
                </a:solidFill>
              </a:rPr>
              <a:t>Први снег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A5AB6A-D1B9-4076-AB4E-8C97C7553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6960834" cy="754025"/>
          </a:xfrm>
        </p:spPr>
        <p:txBody>
          <a:bodyPr>
            <a:normAutofit/>
          </a:bodyPr>
          <a:lstStyle/>
          <a:p>
            <a:r>
              <a:rPr lang="sr-Cyrl-BA" sz="2400" b="1" dirty="0">
                <a:solidFill>
                  <a:schemeClr val="tx1"/>
                </a:solidFill>
              </a:rPr>
              <a:t>ВОЈИСЛАВ ИЛИЋ</a:t>
            </a:r>
          </a:p>
        </p:txBody>
      </p:sp>
      <p:pic>
        <p:nvPicPr>
          <p:cNvPr id="2" name="Prvi sneg, prvi sneg, pokrio je breg">
            <a:hlinkClick r:id="" action="ppaction://media"/>
            <a:extLst>
              <a:ext uri="{FF2B5EF4-FFF2-40B4-BE49-F238E27FC236}">
                <a16:creationId xmlns:a16="http://schemas.microsoft.com/office/drawing/2014/main" id="{CA9D2675-A7D1-48C2-B096-C39433D45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3726" y="5877464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B59EC-081A-429A-88D4-6627FE91D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899" y="246356"/>
            <a:ext cx="10183827" cy="63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632-B8CC-4F06-A097-A12D5322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23" y="577048"/>
            <a:ext cx="9613776" cy="1669001"/>
          </a:xfrm>
        </p:spPr>
        <p:txBody>
          <a:bodyPr>
            <a:normAutofit fontScale="90000"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Објасни стих: ,,ноћ......не подиже крило"!</a:t>
            </a:r>
            <a:b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(ноћ која никако не пролази, ноћ дуга и мирна, јутро је далеко)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8B33C52-7928-411E-B40F-4FD28CF5E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49" y="2141537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347226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259AD2-9F6E-4B4B-A71A-D5E2C39E0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96" y="882376"/>
            <a:ext cx="10395753" cy="884280"/>
          </a:xfrm>
        </p:spPr>
        <p:txBody>
          <a:bodyPr>
            <a:normAutofit/>
          </a:bodyPr>
          <a:lstStyle/>
          <a:p>
            <a:pPr algn="l"/>
            <a:r>
              <a:rPr lang="sr-Cyrl-BA" sz="2000" spc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Пјесник  сликовито приказује природу, а и своја осјећања. </a:t>
            </a:r>
            <a:br>
              <a:rPr lang="sr-Cyrl-BA" sz="2000" spc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sr-Cyrl-BA" sz="2000" spc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Која су то осјећања у пјесми</a:t>
            </a:r>
            <a:r>
              <a:rPr lang="sr-Cyrl-BA" sz="2400" spc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838F05-4E10-417E-9545-A5C720EF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2104008"/>
            <a:ext cx="8767860" cy="411923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sr-Cyrl-BA" sz="2400" b="1" dirty="0">
                <a:solidFill>
                  <a:schemeClr val="tx1"/>
                </a:solidFill>
              </a:rPr>
              <a:t>сјета</a:t>
            </a:r>
          </a:p>
          <a:p>
            <a:pPr algn="l">
              <a:lnSpc>
                <a:spcPct val="150000"/>
              </a:lnSpc>
            </a:pPr>
            <a:r>
              <a:rPr lang="sr-Cyrl-BA" sz="2400" b="1" dirty="0">
                <a:solidFill>
                  <a:schemeClr val="tx1"/>
                </a:solidFill>
              </a:rPr>
              <a:t>туга</a:t>
            </a:r>
          </a:p>
          <a:p>
            <a:pPr algn="l">
              <a:lnSpc>
                <a:spcPct val="150000"/>
              </a:lnSpc>
            </a:pPr>
            <a:r>
              <a:rPr lang="sr-Cyrl-BA" sz="2400" b="1" dirty="0">
                <a:solidFill>
                  <a:schemeClr val="tx1"/>
                </a:solidFill>
              </a:rPr>
              <a:t>самоћа </a:t>
            </a:r>
          </a:p>
          <a:p>
            <a:pPr algn="l">
              <a:lnSpc>
                <a:spcPct val="150000"/>
              </a:lnSpc>
            </a:pPr>
            <a:r>
              <a:rPr lang="sr-Cyrl-BA" sz="2400" b="1" dirty="0">
                <a:solidFill>
                  <a:schemeClr val="tx1"/>
                </a:solidFill>
              </a:rPr>
              <a:t>усамљеност </a:t>
            </a:r>
          </a:p>
          <a:p>
            <a:pPr algn="l">
              <a:lnSpc>
                <a:spcPct val="150000"/>
              </a:lnSpc>
            </a:pPr>
            <a:r>
              <a:rPr lang="sr-Cyrl-BA" sz="2400" b="1" dirty="0">
                <a:solidFill>
                  <a:schemeClr val="tx1"/>
                </a:solidFill>
              </a:rPr>
              <a:t>потиштеност </a:t>
            </a:r>
          </a:p>
          <a:p>
            <a:endParaRPr lang="sr-Cyrl-BA" dirty="0"/>
          </a:p>
          <a:p>
            <a:endParaRPr lang="sr-Cyrl-B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C2A25-4684-47AD-AF1C-4941F141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19" y="3057691"/>
            <a:ext cx="4295312" cy="30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9555E-DF50-4273-8EB7-1EFD879D0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01842"/>
            <a:ext cx="9966960" cy="896643"/>
          </a:xfrm>
        </p:spPr>
        <p:txBody>
          <a:bodyPr>
            <a:normAutofit/>
          </a:bodyPr>
          <a:lstStyle/>
          <a:p>
            <a:pPr algn="l"/>
            <a:r>
              <a:rPr lang="sr-Cyrl-BA" sz="2400" spc="0" dirty="0">
                <a:solidFill>
                  <a:schemeClr val="tx1"/>
                </a:solidFill>
                <a:latin typeface="Arial Black" panose="020B0A04020102020204" pitchFamily="34" charset="0"/>
              </a:rPr>
              <a:t>ОСНОВИ МОТИВИ У ПЈЕСМИ: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200BC0-4991-4476-9707-8C6FE8FF7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363" y="1713390"/>
            <a:ext cx="10546672" cy="4696287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60000"/>
              </a:lnSpc>
            </a:pPr>
            <a:r>
              <a:rPr lang="sr-Cyrl-BA" b="1" u="sng" dirty="0">
                <a:solidFill>
                  <a:schemeClr val="tx1"/>
                </a:solidFill>
              </a:rPr>
              <a:t>Прва строфа</a:t>
            </a:r>
            <a:r>
              <a:rPr lang="sr-Cyrl-BA" b="1" dirty="0">
                <a:solidFill>
                  <a:schemeClr val="tx1"/>
                </a:solidFill>
              </a:rPr>
              <a:t>: мотив зоре, и природа покривена снијегом</a:t>
            </a:r>
          </a:p>
          <a:p>
            <a:pPr algn="l">
              <a:lnSpc>
                <a:spcPct val="160000"/>
              </a:lnSpc>
            </a:pPr>
            <a:r>
              <a:rPr lang="sr-Cyrl-BA" b="1" u="sng" dirty="0">
                <a:solidFill>
                  <a:schemeClr val="tx1"/>
                </a:solidFill>
              </a:rPr>
              <a:t>Друга срофа</a:t>
            </a:r>
            <a:r>
              <a:rPr lang="sr-Cyrl-BA" b="1" dirty="0">
                <a:solidFill>
                  <a:schemeClr val="tx1"/>
                </a:solidFill>
              </a:rPr>
              <a:t>: хладни вјетар  преко мирних поља</a:t>
            </a:r>
          </a:p>
          <a:p>
            <a:pPr algn="l">
              <a:lnSpc>
                <a:spcPct val="160000"/>
              </a:lnSpc>
            </a:pPr>
            <a:r>
              <a:rPr lang="sr-Cyrl-BA" b="1" u="sng" dirty="0">
                <a:solidFill>
                  <a:schemeClr val="tx1"/>
                </a:solidFill>
              </a:rPr>
              <a:t>Трећа строфа</a:t>
            </a:r>
            <a:r>
              <a:rPr lang="sr-Cyrl-BA" b="1" dirty="0">
                <a:solidFill>
                  <a:schemeClr val="tx1"/>
                </a:solidFill>
              </a:rPr>
              <a:t>: мало село засуто снијегом</a:t>
            </a:r>
          </a:p>
          <a:p>
            <a:pPr algn="l">
              <a:lnSpc>
                <a:spcPct val="160000"/>
              </a:lnSpc>
            </a:pPr>
            <a:r>
              <a:rPr lang="sr-Cyrl-BA" b="1" u="sng" dirty="0">
                <a:solidFill>
                  <a:schemeClr val="tx1"/>
                </a:solidFill>
              </a:rPr>
              <a:t>Четврта строфа</a:t>
            </a:r>
            <a:r>
              <a:rPr lang="sr-Cyrl-BA" b="1" dirty="0">
                <a:solidFill>
                  <a:schemeClr val="tx1"/>
                </a:solidFill>
              </a:rPr>
              <a:t>: ведра , хладна зимска ноћ</a:t>
            </a:r>
          </a:p>
          <a:p>
            <a:pPr algn="l">
              <a:lnSpc>
                <a:spcPct val="160000"/>
              </a:lnSpc>
            </a:pPr>
            <a:r>
              <a:rPr lang="sr-Cyrl-BA" b="1" u="sng" dirty="0">
                <a:solidFill>
                  <a:schemeClr val="tx1"/>
                </a:solidFill>
              </a:rPr>
              <a:t>Пета строфа</a:t>
            </a:r>
            <a:r>
              <a:rPr lang="sr-Cyrl-BA" b="1" dirty="0">
                <a:solidFill>
                  <a:schemeClr val="tx1"/>
                </a:solidFill>
              </a:rPr>
              <a:t>: лисица која се краде до кок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sr-Cyrl-BA" b="1" dirty="0">
                <a:solidFill>
                  <a:schemeClr val="tx1"/>
                </a:solidFill>
              </a:rPr>
              <a:t>шињца</a:t>
            </a:r>
          </a:p>
          <a:p>
            <a:pPr algn="l">
              <a:lnSpc>
                <a:spcPct val="160000"/>
              </a:lnSpc>
            </a:pPr>
            <a:r>
              <a:rPr lang="sr-Cyrl-BA" b="1" u="sng" dirty="0">
                <a:solidFill>
                  <a:schemeClr val="tx1"/>
                </a:solidFill>
              </a:rPr>
              <a:t>Шеста строфа</a:t>
            </a:r>
            <a:r>
              <a:rPr lang="sr-Cyrl-BA" b="1" dirty="0">
                <a:solidFill>
                  <a:schemeClr val="tx1"/>
                </a:solidFill>
              </a:rPr>
              <a:t>: лисичији траг у снијегу.</a:t>
            </a:r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4093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ABB2-9995-4E86-AC12-5442243E4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981935"/>
          </a:xfrm>
        </p:spPr>
        <p:txBody>
          <a:bodyPr>
            <a:normAutofit/>
          </a:bodyPr>
          <a:lstStyle/>
          <a:p>
            <a:pPr algn="l"/>
            <a:r>
              <a:rPr lang="sr-Cyrl-BA" sz="2400" b="0" spc="0" dirty="0">
                <a:solidFill>
                  <a:schemeClr val="tx1"/>
                </a:solidFill>
                <a:latin typeface="Arial Black" panose="020B0A04020102020204" pitchFamily="34" charset="0"/>
              </a:rPr>
              <a:t>Ријечи које се римују</a:t>
            </a:r>
            <a:r>
              <a:rPr lang="sr-Cyrl-BA" sz="2400" b="0" dirty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5FB06-4AE7-49FE-9326-F222CB265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44" y="1997476"/>
            <a:ext cx="11949342" cy="4275308"/>
          </a:xfrm>
        </p:spPr>
        <p:txBody>
          <a:bodyPr>
            <a:normAutofit/>
          </a:bodyPr>
          <a:lstStyle/>
          <a:p>
            <a:pPr algn="l"/>
            <a:r>
              <a:rPr lang="sr-Cyrl-BA" b="1" dirty="0">
                <a:solidFill>
                  <a:schemeClr val="tx1"/>
                </a:solidFill>
              </a:rPr>
              <a:t>          тавни – равни                          </a:t>
            </a:r>
          </a:p>
          <a:p>
            <a:pPr algn="l"/>
            <a:r>
              <a:rPr lang="sr-Cyrl-BA" b="1" dirty="0">
                <a:solidFill>
                  <a:schemeClr val="tx1"/>
                </a:solidFill>
              </a:rPr>
              <a:t>                                мирне – пирне</a:t>
            </a:r>
          </a:p>
          <a:p>
            <a:pPr algn="l"/>
            <a:r>
              <a:rPr lang="sr-Cyrl-BA" b="1" dirty="0">
                <a:solidFill>
                  <a:schemeClr val="tx1"/>
                </a:solidFill>
              </a:rPr>
              <a:t>                                                    хвата – врата           </a:t>
            </a:r>
          </a:p>
          <a:p>
            <a:pPr algn="l"/>
            <a:r>
              <a:rPr lang="sr-Cyrl-BA" b="1" dirty="0">
                <a:solidFill>
                  <a:schemeClr val="tx1"/>
                </a:solidFill>
              </a:rPr>
              <a:t>                                                                      мило – крило  </a:t>
            </a:r>
          </a:p>
          <a:p>
            <a:pPr algn="l"/>
            <a:r>
              <a:rPr lang="sr-Cyrl-BA" b="1" dirty="0">
                <a:solidFill>
                  <a:schemeClr val="tx1"/>
                </a:solidFill>
              </a:rPr>
              <a:t>                                                                                      краде – младе             </a:t>
            </a:r>
          </a:p>
          <a:p>
            <a:pPr algn="l"/>
            <a:r>
              <a:rPr lang="sr-Cyrl-BA" b="1" dirty="0">
                <a:solidFill>
                  <a:schemeClr val="tx1"/>
                </a:solidFill>
              </a:rPr>
              <a:t>                                                                                                            тамо – само</a:t>
            </a:r>
          </a:p>
          <a:p>
            <a:r>
              <a:rPr lang="sr-Cyrl-B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8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A5CC39-225D-4711-847E-38BA784CE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252" y="800080"/>
            <a:ext cx="9966960" cy="1388165"/>
          </a:xfrm>
        </p:spPr>
        <p:txBody>
          <a:bodyPr>
            <a:normAutofit/>
          </a:bodyPr>
          <a:lstStyle/>
          <a:p>
            <a:pPr algn="l"/>
            <a:r>
              <a:rPr lang="sr-Cyrl-BA" sz="2400" b="0" spc="0" dirty="0">
                <a:solidFill>
                  <a:schemeClr val="tx1"/>
                </a:solidFill>
                <a:latin typeface="Arial Black" panose="020B0A04020102020204" pitchFamily="34" charset="0"/>
              </a:rPr>
              <a:t>Задаћа:  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772679-7F2C-405F-A37D-774870D5A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252" y="1207364"/>
            <a:ext cx="9477138" cy="2450236"/>
          </a:xfrm>
        </p:spPr>
        <p:txBody>
          <a:bodyPr/>
          <a:lstStyle/>
          <a:p>
            <a:pPr algn="l"/>
            <a:r>
              <a:rPr lang="sr-Cyrl-BA" b="1" dirty="0">
                <a:solidFill>
                  <a:schemeClr val="tx1"/>
                </a:solidFill>
              </a:rPr>
              <a:t>Опиши први снијег у свом мјесту користећи се изразима из пјесме:  освитак, сумрак, студени лахор, долине мирне, пусто поље.</a:t>
            </a:r>
          </a:p>
        </p:txBody>
      </p:sp>
    </p:spTree>
    <p:extLst>
      <p:ext uri="{BB962C8B-B14F-4D97-AF65-F5344CB8AC3E}">
        <p14:creationId xmlns:p14="http://schemas.microsoft.com/office/powerpoint/2010/main" val="35205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3D8C5-BA66-4238-9FB9-5A7D4ADDF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79" y="100412"/>
            <a:ext cx="4456319" cy="701336"/>
          </a:xfrm>
        </p:spPr>
        <p:txBody>
          <a:bodyPr>
            <a:normAutofit/>
          </a:bodyPr>
          <a:lstStyle/>
          <a:p>
            <a:r>
              <a:rPr lang="sr-Cyrl-BA" sz="2400" i="1" spc="0" dirty="0">
                <a:solidFill>
                  <a:schemeClr val="tx1"/>
                </a:solidFill>
                <a:latin typeface="Arial Black" panose="020B0A04020102020204" pitchFamily="34" charset="0"/>
              </a:rPr>
              <a:t>Илустрација пјесме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BC5110-63F4-4D06-9CE8-D50E1B5D8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78583"/>
          </a:xfrm>
        </p:spPr>
        <p:txBody>
          <a:bodyPr>
            <a:normAutofit fontScale="25000" lnSpcReduction="20000"/>
          </a:bodyPr>
          <a:lstStyle/>
          <a:p>
            <a:endParaRPr lang="sr-Cyrl-B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4C77D-EFFD-461A-AEBE-EF4A61525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04" y="939082"/>
            <a:ext cx="4660712" cy="235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6027B9-7147-4D95-9AA1-E1002333C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46" y="1038732"/>
            <a:ext cx="4894346" cy="235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9D704-6EAF-4534-A9E1-38E90BF08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23" y="3429000"/>
            <a:ext cx="4587674" cy="2909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F3FED-53B5-4FA8-B14F-7D287A890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4" y="3519996"/>
            <a:ext cx="4894346" cy="29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252</TotalTime>
  <Words>176</Words>
  <Application>Microsoft Office PowerPoint</Application>
  <PresentationFormat>Widescreen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Corbel</vt:lpstr>
      <vt:lpstr>Depth</vt:lpstr>
      <vt:lpstr>СРПСКИ ЈЕЗИК 5. РАЗРЕД</vt:lpstr>
      <vt:lpstr>Први снег </vt:lpstr>
      <vt:lpstr>Објасни стих: ,,ноћ......не подиже крило"!  (ноћ која никако не пролази, ноћ дуга и мирна, јутро је далеко) </vt:lpstr>
      <vt:lpstr>Пјесник  сликовито приказује природу, а и своја осјећања.  Која су то осјећања у пјесми?</vt:lpstr>
      <vt:lpstr>ОСНОВИ МОТИВИ У ПЈЕСМИ: </vt:lpstr>
      <vt:lpstr>Ријечи које се римују:</vt:lpstr>
      <vt:lpstr>Задаћа:    </vt:lpstr>
      <vt:lpstr>Илустрација пјесме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снег</dc:title>
  <dc:creator>Nevena Radmilović</dc:creator>
  <cp:lastModifiedBy>vito-nevena Radmilovic</cp:lastModifiedBy>
  <cp:revision>26</cp:revision>
  <dcterms:created xsi:type="dcterms:W3CDTF">2020-12-12T17:05:09Z</dcterms:created>
  <dcterms:modified xsi:type="dcterms:W3CDTF">2020-12-21T18:16:05Z</dcterms:modified>
</cp:coreProperties>
</file>