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0" r:id="rId4"/>
    <p:sldId id="275" r:id="rId5"/>
    <p:sldId id="258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69" r:id="rId2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54889B-F3F2-AB39-70CE-5A46DF558C98}" v="474" dt="2020-12-13T17:13:20.451"/>
    <p1510:client id="{4BA88DC0-FC2C-3A06-1ADC-74C35250AF7A}" v="358" dt="2020-12-13T17:33:04.276"/>
    <p1510:client id="{7C854364-6B27-759C-C58A-3B23229599A2}" v="14" dt="2020-12-14T10:44:12.390"/>
    <p1510:client id="{80D20E52-BE32-46EE-80E9-4E3617241EBA}" v="565" dt="2020-12-10T19:58:03.155"/>
    <p1510:client id="{9BC6A99B-4499-2489-7BA6-D9DE3E02CFAC}" v="17" dt="2020-12-13T15:11:59.016"/>
    <p1510:client id="{B2DC6E73-754C-7C49-6410-280FB010D6E6}" v="34" dt="2020-12-13T15:28:31.285"/>
    <p1510:client id="{BB969C81-34B6-1AC2-F9B1-3B4C7E2E0104}" v="1" dt="2020-12-13T15:55:59.548"/>
    <p1510:client id="{CC8F5BE3-8C29-D3D9-5CFF-859862820C0F}" v="7" dt="2020-12-13T15:14:02.958"/>
    <p1510:client id="{FED67908-DAC1-7EE5-CC50-02F4EA54D16F}" v="395" dt="2020-12-10T20:15:01.6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" d="2"/>
          <a:sy n="1" d="2"/>
        </p:scale>
        <p:origin x="-1392" y="-3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3595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83472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22449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80756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4434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12/15/2020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2500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12/15/2020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4340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12/15/2020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5514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12/15/2020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3005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12/15/2020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32966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12/15/2020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3087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39318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en.wikipedia.org/wiki/File:Duchamp_-_Nude_Descending_a_Staircase.jpg" TargetMode="External"/><Relationship Id="rId4" Type="http://schemas.openxmlformats.org/officeDocument/2006/relationships/hyperlink" Target="https://www.brooklynmuseum.org/exhibitions/sargent_watercolors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artclasscurator.com/edvard-munch-frieze-of-life/" TargetMode="External"/><Relationship Id="rId4" Type="http://schemas.openxmlformats.org/officeDocument/2006/relationships/hyperlink" Target="https://commons.wikimedia.org/wiki/File:Paul_C%C3%A9zanne_108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commons.wikimedia.org/wiki/File:NYC_-_Guggenheim_Museum.jpg" TargetMode="External"/><Relationship Id="rId4" Type="http://schemas.openxmlformats.org/officeDocument/2006/relationships/hyperlink" Target="https://commons.wikimedia.org/wiki/File:The_Parthenon_in_Athens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s://www.wikiart.org/en/gustave-caillebotte/fruit-displayed-on-a-stand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commons.wikimedia.org/wiki/File:Piet_Mondrian,_1942_-_Broadway_Boogie_Woogie.jpg" TargetMode="External"/><Relationship Id="rId5" Type="http://schemas.openxmlformats.org/officeDocument/2006/relationships/hyperlink" Target="https://en.wikipedia.org/wiki/Galatea_of_the_Spheres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hyperlink" Target="https://www.wikiart.org/en/giuseppe-arcimboldo/spring-1573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commons.wikimedia.org/wiki/File:Duccio_maesta1021.jpg" TargetMode="External"/><Relationship Id="rId5" Type="http://schemas.openxmlformats.org/officeDocument/2006/relationships/hyperlink" Target="https://commons.wikimedia.org/wiki/File:The_Kiss_-_Gustav_Klimt_-_Google_Cultural_Institute.jpg" TargetMode="Externa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en.wikipedia.org/wiki/File:Old_guitarist_chicago.jpg" TargetMode="External"/><Relationship Id="rId4" Type="http://schemas.openxmlformats.org/officeDocument/2006/relationships/hyperlink" Target="https://commons.wikimedia.org/wiki/File:Jan_Vermeer_-_The_Art_of_Painting_-_Google_Art_Project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commons.wikimedia.org/wiki/File:Monet-montorgueil.JPG" TargetMode="External"/><Relationship Id="rId4" Type="http://schemas.openxmlformats.org/officeDocument/2006/relationships/hyperlink" Target="https://www.wikiart.org/en/paul-klee/to-the-parnassus-193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A742CF4C-9E7B-4B38-9702-282F0A11DC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</a:blip>
          <a:srcRect t="17856" r="6" b="25883"/>
          <a:stretch/>
        </p:blipFill>
        <p:spPr>
          <a:xfrm>
            <a:off x="24601" y="10"/>
            <a:ext cx="12188930" cy="685799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sr-Latn-RS" sz="6800" dirty="0" err="1">
                <a:cs typeface="Calibri Light"/>
              </a:rPr>
              <a:t>Јединство</a:t>
            </a:r>
            <a:r>
              <a:rPr lang="sr-Latn-RS" sz="6800" dirty="0">
                <a:cs typeface="Calibri Light"/>
              </a:rPr>
              <a:t> </a:t>
            </a:r>
            <a:r>
              <a:rPr lang="sr-Latn-RS" sz="6800" dirty="0" err="1">
                <a:cs typeface="Calibri Light"/>
              </a:rPr>
              <a:t>као</a:t>
            </a:r>
            <a:r>
              <a:rPr lang="sr-Latn-RS" sz="6800" dirty="0">
                <a:cs typeface="Calibri Light"/>
              </a:rPr>
              <a:t> </a:t>
            </a:r>
            <a:r>
              <a:rPr lang="sr-Latn-RS" sz="6800" dirty="0" err="1">
                <a:cs typeface="Calibri Light"/>
              </a:rPr>
              <a:t>основна</a:t>
            </a:r>
            <a:r>
              <a:rPr lang="sr-Latn-RS" sz="6800" dirty="0">
                <a:cs typeface="Calibri Light"/>
              </a:rPr>
              <a:t> </a:t>
            </a:r>
            <a:r>
              <a:rPr lang="sr-Latn-RS" sz="6800" dirty="0" err="1">
                <a:cs typeface="Calibri Light"/>
              </a:rPr>
              <a:t>вриједност</a:t>
            </a:r>
            <a:r>
              <a:rPr lang="sr-Latn-RS" sz="6800" dirty="0">
                <a:cs typeface="Calibri Light"/>
              </a:rPr>
              <a:t> </a:t>
            </a:r>
            <a:r>
              <a:rPr lang="sr-Latn-RS" sz="6800" dirty="0" err="1">
                <a:cs typeface="Calibri Light"/>
              </a:rPr>
              <a:t>композиције</a:t>
            </a:r>
            <a:endParaRPr lang="en-US" sz="6800" dirty="0" err="1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sr-Latn-RS" sz="3200">
                <a:cs typeface="Calibri"/>
              </a:rPr>
              <a:t>Девети разред</a:t>
            </a:r>
            <a:endParaRPr lang="sr-Latn-RS" sz="3200"/>
          </a:p>
        </p:txBody>
      </p:sp>
    </p:spTree>
    <p:extLst>
      <p:ext uri="{BB962C8B-B14F-4D97-AF65-F5344CB8AC3E}">
        <p14:creationId xmlns:p14="http://schemas.microsoft.com/office/powerpoint/2010/main" xmlns="" val="17657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53F29798-D584-4792-9B62-3F5F5C36D6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76DDF91A-0BFA-4EFF-A968-81CE43427B6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16649" y="1410179"/>
            <a:ext cx="6286500" cy="4445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CEC09E0A-8562-4AC8-B0F9-7EC6C105B30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81668" y="1410179"/>
            <a:ext cx="2667000" cy="444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693E40-7975-4A51-BE55-84B76792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313" y="274724"/>
            <a:ext cx="10515600" cy="112841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/>
              <a:t>Јединство линија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6754479-283C-4870-8AE6-CBDA09905342}"/>
              </a:ext>
            </a:extLst>
          </p:cNvPr>
          <p:cNvSpPr txBox="1"/>
          <p:nvPr/>
        </p:nvSpPr>
        <p:spPr>
          <a:xfrm>
            <a:off x="1417608" y="5975230"/>
            <a:ext cx="431033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John Singer Sargent, </a:t>
            </a:r>
            <a:r>
              <a:rPr lang="en-US" i="1">
                <a:ea typeface="+mn-lt"/>
                <a:cs typeface="+mn-lt"/>
                <a:hlinkClick r:id="rId4"/>
              </a:rPr>
              <a:t>White Ships</a:t>
            </a:r>
            <a:r>
              <a:rPr lang="en-US">
                <a:ea typeface="+mn-lt"/>
                <a:cs typeface="+mn-lt"/>
              </a:rPr>
              <a:t>, circa 1908</a:t>
            </a:r>
            <a:endParaRPr lang="en-US"/>
          </a:p>
          <a:p>
            <a:pPr algn="l"/>
            <a:endParaRPr lang="en-US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A1B0457-5DFE-47B6-884F-173FA24A82C5}"/>
              </a:ext>
            </a:extLst>
          </p:cNvPr>
          <p:cNvSpPr txBox="1"/>
          <p:nvPr/>
        </p:nvSpPr>
        <p:spPr>
          <a:xfrm>
            <a:off x="6031841" y="5974331"/>
            <a:ext cx="459787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Marcel Duchamp, </a:t>
            </a:r>
            <a:r>
              <a:rPr lang="en-US" i="1">
                <a:ea typeface="+mn-lt"/>
                <a:cs typeface="+mn-lt"/>
                <a:hlinkClick r:id="rId5"/>
              </a:rPr>
              <a:t>Nude Descending Staircase</a:t>
            </a:r>
            <a:r>
              <a:rPr lang="en-US">
                <a:ea typeface="+mn-lt"/>
                <a:cs typeface="+mn-lt"/>
              </a:rPr>
              <a:t>, 1912</a:t>
            </a:r>
            <a:endParaRPr lang="en-US"/>
          </a:p>
          <a:p>
            <a:pPr algn="l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077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53F29798-D584-4792-9B62-3F5F5C36D6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E22D892F-01F1-496B-9BE3-9287690B973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9230" y="1208896"/>
            <a:ext cx="5689600" cy="44450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38801A66-4949-4B66-9468-8783EA629DA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61123" y="1208896"/>
            <a:ext cx="3556000" cy="444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AE4E6F-99E1-4492-A2D5-45F4E1966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313" y="202837"/>
            <a:ext cx="10515600" cy="112841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/>
              <a:t>Јединство израза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7B4413F-D610-48E5-B0E8-123004BCF7BA}"/>
              </a:ext>
            </a:extLst>
          </p:cNvPr>
          <p:cNvSpPr txBox="1"/>
          <p:nvPr/>
        </p:nvSpPr>
        <p:spPr>
          <a:xfrm>
            <a:off x="1144438" y="5716438"/>
            <a:ext cx="442535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Paul Cezanne, </a:t>
            </a:r>
            <a:r>
              <a:rPr lang="en-US" i="1">
                <a:ea typeface="+mn-lt"/>
                <a:cs typeface="+mn-lt"/>
                <a:hlinkClick r:id="rId4"/>
              </a:rPr>
              <a:t>Mont Sainte-Victoire</a:t>
            </a:r>
            <a:r>
              <a:rPr lang="en-US">
                <a:ea typeface="+mn-lt"/>
                <a:cs typeface="+mn-lt"/>
              </a:rPr>
              <a:t>, 1904-06</a:t>
            </a:r>
            <a:endParaRPr lang="en-US"/>
          </a:p>
          <a:p>
            <a:pPr algn="l"/>
            <a:endParaRPr lang="en-US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31A835F-37F0-48EA-BCB6-20A450AC4D35}"/>
              </a:ext>
            </a:extLst>
          </p:cNvPr>
          <p:cNvSpPr txBox="1"/>
          <p:nvPr/>
        </p:nvSpPr>
        <p:spPr>
          <a:xfrm>
            <a:off x="7153275" y="5787426"/>
            <a:ext cx="357708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Edvard Munch, </a:t>
            </a:r>
            <a:r>
              <a:rPr lang="en-US" i="1">
                <a:ea typeface="+mn-lt"/>
                <a:cs typeface="+mn-lt"/>
                <a:hlinkClick r:id="rId5"/>
              </a:rPr>
              <a:t>The Scream</a:t>
            </a:r>
            <a:r>
              <a:rPr lang="en-US">
                <a:ea typeface="+mn-lt"/>
                <a:cs typeface="+mn-lt"/>
              </a:rPr>
              <a:t>, 1893</a:t>
            </a:r>
            <a:endParaRPr lang="en-US"/>
          </a:p>
          <a:p>
            <a:pPr algn="l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137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022BDE4A-8A20-4A69-9C5A-581C82036A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60BA42-C248-4C24-BB81-B50D5CD9E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464" y="-339366"/>
            <a:ext cx="10515600" cy="1853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Јединство у архитектури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B26B2FE4-0760-4057-B0BC-E2D3B18928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2287" r="-2" b="2285"/>
          <a:stretch/>
        </p:blipFill>
        <p:spPr>
          <a:xfrm>
            <a:off x="213118" y="1145240"/>
            <a:ext cx="5803323" cy="389035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33F6CDE7-015D-469D-989F-4AFA75037E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430" b="3"/>
          <a:stretch/>
        </p:blipFill>
        <p:spPr>
          <a:xfrm>
            <a:off x="6189934" y="1145240"/>
            <a:ext cx="5803323" cy="38903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BA8947F-95C1-4006-A5C6-D236F0604AF9}"/>
              </a:ext>
            </a:extLst>
          </p:cNvPr>
          <p:cNvSpPr txBox="1"/>
          <p:nvPr/>
        </p:nvSpPr>
        <p:spPr>
          <a:xfrm>
            <a:off x="209909" y="5227608"/>
            <a:ext cx="580557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Athens, Greece, </a:t>
            </a:r>
            <a:r>
              <a:rPr lang="en-US" i="1">
                <a:ea typeface="+mn-lt"/>
                <a:cs typeface="+mn-lt"/>
                <a:hlinkClick r:id="rId4"/>
              </a:rPr>
              <a:t>Parthenon</a:t>
            </a:r>
            <a:r>
              <a:rPr lang="en-US">
                <a:ea typeface="+mn-lt"/>
                <a:cs typeface="+mn-lt"/>
              </a:rPr>
              <a:t>, 447 BC – 432 BC</a:t>
            </a:r>
          </a:p>
          <a:p>
            <a:pPr algn="l"/>
            <a:endParaRPr lang="en-US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4FB9271-C9FE-4A62-B6F9-754D6BA835E7}"/>
              </a:ext>
            </a:extLst>
          </p:cNvPr>
          <p:cNvSpPr txBox="1"/>
          <p:nvPr/>
        </p:nvSpPr>
        <p:spPr>
          <a:xfrm>
            <a:off x="6189992" y="5226708"/>
            <a:ext cx="580557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Frank Lloyd Wright, </a:t>
            </a:r>
            <a:r>
              <a:rPr lang="en-US" i="1">
                <a:ea typeface="+mn-lt"/>
                <a:cs typeface="+mn-lt"/>
                <a:hlinkClick r:id="rId5"/>
              </a:rPr>
              <a:t>The Guggenheim Museum</a:t>
            </a:r>
            <a:r>
              <a:rPr lang="en-US">
                <a:ea typeface="+mn-lt"/>
                <a:cs typeface="+mn-lt"/>
              </a:rPr>
              <a:t>, 1937</a:t>
            </a:r>
            <a:endParaRPr lang="en-US"/>
          </a:p>
          <a:p>
            <a:pPr algn="l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639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3A4744-82D4-417C-AF35-7A204FA72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553712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/>
              <a:t>Радови ученика</a:t>
            </a:r>
          </a:p>
        </p:txBody>
      </p:sp>
      <p:pic>
        <p:nvPicPr>
          <p:cNvPr id="5" name="Picture 5" descr=".jpg">
            <a:extLst>
              <a:ext uri="{FF2B5EF4-FFF2-40B4-BE49-F238E27FC236}">
                <a16:creationId xmlns:a16="http://schemas.microsoft.com/office/drawing/2014/main" xmlns="" id="{C0560B08-E6B6-441D-834D-B43A670F73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t="3918" r="2" b="2"/>
          <a:stretch/>
        </p:blipFill>
        <p:spPr>
          <a:xfrm>
            <a:off x="6182506" y="5"/>
            <a:ext cx="6009490" cy="4186171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</p:spPr>
      </p:pic>
      <p:pic>
        <p:nvPicPr>
          <p:cNvPr id="6" name="Picture 6" descr=".jpg">
            <a:extLst>
              <a:ext uri="{FF2B5EF4-FFF2-40B4-BE49-F238E27FC236}">
                <a16:creationId xmlns:a16="http://schemas.microsoft.com/office/drawing/2014/main" xmlns="" id="{E8DC4204-7381-44C9-8FC9-ACDBE00071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t="4274" r="-1" b="-1"/>
          <a:stretch/>
        </p:blipFill>
        <p:spPr>
          <a:xfrm>
            <a:off x="5" y="-4"/>
            <a:ext cx="6002835" cy="4194796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104010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022BDE4A-8A20-4A69-9C5A-581C82036A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860AA8-2923-4B09-9CAF-2507F0EE0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Радови ученика</a:t>
            </a:r>
          </a:p>
        </p:txBody>
      </p:sp>
      <p:pic>
        <p:nvPicPr>
          <p:cNvPr id="5" name="Picture 5" descr=".jpg">
            <a:extLst>
              <a:ext uri="{FF2B5EF4-FFF2-40B4-BE49-F238E27FC236}">
                <a16:creationId xmlns:a16="http://schemas.microsoft.com/office/drawing/2014/main" xmlns="" id="{113678CF-3881-4502-A8F4-478DB64E0C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r="-2" b="6891"/>
          <a:stretch/>
        </p:blipFill>
        <p:spPr>
          <a:xfrm>
            <a:off x="98099" y="2410448"/>
            <a:ext cx="6004606" cy="4019753"/>
          </a:xfrm>
          <a:prstGeom prst="rect">
            <a:avLst/>
          </a:prstGeom>
        </p:spPr>
      </p:pic>
      <p:pic>
        <p:nvPicPr>
          <p:cNvPr id="6" name="Picture 6" descr=".jpg">
            <a:extLst>
              <a:ext uri="{FF2B5EF4-FFF2-40B4-BE49-F238E27FC236}">
                <a16:creationId xmlns:a16="http://schemas.microsoft.com/office/drawing/2014/main" xmlns="" id="{2ADAFEEB-FEA8-4F06-A749-783A43512B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r="-2" b="6240"/>
          <a:stretch/>
        </p:blipFill>
        <p:spPr>
          <a:xfrm>
            <a:off x="6189934" y="2410448"/>
            <a:ext cx="5961473" cy="401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299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860AA8-2923-4B09-9CAF-2507F0EE0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553712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/>
              <a:t>Радови ученика</a:t>
            </a:r>
          </a:p>
        </p:txBody>
      </p:sp>
      <p:pic>
        <p:nvPicPr>
          <p:cNvPr id="5" name="Picture 5" descr=".jpg">
            <a:extLst>
              <a:ext uri="{FF2B5EF4-FFF2-40B4-BE49-F238E27FC236}">
                <a16:creationId xmlns:a16="http://schemas.microsoft.com/office/drawing/2014/main" xmlns="" id="{113678CF-3881-4502-A8F4-478DB64E0C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t="1949" r="-1" b="656"/>
          <a:stretch/>
        </p:blipFill>
        <p:spPr>
          <a:xfrm>
            <a:off x="5" y="-4"/>
            <a:ext cx="6002835" cy="4194796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</p:spPr>
      </p:pic>
      <p:pic>
        <p:nvPicPr>
          <p:cNvPr id="6" name="Picture 6" descr=".jpg">
            <a:extLst>
              <a:ext uri="{FF2B5EF4-FFF2-40B4-BE49-F238E27FC236}">
                <a16:creationId xmlns:a16="http://schemas.microsoft.com/office/drawing/2014/main" xmlns="" id="{2ADAFEEB-FEA8-4F06-A749-783A43512B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t="4902" r="2" b="2"/>
          <a:stretch/>
        </p:blipFill>
        <p:spPr>
          <a:xfrm>
            <a:off x="6182506" y="5"/>
            <a:ext cx="6009490" cy="4186171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239847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860AA8-2923-4B09-9CAF-2507F0EE0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Радови</a:t>
            </a:r>
            <a:r>
              <a:rPr lang="en-US"/>
              <a:t> </a:t>
            </a:r>
            <a:r>
              <a:rPr lang="en-US" err="1"/>
              <a:t>ученика</a:t>
            </a:r>
          </a:p>
        </p:txBody>
      </p:sp>
      <p:pic>
        <p:nvPicPr>
          <p:cNvPr id="5" name="Picture 5" descr=".jpg">
            <a:extLst>
              <a:ext uri="{FF2B5EF4-FFF2-40B4-BE49-F238E27FC236}">
                <a16:creationId xmlns:a16="http://schemas.microsoft.com/office/drawing/2014/main" xmlns="" id="{113678CF-3881-4502-A8F4-478DB64E0C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2123751"/>
            <a:ext cx="5181600" cy="3755086"/>
          </a:xfrm>
        </p:spPr>
      </p:pic>
      <p:pic>
        <p:nvPicPr>
          <p:cNvPr id="6" name="Picture 6" descr=".jpg">
            <a:extLst>
              <a:ext uri="{FF2B5EF4-FFF2-40B4-BE49-F238E27FC236}">
                <a16:creationId xmlns:a16="http://schemas.microsoft.com/office/drawing/2014/main" xmlns="" id="{2ADAFEEB-FEA8-4F06-A749-783A43512B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172200" y="2132244"/>
            <a:ext cx="5181600" cy="3738100"/>
          </a:xfrm>
        </p:spPr>
      </p:pic>
    </p:spTree>
    <p:extLst>
      <p:ext uri="{BB962C8B-B14F-4D97-AF65-F5344CB8AC3E}">
        <p14:creationId xmlns:p14="http://schemas.microsoft.com/office/powerpoint/2010/main" xmlns="" val="37938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860AA8-2923-4B09-9CAF-2507F0EE0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553712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/>
              <a:t>Радови ученика</a:t>
            </a:r>
          </a:p>
        </p:txBody>
      </p:sp>
      <p:pic>
        <p:nvPicPr>
          <p:cNvPr id="5" name="Picture 5" descr=".jpg">
            <a:extLst>
              <a:ext uri="{FF2B5EF4-FFF2-40B4-BE49-F238E27FC236}">
                <a16:creationId xmlns:a16="http://schemas.microsoft.com/office/drawing/2014/main" xmlns="" id="{113678CF-3881-4502-A8F4-478DB64E0C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r="2" b="132"/>
          <a:stretch/>
        </p:blipFill>
        <p:spPr>
          <a:xfrm>
            <a:off x="6182506" y="5"/>
            <a:ext cx="6009490" cy="4186171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</p:spPr>
      </p:pic>
      <p:pic>
        <p:nvPicPr>
          <p:cNvPr id="6" name="Picture 6" descr=".jpg">
            <a:extLst>
              <a:ext uri="{FF2B5EF4-FFF2-40B4-BE49-F238E27FC236}">
                <a16:creationId xmlns:a16="http://schemas.microsoft.com/office/drawing/2014/main" xmlns="" id="{2ADAFEEB-FEA8-4F06-A749-783A43512B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r="-1" b="3613"/>
          <a:stretch/>
        </p:blipFill>
        <p:spPr>
          <a:xfrm>
            <a:off x="5" y="-4"/>
            <a:ext cx="6002835" cy="4194796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116937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860AA8-2923-4B09-9CAF-2507F0EE0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01453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/>
              <a:t>Радови ученика</a:t>
            </a:r>
          </a:p>
        </p:txBody>
      </p:sp>
      <p:pic>
        <p:nvPicPr>
          <p:cNvPr id="5" name="Picture 5" descr=".jpg">
            <a:extLst>
              <a:ext uri="{FF2B5EF4-FFF2-40B4-BE49-F238E27FC236}">
                <a16:creationId xmlns:a16="http://schemas.microsoft.com/office/drawing/2014/main" xmlns="" id="{113678CF-3881-4502-A8F4-478DB64E0C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179576" y="-391225"/>
            <a:ext cx="3895344" cy="5317875"/>
          </a:xfrm>
          <a:prstGeom prst="rect">
            <a:avLst/>
          </a:prstGeom>
        </p:spPr>
      </p:pic>
      <p:pic>
        <p:nvPicPr>
          <p:cNvPr id="6" name="Picture 6" descr=".jpg">
            <a:extLst>
              <a:ext uri="{FF2B5EF4-FFF2-40B4-BE49-F238E27FC236}">
                <a16:creationId xmlns:a16="http://schemas.microsoft.com/office/drawing/2014/main" xmlns="" id="{2ADAFEEB-FEA8-4F06-A749-783A43512B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308811" y="320040"/>
            <a:ext cx="5505786" cy="38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187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xmlns="" id="{022BDE4A-8A20-4A69-9C5A-581C82036A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860AA8-2923-4B09-9CAF-2507F0EE0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53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Радови ученика</a:t>
            </a:r>
          </a:p>
        </p:txBody>
      </p:sp>
      <p:pic>
        <p:nvPicPr>
          <p:cNvPr id="6" name="Picture 6" descr=".jpg">
            <a:extLst>
              <a:ext uri="{FF2B5EF4-FFF2-40B4-BE49-F238E27FC236}">
                <a16:creationId xmlns:a16="http://schemas.microsoft.com/office/drawing/2014/main" xmlns="" id="{2ADAFEEB-FEA8-4F06-A749-783A43512B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t="6569" r="-2" b="-2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5" name="Picture 5" descr=".jpg">
            <a:extLst>
              <a:ext uri="{FF2B5EF4-FFF2-40B4-BE49-F238E27FC236}">
                <a16:creationId xmlns:a16="http://schemas.microsoft.com/office/drawing/2014/main" xmlns="" id="{113678CF-3881-4502-A8F4-478DB64E0C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r="-2" b="6891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829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DFF263-6338-406F-AEA8-880DEFF80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99049"/>
            <a:ext cx="3931920" cy="912963"/>
          </a:xfrm>
        </p:spPr>
        <p:txBody>
          <a:bodyPr>
            <a:normAutofit/>
          </a:bodyPr>
          <a:lstStyle/>
          <a:p>
            <a:r>
              <a:rPr lang="en-US" sz="5400" err="1">
                <a:latin typeface="Bradley Hand ITC"/>
              </a:rPr>
              <a:t>Јединство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D5822BA7-8E7D-40D2-8FCC-24390BAA398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/>
          <a:srcRect t="16030" b="16030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379D3E-C47C-4E6C-BB8A-52FADEF69B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505" y="1202812"/>
            <a:ext cx="3931920" cy="536683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 err="1"/>
              <a:t>Шта</a:t>
            </a:r>
            <a:r>
              <a:rPr lang="en-US" sz="3200" dirty="0"/>
              <a:t> </a:t>
            </a:r>
            <a:r>
              <a:rPr lang="en-US" sz="3200" dirty="0" err="1"/>
              <a:t>је</a:t>
            </a:r>
            <a:r>
              <a:rPr lang="en-US" sz="3200" dirty="0"/>
              <a:t> </a:t>
            </a:r>
            <a:r>
              <a:rPr lang="en-US" sz="3200" dirty="0" err="1"/>
              <a:t>јединство</a:t>
            </a:r>
            <a:r>
              <a:rPr lang="en-US" sz="3200" dirty="0"/>
              <a:t>?</a:t>
            </a:r>
            <a:endParaRPr lang="en-US" sz="3200" dirty="0">
              <a:cs typeface="Calibri"/>
            </a:endParaRPr>
          </a:p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Осјећај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повезаности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свих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дијелова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композиције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у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једну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цјелину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US" sz="3200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r>
              <a:rPr lang="en-US" sz="3200" dirty="0" err="1"/>
              <a:t>Зашто</a:t>
            </a:r>
            <a:r>
              <a:rPr lang="en-US" sz="3200" dirty="0"/>
              <a:t> </a:t>
            </a:r>
            <a:r>
              <a:rPr lang="en-US" sz="3200" dirty="0" err="1"/>
              <a:t>јединство</a:t>
            </a:r>
            <a:r>
              <a:rPr lang="en-US" sz="3200" dirty="0"/>
              <a:t>?</a:t>
            </a:r>
            <a:endParaRPr lang="en-US" sz="3200" dirty="0">
              <a:cs typeface="Calibri"/>
            </a:endParaRPr>
          </a:p>
          <a:p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Повезани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дијелови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 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се</a:t>
            </a:r>
            <a:r>
              <a:rPr lang="sr-Cyrl-R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sr-Cyrl-RS" sz="3200" dirty="0" smtClean="0">
                <a:solidFill>
                  <a:schemeClr val="accent2">
                    <a:lumMod val="50000"/>
                  </a:schemeClr>
                </a:solidFill>
              </a:rPr>
              <a:t>“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</a:rPr>
              <a:t>лијепо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слажу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” -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стварају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оку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угодан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 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смисао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 и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</a:rPr>
              <a:t>склад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en-US" sz="3200" dirty="0">
              <a:solidFill>
                <a:schemeClr val="accent2">
                  <a:lumMod val="50000"/>
                </a:schemeClr>
              </a:solidFill>
              <a:cs typeface="Calibri"/>
            </a:endParaRPr>
          </a:p>
          <a:p>
            <a:endParaRPr lang="en-US" sz="3200" dirty="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A20964E-537F-4AA0-BECE-A567EA12F0E0}"/>
              </a:ext>
            </a:extLst>
          </p:cNvPr>
          <p:cNvSpPr txBox="1"/>
          <p:nvPr/>
        </p:nvSpPr>
        <p:spPr>
          <a:xfrm>
            <a:off x="5083834" y="6003985"/>
            <a:ext cx="628003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Fernando</a:t>
            </a:r>
            <a:r>
              <a:rPr lang="en-US">
                <a:ea typeface="+mn-lt"/>
                <a:cs typeface="+mn-lt"/>
              </a:rPr>
              <a:t> Botero, The Musicians, 1991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195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78D1BD-7DD5-4203-9208-5FB2DEBF2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553712"/>
            <a:ext cx="10908792" cy="1069848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Радови ученика</a:t>
            </a:r>
          </a:p>
        </p:txBody>
      </p:sp>
      <p:pic>
        <p:nvPicPr>
          <p:cNvPr id="5" name="Picture 5" descr=".jpg">
            <a:extLst>
              <a:ext uri="{FF2B5EF4-FFF2-40B4-BE49-F238E27FC236}">
                <a16:creationId xmlns:a16="http://schemas.microsoft.com/office/drawing/2014/main" xmlns="" id="{7F74A677-6ABE-4048-9119-7F64820920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t="3613" r="-1" b="-1"/>
          <a:stretch/>
        </p:blipFill>
        <p:spPr>
          <a:xfrm>
            <a:off x="5" y="-4"/>
            <a:ext cx="6002835" cy="4194796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</p:spPr>
      </p:pic>
      <p:pic>
        <p:nvPicPr>
          <p:cNvPr id="6" name="Picture 6" descr=".jpg">
            <a:extLst>
              <a:ext uri="{FF2B5EF4-FFF2-40B4-BE49-F238E27FC236}">
                <a16:creationId xmlns:a16="http://schemas.microsoft.com/office/drawing/2014/main" xmlns="" id="{A301333C-0E99-4445-A712-5C38AEE841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t="561" r="2" b="4343"/>
          <a:stretch/>
        </p:blipFill>
        <p:spPr>
          <a:xfrm>
            <a:off x="6182506" y="5"/>
            <a:ext cx="6009490" cy="4186171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287421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Balanced stones on a pebble beach during sunset">
            <a:extLst>
              <a:ext uri="{FF2B5EF4-FFF2-40B4-BE49-F238E27FC236}">
                <a16:creationId xmlns:a16="http://schemas.microsoft.com/office/drawing/2014/main" xmlns="" id="{E9837568-49B2-4F0C-840F-BB72619986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</a:blip>
          <a:srcRect t="15709" r="-1" b="-1"/>
          <a:stretch/>
        </p:blipFill>
        <p:spPr>
          <a:xfrm>
            <a:off x="24601" y="10"/>
            <a:ext cx="1218893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9AC97F-C3CE-4166-B517-ED03B6207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048" y="1124712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700" dirty="0" err="1"/>
              <a:t>Смисао</a:t>
            </a:r>
            <a:r>
              <a:rPr lang="en-US" sz="6700" dirty="0"/>
              <a:t> </a:t>
            </a:r>
            <a:r>
              <a:rPr lang="en-US" sz="6700" dirty="0" err="1"/>
              <a:t>љепоте</a:t>
            </a:r>
            <a:r>
              <a:rPr lang="en-US" sz="6700" dirty="0"/>
              <a:t> </a:t>
            </a:r>
            <a:r>
              <a:rPr lang="en-US" sz="6700" dirty="0" err="1"/>
              <a:t>је</a:t>
            </a:r>
            <a:r>
              <a:rPr lang="en-US" sz="6700" dirty="0"/>
              <a:t> </a:t>
            </a:r>
            <a:r>
              <a:rPr lang="en-US" sz="6700" dirty="0" err="1"/>
              <a:t>јединство</a:t>
            </a:r>
            <a:r>
              <a:rPr lang="en-US" sz="6700" dirty="0"/>
              <a:t> у </a:t>
            </a:r>
            <a:r>
              <a:rPr lang="en-US" sz="6700" dirty="0" err="1"/>
              <a:t>разноврсности</a:t>
            </a:r>
            <a:r>
              <a:rPr lang="en-US" sz="6700" dirty="0"/>
              <a:t>.</a:t>
            </a:r>
            <a:endParaRPr lang="en-US" sz="6700" dirty="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00344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riangular abstract background">
            <a:extLst>
              <a:ext uri="{FF2B5EF4-FFF2-40B4-BE49-F238E27FC236}">
                <a16:creationId xmlns:a16="http://schemas.microsoft.com/office/drawing/2014/main" xmlns="" id="{2D57DA55-F464-45C5-A08D-B65F8D10D1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573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xmlns="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59C7D0-AB17-4DB6-8DAA-A5094E67C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353" y="131158"/>
            <a:ext cx="7827231" cy="134275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000" err="1">
                <a:cs typeface="Calibri Light"/>
              </a:rPr>
              <a:t>Јединство</a:t>
            </a:r>
            <a:r>
              <a:rPr lang="en-US" sz="4000">
                <a:cs typeface="Calibri Light"/>
              </a:rPr>
              <a:t> </a:t>
            </a:r>
            <a:r>
              <a:rPr lang="en-US" sz="4000" err="1">
                <a:cs typeface="Calibri Light"/>
              </a:rPr>
              <a:t>настаје</a:t>
            </a:r>
            <a:r>
              <a:rPr lang="en-US" sz="4000">
                <a:cs typeface="Calibri Light"/>
              </a:rPr>
              <a:t> </a:t>
            </a:r>
            <a:r>
              <a:rPr lang="en-US" sz="4000" err="1">
                <a:cs typeface="Calibri Light"/>
              </a:rPr>
              <a:t>повезивањем</a:t>
            </a:r>
            <a:r>
              <a:rPr lang="en-US" sz="4000">
                <a:cs typeface="Calibri Light"/>
              </a:rPr>
              <a:t> </a:t>
            </a:r>
            <a:r>
              <a:rPr lang="en-US" sz="4000" err="1">
                <a:cs typeface="Calibri Light"/>
              </a:rPr>
              <a:t>по</a:t>
            </a:r>
            <a:r>
              <a:rPr lang="en-US" sz="4000">
                <a:cs typeface="Calibri Light"/>
              </a:rPr>
              <a:t> </a:t>
            </a:r>
            <a:r>
              <a:rPr lang="en-US" sz="4000" err="1">
                <a:cs typeface="Calibri Light"/>
              </a:rPr>
              <a:t>сличности</a:t>
            </a:r>
            <a:endParaRPr lang="en-US" sz="4000">
              <a:cs typeface="Calibri Ligh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016300-34F0-4E6E-9580-A80183247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176" y="1994216"/>
            <a:ext cx="10832794" cy="487708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3200" err="1">
                <a:cs typeface="Calibri"/>
              </a:rPr>
              <a:t>С</a:t>
            </a:r>
            <a:r>
              <a:rPr lang="en-US" sz="3600" err="1">
                <a:cs typeface="Calibri"/>
              </a:rPr>
              <a:t>личност</a:t>
            </a:r>
            <a:r>
              <a:rPr lang="en-US" sz="3600">
                <a:cs typeface="Calibri"/>
              </a:rPr>
              <a:t> </a:t>
            </a:r>
            <a:r>
              <a:rPr lang="en-US" sz="3600" err="1">
                <a:cs typeface="Calibri"/>
              </a:rPr>
              <a:t>настаје</a:t>
            </a:r>
            <a:r>
              <a:rPr lang="en-US" sz="3600">
                <a:cs typeface="Calibri"/>
              </a:rPr>
              <a:t> </a:t>
            </a:r>
            <a:r>
              <a:rPr lang="en-US" sz="3600" err="1">
                <a:cs typeface="Calibri"/>
              </a:rPr>
              <a:t>понављањем</a:t>
            </a:r>
            <a:endParaRPr lang="en-US" sz="3600">
              <a:cs typeface="Calibri"/>
            </a:endParaRPr>
          </a:p>
          <a:p>
            <a:r>
              <a:rPr lang="en-US" sz="3600" err="1">
                <a:cs typeface="Calibri"/>
              </a:rPr>
              <a:t>Облика</a:t>
            </a:r>
            <a:endParaRPr lang="en-US" sz="3600">
              <a:cs typeface="Calibri"/>
            </a:endParaRPr>
          </a:p>
          <a:p>
            <a:r>
              <a:rPr lang="en-US" sz="3600" err="1">
                <a:cs typeface="Calibri"/>
              </a:rPr>
              <a:t>Боја</a:t>
            </a:r>
            <a:endParaRPr lang="en-US" sz="3600">
              <a:cs typeface="Calibri"/>
            </a:endParaRPr>
          </a:p>
          <a:p>
            <a:r>
              <a:rPr lang="en-US" sz="3600" err="1">
                <a:cs typeface="Calibri"/>
              </a:rPr>
              <a:t>Текстура</a:t>
            </a:r>
            <a:endParaRPr lang="en-US" sz="3600">
              <a:cs typeface="Calibri"/>
            </a:endParaRPr>
          </a:p>
          <a:p>
            <a:r>
              <a:rPr lang="en-US" sz="3600" err="1">
                <a:cs typeface="Calibri"/>
              </a:rPr>
              <a:t>Линија</a:t>
            </a:r>
            <a:endParaRPr lang="en-US" sz="3600">
              <a:cs typeface="Calibri"/>
            </a:endParaRPr>
          </a:p>
          <a:p>
            <a:r>
              <a:rPr lang="en-US" sz="3600" err="1">
                <a:cs typeface="Calibri"/>
              </a:rPr>
              <a:t>Начина</a:t>
            </a:r>
            <a:r>
              <a:rPr lang="en-US" sz="3600">
                <a:cs typeface="Calibri"/>
              </a:rPr>
              <a:t> </a:t>
            </a:r>
            <a:r>
              <a:rPr lang="en-US" sz="3600" err="1">
                <a:cs typeface="Calibri"/>
              </a:rPr>
              <a:t>изражавања</a:t>
            </a:r>
            <a:endParaRPr lang="en-US" sz="3600">
              <a:cs typeface="Calibri"/>
            </a:endParaRPr>
          </a:p>
          <a:p>
            <a:r>
              <a:rPr lang="en-US" sz="3600" err="1">
                <a:cs typeface="Calibri"/>
              </a:rPr>
              <a:t>Архитектонских</a:t>
            </a:r>
            <a:r>
              <a:rPr lang="en-US" sz="3600">
                <a:cs typeface="Calibri"/>
              </a:rPr>
              <a:t> </a:t>
            </a:r>
            <a:r>
              <a:rPr lang="en-US" sz="3600" err="1">
                <a:cs typeface="Calibri"/>
              </a:rPr>
              <a:t>елемената</a:t>
            </a:r>
            <a:endParaRPr lang="en-US" sz="3600">
              <a:cs typeface="Calibri"/>
            </a:endParaRPr>
          </a:p>
          <a:p>
            <a:pPr marL="0" indent="0">
              <a:buNone/>
            </a:pPr>
            <a:r>
              <a:rPr lang="en-US" sz="3600" err="1">
                <a:cs typeface="Calibri"/>
              </a:rPr>
              <a:t>Јединство</a:t>
            </a:r>
            <a:r>
              <a:rPr lang="en-US" sz="3600">
                <a:cs typeface="Calibri"/>
              </a:rPr>
              <a:t> </a:t>
            </a:r>
            <a:r>
              <a:rPr lang="en-US" sz="3600" err="1">
                <a:cs typeface="Calibri"/>
              </a:rPr>
              <a:t>може</a:t>
            </a:r>
            <a:r>
              <a:rPr lang="en-US" sz="3600">
                <a:cs typeface="Calibri"/>
              </a:rPr>
              <a:t> </a:t>
            </a:r>
            <a:r>
              <a:rPr lang="en-US" sz="3600" err="1">
                <a:cs typeface="Calibri"/>
              </a:rPr>
              <a:t>да</a:t>
            </a:r>
            <a:r>
              <a:rPr lang="en-US" sz="3600">
                <a:cs typeface="Calibri"/>
              </a:rPr>
              <a:t> </a:t>
            </a:r>
            <a:r>
              <a:rPr lang="en-US" sz="3600" err="1">
                <a:cs typeface="Calibri"/>
              </a:rPr>
              <a:t>наст</a:t>
            </a:r>
            <a:r>
              <a:rPr lang="en-US" sz="3600" err="1">
                <a:solidFill>
                  <a:schemeClr val="accent2">
                    <a:lumMod val="60000"/>
                    <a:lumOff val="40000"/>
                  </a:schemeClr>
                </a:solidFill>
                <a:cs typeface="Calibri"/>
              </a:rPr>
              <a:t>ане</a:t>
            </a:r>
            <a:r>
              <a:rPr lang="en-US" sz="3600">
                <a:solidFill>
                  <a:schemeClr val="accent2">
                    <a:lumMod val="60000"/>
                    <a:lumOff val="40000"/>
                  </a:schemeClr>
                </a:solidFill>
                <a:cs typeface="Calibri"/>
              </a:rPr>
              <a:t> и </a:t>
            </a:r>
            <a:r>
              <a:rPr lang="en-US" sz="3600" err="1">
                <a:solidFill>
                  <a:schemeClr val="accent2">
                    <a:lumMod val="60000"/>
                    <a:lumOff val="40000"/>
                  </a:schemeClr>
                </a:solidFill>
                <a:cs typeface="Calibri"/>
              </a:rPr>
              <a:t>буквалним</a:t>
            </a:r>
            <a:r>
              <a:rPr lang="en-US" sz="3600">
                <a:cs typeface="Calibri"/>
              </a:rPr>
              <a:t> </a:t>
            </a:r>
            <a:r>
              <a:rPr lang="en-US" sz="3600" err="1">
                <a:cs typeface="Calibri"/>
              </a:rPr>
              <a:t>повезивањем</a:t>
            </a:r>
            <a:r>
              <a:rPr lang="en-US" sz="3600">
                <a:cs typeface="Calibri"/>
              </a:rPr>
              <a:t> у </a:t>
            </a:r>
            <a:r>
              <a:rPr lang="en-US" sz="3600" err="1">
                <a:cs typeface="Calibri"/>
              </a:rPr>
              <a:t>једну</a:t>
            </a:r>
            <a:r>
              <a:rPr lang="en-US" sz="3600">
                <a:cs typeface="Calibri"/>
              </a:rPr>
              <a:t> </a:t>
            </a:r>
            <a:r>
              <a:rPr lang="en-US" sz="3600" err="1">
                <a:solidFill>
                  <a:schemeClr val="accent2">
                    <a:lumMod val="60000"/>
                    <a:lumOff val="40000"/>
                  </a:schemeClr>
                </a:solidFill>
                <a:cs typeface="Calibri"/>
              </a:rPr>
              <a:t>масу</a:t>
            </a:r>
            <a:endParaRPr lang="en-US" sz="3600">
              <a:solidFill>
                <a:schemeClr val="accent2">
                  <a:lumMod val="60000"/>
                  <a:lumOff val="40000"/>
                </a:schemeClr>
              </a:solidFill>
              <a:cs typeface="Calibri"/>
            </a:endParaRPr>
          </a:p>
          <a:p>
            <a:endParaRPr lang="en-US" sz="3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314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AA604C-FB2C-49F6-AE90-1993060A5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Примјери јединства</a:t>
            </a:r>
          </a:p>
        </p:txBody>
      </p:sp>
      <p:sp>
        <p:nvSpPr>
          <p:cNvPr id="7" name="Freeform: Shape 9">
            <a:extLst>
              <a:ext uri="{FF2B5EF4-FFF2-40B4-BE49-F238E27FC236}">
                <a16:creationId xmlns:a16="http://schemas.microsoft.com/office/drawing/2014/main" xmlns="" id="{E49CC64F-7275-4E33-961B-0C5CDC4398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D6A32936-ED9C-4F86-8412-56C0399479F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/>
          <a:srcRect l="8696" r="9658" b="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2974969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xmlns="" id="{7C9BE72A-4F97-4FA0-AF09-2C65D071CF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801DFE-AF18-4F8B-B47C-D046860D9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135" y="5179104"/>
            <a:ext cx="10506456" cy="113099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Јединство облика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013F0941-91FD-412C-8794-224BBDDEAB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25279"/>
          <a:stretch/>
        </p:blipFill>
        <p:spPr>
          <a:xfrm>
            <a:off x="203682" y="181113"/>
            <a:ext cx="3797398" cy="3717071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E383B6F0-6597-4012-8F48-1770E9C73D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-4" b="2806"/>
          <a:stretch/>
        </p:blipFill>
        <p:spPr>
          <a:xfrm>
            <a:off x="4193167" y="238622"/>
            <a:ext cx="3815005" cy="3745825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0717EBA9-1D15-4A67-BB41-AB0775F1D5C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/>
          <a:srcRect l="6061" r="16257" b="-2"/>
          <a:stretch/>
        </p:blipFill>
        <p:spPr>
          <a:xfrm>
            <a:off x="8190920" y="181113"/>
            <a:ext cx="3799289" cy="37170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DCFF5B7-78A9-4DC1-8A58-CB211AD20A6C}"/>
              </a:ext>
            </a:extLst>
          </p:cNvPr>
          <p:cNvSpPr txBox="1"/>
          <p:nvPr/>
        </p:nvSpPr>
        <p:spPr>
          <a:xfrm>
            <a:off x="209909" y="4077419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Salvador Dali, </a:t>
            </a:r>
            <a:r>
              <a:rPr lang="en-US" i="1">
                <a:ea typeface="+mn-lt"/>
                <a:cs typeface="+mn-lt"/>
                <a:hlinkClick r:id="rId5"/>
              </a:rPr>
              <a:t>Galatea of the Spheres</a:t>
            </a:r>
            <a:r>
              <a:rPr lang="en-US">
                <a:ea typeface="+mn-lt"/>
                <a:cs typeface="+mn-lt"/>
              </a:rPr>
              <a:t>, 1952</a:t>
            </a:r>
            <a:endParaRPr lang="en-US"/>
          </a:p>
          <a:p>
            <a:pPr algn="l"/>
            <a:endParaRPr lang="en-US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A160C54-E884-4F81-A32A-59F9C3610023}"/>
              </a:ext>
            </a:extLst>
          </p:cNvPr>
          <p:cNvSpPr txBox="1"/>
          <p:nvPr/>
        </p:nvSpPr>
        <p:spPr>
          <a:xfrm>
            <a:off x="4090898" y="3975878"/>
            <a:ext cx="392214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Piet Mondrian, </a:t>
            </a:r>
            <a:r>
              <a:rPr lang="en-US" i="1">
                <a:ea typeface="+mn-lt"/>
                <a:cs typeface="+mn-lt"/>
                <a:hlinkClick r:id="rId6"/>
              </a:rPr>
              <a:t>Broadway Boogie Woogie</a:t>
            </a:r>
            <a:r>
              <a:rPr lang="en-US">
                <a:ea typeface="+mn-lt"/>
                <a:cs typeface="+mn-lt"/>
              </a:rPr>
              <a:t>, 1942</a:t>
            </a:r>
            <a:endParaRPr lang="en-US"/>
          </a:p>
          <a:p>
            <a:pPr algn="l"/>
            <a:endParaRPr lang="en-US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F8F56FD-F191-4A26-BEFA-5244BC325DE3}"/>
              </a:ext>
            </a:extLst>
          </p:cNvPr>
          <p:cNvSpPr txBox="1"/>
          <p:nvPr/>
        </p:nvSpPr>
        <p:spPr>
          <a:xfrm>
            <a:off x="8187547" y="3974980"/>
            <a:ext cx="366335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Gustave Caillebotte, </a:t>
            </a:r>
            <a:r>
              <a:rPr lang="en-US" i="1">
                <a:ea typeface="+mn-lt"/>
                <a:cs typeface="+mn-lt"/>
                <a:hlinkClick r:id="rId7"/>
              </a:rPr>
              <a:t>Fruit Displayed on a Stand</a:t>
            </a:r>
            <a:r>
              <a:rPr lang="en-US">
                <a:ea typeface="+mn-lt"/>
                <a:cs typeface="+mn-lt"/>
              </a:rPr>
              <a:t>, 1881</a:t>
            </a:r>
            <a:endParaRPr lang="en-US"/>
          </a:p>
          <a:p>
            <a:pPr algn="l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77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own Arrow 7">
            <a:extLst>
              <a:ext uri="{FF2B5EF4-FFF2-40B4-BE49-F238E27FC236}">
                <a16:creationId xmlns:a16="http://schemas.microsoft.com/office/drawing/2014/main" xmlns="" id="{73DE2CFE-42F2-48F0-8706-5264E012B1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825CBFBC-F0DB-49E8-B2A3-621FF5D12E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454" b="1454"/>
          <a:stretch/>
        </p:blipFill>
        <p:spPr>
          <a:xfrm>
            <a:off x="4660900" y="950344"/>
            <a:ext cx="2926031" cy="1399156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235288C4-B4AA-4660-835A-8560C82A782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/>
          <a:srcRect t="9547" b="9547"/>
          <a:stretch/>
        </p:blipFill>
        <p:spPr>
          <a:xfrm>
            <a:off x="4660900" y="2400300"/>
            <a:ext cx="2882900" cy="30226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xmlns="" id="{D245E29D-F46B-4442-89E6-8FDEA6F2DC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4000"/>
          <a:stretch/>
        </p:blipFill>
        <p:spPr>
          <a:xfrm>
            <a:off x="7680865" y="935967"/>
            <a:ext cx="4323510" cy="44869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35BAEB-15EF-4CFF-8C9A-E2E7E8588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Јединство масе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1FECFEB-8977-4107-A9CA-9B391FD23A43}"/>
              </a:ext>
            </a:extLst>
          </p:cNvPr>
          <p:cNvSpPr txBox="1"/>
          <p:nvPr/>
        </p:nvSpPr>
        <p:spPr>
          <a:xfrm>
            <a:off x="713117" y="3329796"/>
            <a:ext cx="2743200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Gustav Klimt, </a:t>
            </a:r>
            <a:r>
              <a:rPr lang="en-US" i="1">
                <a:ea typeface="+mn-lt"/>
                <a:cs typeface="+mn-lt"/>
                <a:hlinkClick r:id="rId5"/>
              </a:rPr>
              <a:t>The Kiss</a:t>
            </a:r>
            <a:r>
              <a:rPr lang="en-US">
                <a:ea typeface="+mn-lt"/>
                <a:cs typeface="+mn-lt"/>
              </a:rPr>
              <a:t>, 1907–08</a:t>
            </a:r>
            <a:endParaRPr lang="en-US"/>
          </a:p>
          <a:p>
            <a:r>
              <a:rPr lang="en-US" err="1">
                <a:ea typeface="+mn-lt"/>
                <a:cs typeface="+mn-lt"/>
              </a:rPr>
              <a:t>Duccio</a:t>
            </a:r>
            <a:r>
              <a:rPr lang="en-US">
                <a:ea typeface="+mn-lt"/>
                <a:cs typeface="+mn-lt"/>
              </a:rPr>
              <a:t> di </a:t>
            </a:r>
            <a:r>
              <a:rPr lang="en-US" err="1">
                <a:ea typeface="+mn-lt"/>
                <a:cs typeface="+mn-lt"/>
              </a:rPr>
              <a:t>Buoninsegna</a:t>
            </a:r>
            <a:r>
              <a:rPr lang="en-US">
                <a:ea typeface="+mn-lt"/>
                <a:cs typeface="+mn-lt"/>
              </a:rPr>
              <a:t>, </a:t>
            </a:r>
            <a:r>
              <a:rPr lang="en-US" i="1">
                <a:ea typeface="+mn-lt"/>
                <a:cs typeface="+mn-lt"/>
                <a:hlinkClick r:id="rId6"/>
              </a:rPr>
              <a:t>The Maestà</a:t>
            </a:r>
            <a:r>
              <a:rPr lang="en-US">
                <a:ea typeface="+mn-lt"/>
                <a:cs typeface="+mn-lt"/>
              </a:rPr>
              <a:t>, 1308-1311</a:t>
            </a:r>
            <a:endParaRPr lang="en-US"/>
          </a:p>
          <a:p>
            <a:r>
              <a:rPr lang="en-US">
                <a:ea typeface="+mn-lt"/>
                <a:cs typeface="+mn-lt"/>
              </a:rPr>
              <a:t>Giuseppe Arcimboldo, </a:t>
            </a:r>
            <a:r>
              <a:rPr lang="en-US" i="1">
                <a:ea typeface="+mn-lt"/>
                <a:cs typeface="+mn-lt"/>
                <a:hlinkClick r:id="rId7"/>
              </a:rPr>
              <a:t>Spring</a:t>
            </a:r>
            <a:r>
              <a:rPr lang="en-US">
                <a:ea typeface="+mn-lt"/>
                <a:cs typeface="+mn-lt"/>
              </a:rPr>
              <a:t>, 1573</a:t>
            </a:r>
            <a:endParaRPr lang="en-US"/>
          </a:p>
          <a:p>
            <a:pPr algn="l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864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xmlns="" id="{73DE2CFE-42F2-48F0-8706-5264E012B1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1107058C-28E2-4FA0-9508-03137C341A6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60900" y="1079500"/>
            <a:ext cx="3822700" cy="45466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711CAA17-FE90-486D-BC27-B59925A547A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34400" y="1079500"/>
            <a:ext cx="3009900" cy="4546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FB69E7-0652-4C51-ADBC-B1E0137AA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Јединство боја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12A582E-5368-4EEC-945B-612F275218F2}"/>
              </a:ext>
            </a:extLst>
          </p:cNvPr>
          <p:cNvSpPr txBox="1"/>
          <p:nvPr/>
        </p:nvSpPr>
        <p:spPr>
          <a:xfrm>
            <a:off x="713117" y="3243532"/>
            <a:ext cx="274320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Johannes Vermeer, </a:t>
            </a:r>
            <a:r>
              <a:rPr lang="en-US" i="1">
                <a:ea typeface="+mn-lt"/>
                <a:cs typeface="+mn-lt"/>
                <a:hlinkClick r:id="rId4"/>
              </a:rPr>
              <a:t>The Art of Painting</a:t>
            </a:r>
            <a:r>
              <a:rPr lang="en-US">
                <a:ea typeface="+mn-lt"/>
                <a:cs typeface="+mn-lt"/>
              </a:rPr>
              <a:t>, 1665-68</a:t>
            </a:r>
            <a:endParaRPr lang="en-US"/>
          </a:p>
          <a:p>
            <a:r>
              <a:rPr lang="en-US">
                <a:ea typeface="+mn-lt"/>
                <a:cs typeface="+mn-lt"/>
              </a:rPr>
              <a:t>Pablo </a:t>
            </a:r>
            <a:r>
              <a:rPr lang="en-US" err="1">
                <a:ea typeface="+mn-lt"/>
                <a:cs typeface="+mn-lt"/>
              </a:rPr>
              <a:t>PIcasso</a:t>
            </a:r>
            <a:r>
              <a:rPr lang="en-US">
                <a:ea typeface="+mn-lt"/>
                <a:cs typeface="+mn-lt"/>
              </a:rPr>
              <a:t>, </a:t>
            </a:r>
            <a:r>
              <a:rPr lang="en-US" i="1">
                <a:ea typeface="+mn-lt"/>
                <a:cs typeface="+mn-lt"/>
                <a:hlinkClick r:id="rId5"/>
              </a:rPr>
              <a:t>The Old Guitarist</a:t>
            </a:r>
            <a:r>
              <a:rPr lang="en-US">
                <a:ea typeface="+mn-lt"/>
                <a:cs typeface="+mn-lt"/>
              </a:rPr>
              <a:t>, 1903-04</a:t>
            </a:r>
            <a:endParaRPr lang="en-US"/>
          </a:p>
          <a:p>
            <a:pPr algn="l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052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53F29798-D584-4792-9B62-3F5F5C36D6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581080BA-7F2F-47BC-9BC2-E0CF170BB94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243" y="1338292"/>
            <a:ext cx="5651500" cy="4445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6A39A071-2D88-4413-84EF-2D35852663F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49149" y="1338292"/>
            <a:ext cx="2667000" cy="444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E0E7FB-3773-4DDE-BB56-D96020B3D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7" y="260347"/>
            <a:ext cx="10515600" cy="112841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/>
              <a:t>Јединство текстура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7E955FB-C488-446C-83BC-69D011E6FDC5}"/>
              </a:ext>
            </a:extLst>
          </p:cNvPr>
          <p:cNvSpPr txBox="1"/>
          <p:nvPr/>
        </p:nvSpPr>
        <p:spPr>
          <a:xfrm>
            <a:off x="1547004" y="5860211"/>
            <a:ext cx="36777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Paul </a:t>
            </a:r>
            <a:r>
              <a:rPr lang="en-US" err="1">
                <a:ea typeface="+mn-lt"/>
                <a:cs typeface="+mn-lt"/>
              </a:rPr>
              <a:t>klee</a:t>
            </a:r>
            <a:r>
              <a:rPr lang="en-US">
                <a:ea typeface="+mn-lt"/>
                <a:cs typeface="+mn-lt"/>
              </a:rPr>
              <a:t>, </a:t>
            </a:r>
            <a:r>
              <a:rPr lang="en-US" i="1">
                <a:ea typeface="+mn-lt"/>
                <a:cs typeface="+mn-lt"/>
                <a:hlinkClick r:id="rId4"/>
              </a:rPr>
              <a:t>Ad Parnassum</a:t>
            </a:r>
            <a:r>
              <a:rPr lang="en-US">
                <a:ea typeface="+mn-lt"/>
                <a:cs typeface="+mn-lt"/>
              </a:rPr>
              <a:t>, 1932</a:t>
            </a:r>
            <a:endParaRPr lang="en-US"/>
          </a:p>
          <a:p>
            <a:pPr algn="l"/>
            <a:endParaRPr lang="en-US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8639B02-5D3C-4A7D-BE33-0ABE1D9A1AE9}"/>
              </a:ext>
            </a:extLst>
          </p:cNvPr>
          <p:cNvSpPr txBox="1"/>
          <p:nvPr/>
        </p:nvSpPr>
        <p:spPr>
          <a:xfrm>
            <a:off x="5571765" y="5859312"/>
            <a:ext cx="4554747" cy="6607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Claude Monet, </a:t>
            </a:r>
            <a:r>
              <a:rPr lang="en-US" i="1">
                <a:ea typeface="+mn-lt"/>
                <a:cs typeface="+mn-lt"/>
                <a:hlinkClick r:id="rId5"/>
              </a:rPr>
              <a:t>Rue Montorgueil in Paris</a:t>
            </a:r>
            <a:r>
              <a:rPr lang="en-US">
                <a:ea typeface="+mn-lt"/>
                <a:cs typeface="+mn-lt"/>
              </a:rPr>
              <a:t>, 1878</a:t>
            </a:r>
            <a:endParaRPr lang="en-US"/>
          </a:p>
          <a:p>
            <a:pPr algn="l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20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</Words>
  <Application>Microsoft Office PowerPoint</Application>
  <PresentationFormat>Custom</PresentationFormat>
  <Paragraphs>50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Јединство као основна вриједност композиције</vt:lpstr>
      <vt:lpstr>Јединство</vt:lpstr>
      <vt:lpstr>Смисао љепоте је јединство у разноврсности.</vt:lpstr>
      <vt:lpstr>Јединство настаје повезивањем по сличности</vt:lpstr>
      <vt:lpstr>Примјери јединства</vt:lpstr>
      <vt:lpstr>Јединство облика</vt:lpstr>
      <vt:lpstr>Јединство масе</vt:lpstr>
      <vt:lpstr>Јединство боја</vt:lpstr>
      <vt:lpstr>Јединство текстура</vt:lpstr>
      <vt:lpstr>Јединство линија</vt:lpstr>
      <vt:lpstr>Јединство израза</vt:lpstr>
      <vt:lpstr>Јединство у архитектури</vt:lpstr>
      <vt:lpstr>Радови ученика</vt:lpstr>
      <vt:lpstr>Радови ученика</vt:lpstr>
      <vt:lpstr>Радови ученика</vt:lpstr>
      <vt:lpstr>Радови ученика</vt:lpstr>
      <vt:lpstr>Радови ученика</vt:lpstr>
      <vt:lpstr>Радови ученика</vt:lpstr>
      <vt:lpstr>Радови ученика</vt:lpstr>
      <vt:lpstr>Радови ученика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Nina Ninkovic</cp:lastModifiedBy>
  <cp:revision>5</cp:revision>
  <dcterms:created xsi:type="dcterms:W3CDTF">2020-12-10T19:33:03Z</dcterms:created>
  <dcterms:modified xsi:type="dcterms:W3CDTF">2020-12-15T08:20:28Z</dcterms:modified>
</cp:coreProperties>
</file>