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91" d="100"/>
          <a:sy n="91" d="100"/>
        </p:scale>
        <p:origin x="-70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DBD44-2CCF-4B21-939C-3BED4D4FB128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232A-2E70-464F-B28C-D5D579106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тл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32A-2E70-464F-B28C-D5D5791063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A78A-D003-474D-AE57-444A2A2D0C1C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4EA1-8818-4D02-9DD3-6CC277375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9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4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4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7350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ЗАШТИТА, ОБНОВА И УНАПРЕЂИВАЊЕ ЖИВОТНЕ СРЕДИНЕ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G:\slike\Održivi-razv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76550"/>
            <a:ext cx="7315200" cy="200025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86800" cy="879872"/>
          </a:xfrm>
        </p:spPr>
        <p:txBody>
          <a:bodyPr>
            <a:noAutofit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sr-Cyrl-RS" b="1" dirty="0" smtClean="0">
                <a:solidFill>
                  <a:schemeClr val="bg1"/>
                </a:solidFill>
              </a:rPr>
              <a:t>   </a:t>
            </a:r>
            <a:r>
              <a:rPr lang="sr-Cyrl-RS" sz="3600" b="1" dirty="0" smtClean="0">
                <a:solidFill>
                  <a:schemeClr val="bg1"/>
                </a:solidFill>
              </a:rPr>
              <a:t>Угрожавање и заштита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            </a:t>
            </a:r>
            <a:r>
              <a:rPr lang="sr-Cyrl-R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sr-Cyrl-RS" sz="3600" b="1" dirty="0" smtClean="0">
                <a:solidFill>
                  <a:schemeClr val="bg1"/>
                </a:solidFill>
              </a:rPr>
              <a:t>    биодиверзитета</a:t>
            </a:r>
            <a:r>
              <a:rPr lang="sr-Cyrl-RS" sz="2400" b="1" dirty="0" smtClean="0">
                <a:solidFill>
                  <a:schemeClr val="bg1"/>
                </a:solidFill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</a:rPr>
            </a:br>
            <a:r>
              <a:rPr lang="sr-Cyrl-RS" sz="2400" b="1" dirty="0" smtClean="0">
                <a:solidFill>
                  <a:schemeClr val="bg1"/>
                </a:solidFill>
              </a:rPr>
              <a:t>      - биодиверзитет (биолошка разноврсност)</a:t>
            </a:r>
            <a:r>
              <a:rPr lang="sr-Cyrl-RS" sz="2400" dirty="0" smtClean="0">
                <a:solidFill>
                  <a:schemeClr val="bg1"/>
                </a:solidFill>
              </a:rPr>
              <a:t> – цјелокупна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              разноврсност живих бића и њихових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     </a:t>
            </a:r>
            <a:r>
              <a:rPr lang="sr-Cyrl-RS" sz="2400" dirty="0" smtClean="0">
                <a:solidFill>
                  <a:schemeClr val="bg1"/>
                </a:solidFill>
              </a:rPr>
              <a:t>                                     заједница на Земљи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- човјек зависи од биодиверзитета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</a:t>
            </a:r>
            <a:r>
              <a:rPr lang="sr-Cyrl-RS" sz="2400" b="1" dirty="0" smtClean="0">
                <a:solidFill>
                  <a:schemeClr val="bg1"/>
                </a:solidFill>
              </a:rPr>
              <a:t>- угрожавање </a:t>
            </a:r>
            <a:r>
              <a:rPr lang="sr-Cyrl-RS" sz="2400" dirty="0" smtClean="0">
                <a:solidFill>
                  <a:schemeClr val="bg1"/>
                </a:solidFill>
              </a:rPr>
              <a:t>–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више него раније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</a:t>
            </a:r>
            <a:r>
              <a:rPr lang="sr-Cyrl-RS" sz="2400" b="1" dirty="0" smtClean="0">
                <a:solidFill>
                  <a:schemeClr val="bg1"/>
                </a:solidFill>
              </a:rPr>
              <a:t>- Црвене књиге и Црвене листе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sr-Cyrl-RS" sz="2400" b="1" dirty="0" smtClean="0">
                <a:solidFill>
                  <a:schemeClr val="bg1"/>
                </a:solidFill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</a:rPr>
            </a:br>
            <a:r>
              <a:rPr lang="sr-Cyrl-RS" sz="2400" b="1" dirty="0" smtClean="0">
                <a:solidFill>
                  <a:schemeClr val="bg1"/>
                </a:solidFill>
              </a:rPr>
              <a:t>       </a:t>
            </a:r>
            <a:r>
              <a:rPr lang="sr-Cyrl-RS" sz="2400" dirty="0" smtClean="0">
                <a:solidFill>
                  <a:schemeClr val="bg1"/>
                </a:solidFill>
              </a:rPr>
              <a:t>- организације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</a:t>
            </a:r>
            <a:r>
              <a:rPr lang="sr-Cyrl-RS" sz="2400" b="1" dirty="0" smtClean="0">
                <a:solidFill>
                  <a:schemeClr val="bg1"/>
                </a:solidFill>
              </a:rPr>
              <a:t>- заштита </a:t>
            </a:r>
            <a:r>
              <a:rPr lang="sr-Cyrl-RS" sz="2400" dirty="0" smtClean="0">
                <a:solidFill>
                  <a:schemeClr val="bg1"/>
                </a:solidFill>
              </a:rPr>
              <a:t>–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допринос сваког појединца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slike\downloa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67150"/>
            <a:ext cx="762000" cy="685800"/>
          </a:xfrm>
          <a:prstGeom prst="roundRect">
            <a:avLst/>
          </a:prstGeom>
          <a:noFill/>
        </p:spPr>
      </p:pic>
      <p:pic>
        <p:nvPicPr>
          <p:cNvPr id="1027" name="Picture 3" descr="G:\slike\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00350"/>
            <a:ext cx="1447800" cy="910829"/>
          </a:xfrm>
          <a:prstGeom prst="roundRect">
            <a:avLst/>
          </a:prstGeom>
          <a:noFill/>
        </p:spPr>
      </p:pic>
      <p:pic>
        <p:nvPicPr>
          <p:cNvPr id="1028" name="Picture 4" descr="G:\slike\1200px-WWF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67150"/>
            <a:ext cx="609600" cy="762524"/>
          </a:xfrm>
          <a:prstGeom prst="roundRect">
            <a:avLst/>
          </a:prstGeom>
          <a:noFill/>
        </p:spPr>
      </p:pic>
      <p:pic>
        <p:nvPicPr>
          <p:cNvPr id="1029" name="Picture 5" descr="G:\slike\1200px-Welterb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90950"/>
            <a:ext cx="762000" cy="742950"/>
          </a:xfrm>
          <a:prstGeom prst="flowChartConnector">
            <a:avLst/>
          </a:prstGeom>
          <a:noFill/>
        </p:spPr>
      </p:pic>
      <p:pic>
        <p:nvPicPr>
          <p:cNvPr id="1030" name="Picture 6" descr="G:\slike\pmf-biodiverzit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943350"/>
            <a:ext cx="914400" cy="494538"/>
          </a:xfrm>
          <a:prstGeom prst="rect">
            <a:avLst/>
          </a:prstGeom>
          <a:noFill/>
        </p:spPr>
      </p:pic>
      <p:pic>
        <p:nvPicPr>
          <p:cNvPr id="1031" name="Picture 7" descr="G:\slike\U87Y86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33350"/>
            <a:ext cx="1447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458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  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 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    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     </a:t>
            </a:r>
            <a:r>
              <a:rPr lang="sr-Cyrl-RS" sz="4000" b="1" dirty="0" smtClean="0">
                <a:solidFill>
                  <a:schemeClr val="bg1"/>
                </a:solidFill>
              </a:rPr>
              <a:t>Бука и заштита од буке</a:t>
            </a: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>- бука – </a:t>
            </a:r>
            <a:r>
              <a:rPr lang="sr-Cyrl-RS" sz="2700" dirty="0" smtClean="0">
                <a:solidFill>
                  <a:schemeClr val="bg1"/>
                </a:solidFill>
              </a:rPr>
              <a:t>сваки непријатан и непожељан звук који се 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својом јачином издваја од осталих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- јединица за звук/буку – </a:t>
            </a:r>
            <a:r>
              <a:rPr lang="sr-Latn-BA" sz="2700" dirty="0" smtClean="0">
                <a:solidFill>
                  <a:schemeClr val="bg1"/>
                </a:solidFill>
              </a:rPr>
              <a:t>BEL </a:t>
            </a:r>
            <a:r>
              <a:rPr lang="sr-Cyrl-RS" sz="2700" dirty="0" smtClean="0">
                <a:solidFill>
                  <a:schemeClr val="bg1"/>
                </a:solidFill>
              </a:rPr>
              <a:t>(</a:t>
            </a:r>
            <a:r>
              <a:rPr lang="sr-Latn-BA" sz="2700" b="1" dirty="0" smtClean="0">
                <a:solidFill>
                  <a:schemeClr val="bg1"/>
                </a:solidFill>
              </a:rPr>
              <a:t>dB</a:t>
            </a:r>
            <a:r>
              <a:rPr lang="sr-Cyrl-RS" sz="2700" dirty="0" smtClean="0">
                <a:solidFill>
                  <a:schemeClr val="bg1"/>
                </a:solidFill>
              </a:rPr>
              <a:t>-децибел); </a:t>
            </a:r>
            <a:r>
              <a:rPr lang="sr-Cyrl-RS" sz="2700" b="1" dirty="0" smtClean="0">
                <a:solidFill>
                  <a:schemeClr val="bg1"/>
                </a:solidFill>
              </a:rPr>
              <a:t>120</a:t>
            </a:r>
            <a:r>
              <a:rPr lang="sr-Latn-BA" sz="2700" b="1" dirty="0" smtClean="0">
                <a:solidFill>
                  <a:schemeClr val="bg1"/>
                </a:solidFill>
              </a:rPr>
              <a:t> dB</a:t>
            </a: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                                     природни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 -извори буке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                                     вјештачки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-утицај буке на човјека и животиње - неповољан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-апарат за мјерење буке - букомјер 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 -мјере заштите: личне и колективне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slike\Grafikon nivoa bu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495550"/>
            <a:ext cx="1676400" cy="2114550"/>
          </a:xfrm>
          <a:prstGeom prst="rect">
            <a:avLst/>
          </a:prstGeom>
          <a:noFill/>
        </p:spPr>
      </p:pic>
      <p:pic>
        <p:nvPicPr>
          <p:cNvPr id="2051" name="Picture 3" descr="G:\slike\download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095750"/>
            <a:ext cx="1143648" cy="610791"/>
          </a:xfrm>
          <a:prstGeom prst="roundRect">
            <a:avLst/>
          </a:prstGeom>
          <a:noFill/>
        </p:spPr>
      </p:pic>
      <p:pic>
        <p:nvPicPr>
          <p:cNvPr id="2053" name="Picture 5" descr="G:\slike\download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1" y="742950"/>
            <a:ext cx="1524000" cy="1066800"/>
          </a:xfrm>
          <a:prstGeom prst="round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20205698">
            <a:off x="4175293" y="2994956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08264">
            <a:off x="4174886" y="3453256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382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4000" b="1" dirty="0" smtClean="0">
                <a:solidFill>
                  <a:schemeClr val="bg1"/>
                </a:solidFill>
              </a:rPr>
              <a:t>        </a:t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>      </a:t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>     Радијација и заштита од зрачења</a:t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4000" b="1" dirty="0" smtClean="0">
                <a:solidFill>
                  <a:schemeClr val="bg1"/>
                </a:solidFill>
              </a:rPr>
              <a:t/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- радиоактивност - емитовање честица из неког извора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- откривена крајем 19.вијека </a:t>
            </a:r>
            <a:r>
              <a:rPr lang="sr-Cyrl-RS" sz="2000" dirty="0" smtClean="0">
                <a:solidFill>
                  <a:schemeClr val="bg1"/>
                </a:solidFill>
              </a:rPr>
              <a:t>(Бекерел, Рендген, Кири) </a:t>
            </a: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- не региструје се чулима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- различита зрачења –                                                                   природни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                               - извори радијације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вјештачки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- УВ зрачење – озонски омотач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- озонске рупе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</a:t>
            </a:r>
            <a:r>
              <a:rPr lang="sr-Cyrl-RS" sz="2400" b="1" dirty="0" smtClean="0">
                <a:solidFill>
                  <a:schemeClr val="bg1"/>
                </a:solidFill>
              </a:rPr>
              <a:t>- заштита </a:t>
            </a:r>
            <a:r>
              <a:rPr lang="sr-Cyrl-RS" sz="2400" dirty="0" smtClean="0">
                <a:solidFill>
                  <a:schemeClr val="bg1"/>
                </a:solidFill>
              </a:rPr>
              <a:t>озонског омотача и 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заштита од УВ зрачења         </a:t>
            </a: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slike\downloa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66750"/>
            <a:ext cx="1036450" cy="906492"/>
          </a:xfrm>
          <a:prstGeom prst="roundRect">
            <a:avLst/>
          </a:prstGeom>
          <a:noFill/>
        </p:spPr>
      </p:pic>
      <p:pic>
        <p:nvPicPr>
          <p:cNvPr id="3075" name="Picture 3" descr="G:\slike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732" y="3638550"/>
            <a:ext cx="1132281" cy="633797"/>
          </a:xfrm>
          <a:prstGeom prst="roundRect">
            <a:avLst/>
          </a:prstGeom>
          <a:noFill/>
        </p:spPr>
      </p:pic>
      <p:pic>
        <p:nvPicPr>
          <p:cNvPr id="3076" name="Picture 4" descr="G:\slike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324350"/>
            <a:ext cx="890277" cy="666750"/>
          </a:xfrm>
          <a:prstGeom prst="roundRect">
            <a:avLst/>
          </a:prstGeom>
          <a:noFill/>
        </p:spPr>
      </p:pic>
      <p:pic>
        <p:nvPicPr>
          <p:cNvPr id="3078" name="Picture 6" descr="G:\slike\download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419350"/>
            <a:ext cx="1038253" cy="547687"/>
          </a:xfrm>
          <a:prstGeom prst="rect">
            <a:avLst/>
          </a:prstGeom>
          <a:noFill/>
        </p:spPr>
      </p:pic>
      <p:pic>
        <p:nvPicPr>
          <p:cNvPr id="1027" name="Picture 3" descr="G:\slike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1" y="3867150"/>
            <a:ext cx="1303752" cy="1138237"/>
          </a:xfrm>
          <a:prstGeom prst="round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9884758">
            <a:off x="6922903" y="2732435"/>
            <a:ext cx="3647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90145">
            <a:off x="6926933" y="3103443"/>
            <a:ext cx="3647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:\slike\image-20150805-22496-1rvnrf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790950"/>
            <a:ext cx="973401" cy="74771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>“Земљу нисмо наслиједили од наших предака, већ је позајмили од својих потомака.”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                                   </a:t>
            </a:r>
            <a:r>
              <a:rPr lang="sr-Cyrl-RS" sz="2700" b="1" dirty="0" smtClean="0">
                <a:solidFill>
                  <a:schemeClr val="bg1"/>
                </a:solidFill>
              </a:rPr>
              <a:t>Индијански поглавица Сијетл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Човјек и животна средина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Утицај човјека на животну средину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4324350"/>
            <a:ext cx="4267201" cy="632222"/>
          </a:xfrm>
        </p:spPr>
        <p:txBody>
          <a:bodyPr>
            <a:normAutofit fontScale="25000" lnSpcReduction="2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  </a:t>
            </a: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sr-Cyrl-RS" sz="7200" dirty="0" smtClean="0">
              <a:solidFill>
                <a:schemeClr val="bg1"/>
              </a:solidFill>
              <a:latin typeface="+mj-lt"/>
            </a:endParaRPr>
          </a:p>
          <a:p>
            <a:r>
              <a:rPr lang="sr-Cyrl-RS" sz="7200" dirty="0" smtClean="0">
                <a:solidFill>
                  <a:schemeClr val="bg1"/>
                </a:solidFill>
                <a:latin typeface="+mj-lt"/>
              </a:rPr>
              <a:t>- Животна средина трајно</a:t>
            </a:r>
          </a:p>
          <a:p>
            <a:r>
              <a:rPr lang="sr-Cyrl-RS" sz="7200" dirty="0" smtClean="0">
                <a:solidFill>
                  <a:schemeClr val="bg1"/>
                </a:solidFill>
                <a:latin typeface="+mj-lt"/>
              </a:rPr>
              <a:t>          измијењена – загађење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Kameno doba/ Bljesak.info | BH Internet magaz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57350"/>
            <a:ext cx="2200275" cy="13287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 Evolution of Social Relations during the Stone Ag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0"/>
            <a:ext cx="2057399" cy="13858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Reis naar Kaapstad – Individuele Reizen Op Maat | Tourlane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00150"/>
            <a:ext cx="2362200" cy="12072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aznolikost Vojvodi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85950"/>
            <a:ext cx="1904999" cy="1357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raćenje ekološkog utjecaja industrije u Europi - www.tehnoeko.com.h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76550"/>
            <a:ext cx="2438400" cy="12501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acunar\Downloads\20200522_1029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333750"/>
            <a:ext cx="2057400" cy="135452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534400" cy="440055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r-Cyrl-RS" sz="4900" b="1" dirty="0" smtClean="0">
                <a:solidFill>
                  <a:schemeClr val="bg1"/>
                </a:solidFill>
              </a:rPr>
              <a:t>                   </a:t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/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>                     </a:t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>                      </a:t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>                     Загађивачи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- </a:t>
            </a:r>
            <a:r>
              <a:rPr lang="sr-Cyrl-RS" sz="2700" b="1" dirty="0" smtClean="0">
                <a:solidFill>
                  <a:schemeClr val="bg1"/>
                </a:solidFill>
              </a:rPr>
              <a:t>загађивач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</a:rPr>
              <a:t>- свака материја која се нађе на непожељном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мјесту у превеликој количини</a:t>
            </a:r>
            <a:r>
              <a:rPr lang="sr-Cyrl-RS" sz="2800" dirty="0">
                <a:solidFill>
                  <a:schemeClr val="bg1"/>
                </a:solidFill>
              </a:rPr>
              <a:t/>
            </a:r>
            <a:br>
              <a:rPr lang="sr-Cyrl-RS" sz="2800" dirty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>                                  </a:t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>                                       извори загађења</a:t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Latn-BA" sz="2800" dirty="0" smtClean="0">
                <a:solidFill>
                  <a:schemeClr val="bg1"/>
                </a:solidFill>
              </a:rPr>
              <a:t>                   </a:t>
            </a:r>
            <a:r>
              <a:rPr lang="sr-Cyrl-RS" sz="2800" dirty="0" smtClean="0">
                <a:solidFill>
                  <a:schemeClr val="bg1"/>
                </a:solidFill>
              </a:rPr>
              <a:t>     </a:t>
            </a:r>
            <a:r>
              <a:rPr lang="sr-Latn-BA" sz="2800" dirty="0" smtClean="0">
                <a:solidFill>
                  <a:schemeClr val="bg1"/>
                </a:solidFill>
              </a:rPr>
              <a:t> </a:t>
            </a:r>
            <a:r>
              <a:rPr lang="sr-Cyrl-RS" sz="2200" u="sng" dirty="0" smtClean="0">
                <a:solidFill>
                  <a:schemeClr val="bg1"/>
                </a:solidFill>
              </a:rPr>
              <a:t>природни:</a:t>
            </a:r>
            <a:r>
              <a:rPr lang="sr-Cyrl-RS" sz="2200" dirty="0" smtClean="0">
                <a:solidFill>
                  <a:schemeClr val="bg1"/>
                </a:solidFill>
              </a:rPr>
              <a:t>                              </a:t>
            </a:r>
            <a:r>
              <a:rPr lang="sr-Cyrl-RS" sz="2200" u="sng" dirty="0" smtClean="0">
                <a:solidFill>
                  <a:schemeClr val="bg1"/>
                </a:solidFill>
              </a:rPr>
              <a:t>вјештачки:</a:t>
            </a:r>
            <a:r>
              <a:rPr lang="sr-Cyrl-RS" sz="2200" dirty="0" smtClean="0">
                <a:solidFill>
                  <a:schemeClr val="bg1"/>
                </a:solidFill>
              </a:rPr>
              <a:t/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    </a:t>
            </a:r>
            <a:r>
              <a:rPr lang="sr-Latn-BA" sz="2200" dirty="0" smtClean="0">
                <a:solidFill>
                  <a:schemeClr val="bg1"/>
                </a:solidFill>
              </a:rPr>
              <a:t>         </a:t>
            </a:r>
            <a:r>
              <a:rPr lang="sr-Cyrl-RS" sz="2200" dirty="0" smtClean="0">
                <a:solidFill>
                  <a:schemeClr val="bg1"/>
                </a:solidFill>
              </a:rPr>
              <a:t>             - вулкани           </a:t>
            </a:r>
            <a:r>
              <a:rPr lang="sr-Latn-BA" sz="2200" dirty="0" smtClean="0">
                <a:solidFill>
                  <a:schemeClr val="bg1"/>
                </a:solidFill>
              </a:rPr>
              <a:t>        </a:t>
            </a:r>
            <a:r>
              <a:rPr lang="sr-Cyrl-RS" sz="2200" dirty="0" smtClean="0">
                <a:solidFill>
                  <a:schemeClr val="bg1"/>
                </a:solidFill>
              </a:rPr>
              <a:t>               - хемијски</a:t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    </a:t>
            </a:r>
            <a:r>
              <a:rPr lang="sr-Latn-BA" sz="2200" dirty="0" smtClean="0">
                <a:solidFill>
                  <a:schemeClr val="bg1"/>
                </a:solidFill>
              </a:rPr>
              <a:t>           </a:t>
            </a:r>
            <a:r>
              <a:rPr lang="sr-Cyrl-RS" sz="2200" dirty="0" smtClean="0">
                <a:solidFill>
                  <a:schemeClr val="bg1"/>
                </a:solidFill>
              </a:rPr>
              <a:t>           - вјетрови                                 - физички</a:t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    </a:t>
            </a:r>
            <a:r>
              <a:rPr lang="sr-Latn-BA" sz="2200" dirty="0" smtClean="0">
                <a:solidFill>
                  <a:schemeClr val="bg1"/>
                </a:solidFill>
              </a:rPr>
              <a:t>          </a:t>
            </a:r>
            <a:r>
              <a:rPr lang="sr-Cyrl-RS" sz="2200" dirty="0" smtClean="0">
                <a:solidFill>
                  <a:schemeClr val="bg1"/>
                </a:solidFill>
              </a:rPr>
              <a:t>            - УВ зрачење                           - радиоактивни</a:t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                          - зрачење из                            - биолошки </a:t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                            Земљине коре</a:t>
            </a:r>
            <a:r>
              <a:rPr lang="sr-Cyrl-RS" sz="2800" dirty="0">
                <a:solidFill>
                  <a:schemeClr val="bg1"/>
                </a:solidFill>
              </a:rPr>
              <a:t/>
            </a:r>
            <a:br>
              <a:rPr lang="sr-Cyrl-RS" sz="2800" dirty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>
                <a:solidFill>
                  <a:schemeClr val="bg1"/>
                </a:solidFill>
              </a:rPr>
              <a:t/>
            </a:r>
            <a:br>
              <a:rPr lang="sr-Cyrl-RS" sz="2800" dirty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>
                <a:solidFill>
                  <a:schemeClr val="bg1"/>
                </a:solidFill>
              </a:rPr>
              <a:t/>
            </a:r>
            <a:br>
              <a:rPr lang="sr-Cyrl-RS" sz="2800" dirty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>
                <a:solidFill>
                  <a:schemeClr val="bg1"/>
                </a:solidFill>
              </a:rPr>
              <a:t/>
            </a:r>
            <a:br>
              <a:rPr lang="sr-Cyrl-R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412149">
            <a:off x="4395210" y="2833296"/>
            <a:ext cx="943815" cy="7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264908">
            <a:off x="2638956" y="2850484"/>
            <a:ext cx="957877" cy="87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G:\slike\vjetar-30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62350"/>
            <a:ext cx="762000" cy="666750"/>
          </a:xfrm>
          <a:prstGeom prst="roundRect">
            <a:avLst/>
          </a:prstGeom>
          <a:noFill/>
        </p:spPr>
      </p:pic>
      <p:pic>
        <p:nvPicPr>
          <p:cNvPr id="1029" name="Picture 5" descr="G:\slike\vulk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05150"/>
            <a:ext cx="838200" cy="634164"/>
          </a:xfrm>
          <a:prstGeom prst="roundRect">
            <a:avLst/>
          </a:prstGeom>
          <a:noFill/>
        </p:spPr>
      </p:pic>
      <p:pic>
        <p:nvPicPr>
          <p:cNvPr id="1030" name="Picture 6" descr="G:\slike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95750"/>
            <a:ext cx="1140373" cy="914400"/>
          </a:xfrm>
          <a:prstGeom prst="roundRect">
            <a:avLst/>
          </a:prstGeom>
          <a:noFill/>
        </p:spPr>
      </p:pic>
      <p:pic>
        <p:nvPicPr>
          <p:cNvPr id="1033" name="Picture 9" descr="G:\slike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867150"/>
            <a:ext cx="1195180" cy="596504"/>
          </a:xfrm>
          <a:prstGeom prst="roundRect">
            <a:avLst/>
          </a:prstGeom>
          <a:noFill/>
        </p:spPr>
      </p:pic>
      <p:pic>
        <p:nvPicPr>
          <p:cNvPr id="1034" name="Picture 10" descr="G:\slike\b_190705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1" y="4286250"/>
            <a:ext cx="1257367" cy="629054"/>
          </a:xfrm>
          <a:prstGeom prst="roundRect">
            <a:avLst/>
          </a:prstGeom>
          <a:noFill/>
        </p:spPr>
      </p:pic>
      <p:pic>
        <p:nvPicPr>
          <p:cNvPr id="1035" name="Picture 11" descr="G:\slike\a7526e0e7933bd6fea5d4bf98c2fc17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28950"/>
            <a:ext cx="1400175" cy="785098"/>
          </a:xfrm>
          <a:prstGeom prst="roundRect">
            <a:avLst/>
          </a:prstGeom>
          <a:noFill/>
        </p:spPr>
      </p:pic>
      <p:pic>
        <p:nvPicPr>
          <p:cNvPr id="1037" name="Picture 13" descr="G:\slike\sme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3486150"/>
            <a:ext cx="1347787" cy="5679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763000" cy="4914900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sr-Cyrl-RS" dirty="0" smtClean="0">
                <a:solidFill>
                  <a:schemeClr val="bg1"/>
                </a:solidFill>
              </a:rPr>
              <a:t>                 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          </a:t>
            </a:r>
            <a:r>
              <a:rPr lang="sr-Cyrl-RS" b="1" dirty="0" smtClean="0">
                <a:solidFill>
                  <a:schemeClr val="bg1"/>
                </a:solidFill>
              </a:rPr>
              <a:t>Дјеловање загађивача</a:t>
            </a:r>
            <a:r>
              <a:rPr lang="sr-Cyrl-RS" sz="2200" dirty="0" smtClean="0">
                <a:solidFill>
                  <a:schemeClr val="bg1"/>
                </a:solidFill>
              </a:rPr>
              <a:t/>
            </a:r>
            <a:br>
              <a:rPr lang="sr-Cyrl-RS" sz="22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b="1" dirty="0" smtClean="0">
                <a:solidFill>
                  <a:schemeClr val="bg1"/>
                </a:solidFill>
                <a:sym typeface="Wingdings"/>
              </a:rPr>
              <a:t>хемијско</a:t>
            </a:r>
            <a:r>
              <a:rPr lang="en-US" sz="2700" b="1" dirty="0" smtClean="0">
                <a:solidFill>
                  <a:schemeClr val="bg1"/>
                </a:solidFill>
                <a:sym typeface="Wingdings"/>
              </a:rPr>
              <a:t>         </a:t>
            </a:r>
            <a:r>
              <a:rPr lang="sr-Cyrl-RS" sz="2200" b="1" dirty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>
                <a:solidFill>
                  <a:schemeClr val="bg1"/>
                </a:solidFill>
                <a:sym typeface="Wingdings"/>
              </a:rPr>
            </a:b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       отрови-токсини </a:t>
            </a: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sz="2200" dirty="0" smtClean="0">
                <a:solidFill>
                  <a:schemeClr val="bg1"/>
                </a:solidFill>
                <a:sym typeface="Wingdings"/>
              </a:rPr>
            </a:b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     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(кожа, органи за дисање и варење)</a:t>
            </a:r>
            <a:br>
              <a:rPr lang="sr-Cyrl-RS" sz="22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b="1" dirty="0" smtClean="0">
                <a:solidFill>
                  <a:schemeClr val="bg1"/>
                </a:solidFill>
                <a:sym typeface="Wingdings"/>
              </a:rPr>
              <a:t>канцерогено</a:t>
            </a:r>
            <a:r>
              <a:rPr lang="en-US" sz="2700" b="1" dirty="0" smtClean="0">
                <a:solidFill>
                  <a:schemeClr val="bg1"/>
                </a:solidFill>
                <a:sym typeface="Wingdings"/>
              </a:rPr>
              <a:t>     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2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>       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канцер-злоћудни тумор, рак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b="1" dirty="0" smtClean="0">
                <a:solidFill>
                  <a:schemeClr val="bg1"/>
                </a:solidFill>
                <a:sym typeface="Wingdings"/>
              </a:rPr>
              <a:t>мутагено</a:t>
            </a:r>
            <a:r>
              <a:rPr lang="en-US" sz="2200" b="1" dirty="0" smtClean="0">
                <a:solidFill>
                  <a:schemeClr val="bg1"/>
                </a:solidFill>
                <a:sym typeface="Wingdings"/>
              </a:rPr>
              <a:t>      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200" dirty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        мутације-промјене </a:t>
            </a: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sz="2200" dirty="0" smtClean="0">
                <a:solidFill>
                  <a:schemeClr val="bg1"/>
                </a:solidFill>
                <a:sym typeface="Wingdings"/>
              </a:rPr>
            </a:b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                         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насљедног материјала</a:t>
            </a:r>
            <a:br>
              <a:rPr lang="sr-Cyrl-RS" sz="22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b="1" dirty="0" smtClean="0">
                <a:solidFill>
                  <a:schemeClr val="bg1"/>
                </a:solidFill>
                <a:sym typeface="Wingdings"/>
              </a:rPr>
              <a:t>тератогено</a:t>
            </a:r>
            <a:r>
              <a:rPr lang="en-US" sz="2200" b="1" dirty="0" smtClean="0">
                <a:solidFill>
                  <a:schemeClr val="bg1"/>
                </a:solidFill>
                <a:sym typeface="Wingdings"/>
              </a:rPr>
              <a:t>    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200" dirty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        деформације плода</a:t>
            </a:r>
            <a:br>
              <a:rPr lang="sr-Cyrl-RS" sz="22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b="1" dirty="0" smtClean="0">
                <a:solidFill>
                  <a:schemeClr val="bg1"/>
                </a:solidFill>
                <a:sym typeface="Wingdings"/>
              </a:rPr>
              <a:t>алергено </a:t>
            </a:r>
            <a:r>
              <a:rPr lang="en-US" sz="2700" b="1" dirty="0" smtClean="0">
                <a:solidFill>
                  <a:schemeClr val="bg1"/>
                </a:solidFill>
                <a:sym typeface="Wingdings"/>
              </a:rPr>
              <a:t>         </a:t>
            </a:r>
            <a:r>
              <a:rPr lang="sr-Cyrl-RS" sz="22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2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200" dirty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       отежано дисање, кијање,</a:t>
            </a:r>
            <a:br>
              <a:rPr lang="sr-Cyrl-RS" sz="22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200" dirty="0" smtClean="0">
                <a:solidFill>
                  <a:schemeClr val="bg1"/>
                </a:solidFill>
                <a:sym typeface="Wingdings"/>
              </a:rPr>
              <a:t>        промјене на кожи </a:t>
            </a:r>
            <a:br>
              <a:rPr lang="sr-Cyrl-RS" sz="22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400" dirty="0" smtClean="0">
                <a:solidFill>
                  <a:schemeClr val="bg1"/>
                </a:solidFill>
                <a:sym typeface="Wingdings"/>
              </a:rPr>
              <a:t>    </a:t>
            </a:r>
            <a:r>
              <a:rPr lang="sr-Cyrl-RS" sz="2400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sym typeface="Wingdings"/>
              </a:rPr>
              <a:t>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slike\ast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94290"/>
            <a:ext cx="1128766" cy="549211"/>
          </a:xfrm>
          <a:prstGeom prst="ellipse">
            <a:avLst/>
          </a:prstGeom>
          <a:noFill/>
        </p:spPr>
      </p:pic>
      <p:pic>
        <p:nvPicPr>
          <p:cNvPr id="3075" name="Picture 3" descr="G:\slike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44197"/>
            <a:ext cx="1066800" cy="599303"/>
          </a:xfrm>
          <a:prstGeom prst="ellipse">
            <a:avLst/>
          </a:prstGeom>
          <a:noFill/>
        </p:spPr>
      </p:pic>
      <p:pic>
        <p:nvPicPr>
          <p:cNvPr id="3076" name="Picture 4" descr="G:\slike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4343400"/>
            <a:ext cx="1081087" cy="607329"/>
          </a:xfrm>
          <a:prstGeom prst="ellipse">
            <a:avLst/>
          </a:prstGeom>
          <a:noFill/>
        </p:spPr>
      </p:pic>
      <p:pic>
        <p:nvPicPr>
          <p:cNvPr id="3077" name="Picture 5" descr="G:\slike\download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543300"/>
            <a:ext cx="1716448" cy="730288"/>
          </a:xfrm>
          <a:prstGeom prst="roundRect">
            <a:avLst/>
          </a:prstGeom>
          <a:noFill/>
        </p:spPr>
      </p:pic>
      <p:pic>
        <p:nvPicPr>
          <p:cNvPr id="3078" name="Picture 6" descr="G:\slike\whatyousmoke_image_feb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14501"/>
            <a:ext cx="1981200" cy="670856"/>
          </a:xfrm>
          <a:prstGeom prst="roundRect">
            <a:avLst/>
          </a:prstGeom>
          <a:noFill/>
        </p:spPr>
      </p:pic>
      <p:pic>
        <p:nvPicPr>
          <p:cNvPr id="3079" name="Picture 7" descr="G:\slike\5338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343150"/>
            <a:ext cx="1371600" cy="684553"/>
          </a:xfrm>
          <a:prstGeom prst="ellipse">
            <a:avLst/>
          </a:prstGeom>
          <a:noFill/>
        </p:spPr>
      </p:pic>
      <p:pic>
        <p:nvPicPr>
          <p:cNvPr id="3080" name="Picture 8" descr="G:\slike\otrov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742951"/>
            <a:ext cx="1276350" cy="665921"/>
          </a:xfrm>
          <a:prstGeom prst="ellipse">
            <a:avLst/>
          </a:prstGeom>
          <a:noFill/>
        </p:spPr>
      </p:pic>
      <p:pic>
        <p:nvPicPr>
          <p:cNvPr id="3081" name="Picture 9" descr="G:\slike\otrov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1" y="800100"/>
            <a:ext cx="881743" cy="5786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8650"/>
            <a:ext cx="8686800" cy="4000500"/>
          </a:xfrm>
        </p:spPr>
        <p:txBody>
          <a:bodyPr/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sym typeface="Wingdings"/>
              </a:rPr>
              <a:t>- мониторинг</a:t>
            </a:r>
            <a:r>
              <a:rPr lang="sr-Cyrl-RS" sz="2800" dirty="0" smtClean="0">
                <a:solidFill>
                  <a:schemeClr val="bg1"/>
                </a:solidFill>
                <a:sym typeface="Wingdings"/>
              </a:rPr>
              <a:t> – праћење стања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sz="2800" dirty="0" smtClean="0">
                <a:solidFill>
                  <a:schemeClr val="bg1"/>
                </a:solidFill>
                <a:sym typeface="Wingdings"/>
              </a:rPr>
            </a:b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                             </a:t>
            </a:r>
            <a:r>
              <a:rPr lang="sr-Cyrl-RS" sz="2800" dirty="0" smtClean="0">
                <a:solidFill>
                  <a:schemeClr val="bg1"/>
                </a:solidFill>
                <a:sym typeface="Wingdings"/>
              </a:rPr>
              <a:t> животне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  <a:sym typeface="Wingdings"/>
              </a:rPr>
              <a:t>средине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dirty="0" smtClean="0">
                <a:solidFill>
                  <a:schemeClr val="bg1"/>
                </a:solidFill>
                <a:sym typeface="Wingdings"/>
              </a:rPr>
            </a:br>
            <a:r>
              <a:rPr lang="en-US" b="1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b="1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800" b="1" dirty="0" smtClean="0">
                <a:solidFill>
                  <a:schemeClr val="bg1"/>
                </a:solidFill>
                <a:sym typeface="Wingdings"/>
              </a:rPr>
              <a:t>- рециклажа</a:t>
            </a:r>
            <a:r>
              <a:rPr lang="sr-Cyrl-RS" sz="2800" dirty="0" smtClean="0">
                <a:solidFill>
                  <a:schemeClr val="bg1"/>
                </a:solidFill>
                <a:sym typeface="Wingdings"/>
              </a:rPr>
              <a:t> – поновна употреба или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/>
            </a:r>
            <a:br>
              <a:rPr lang="en-US" sz="2800" dirty="0" smtClean="0">
                <a:solidFill>
                  <a:schemeClr val="bg1"/>
                </a:solidFill>
                <a:sym typeface="Wingdings"/>
              </a:rPr>
            </a:b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                                     </a:t>
            </a:r>
            <a:r>
              <a:rPr lang="sr-Cyrl-RS" sz="2800" dirty="0" smtClean="0">
                <a:solidFill>
                  <a:schemeClr val="bg1"/>
                </a:solidFill>
                <a:sym typeface="Wingdings"/>
              </a:rPr>
              <a:t> прерада коришћеног</a:t>
            </a:r>
            <a:endParaRPr lang="en-US" sz="2800" dirty="0"/>
          </a:p>
        </p:txBody>
      </p:sp>
      <p:pic>
        <p:nvPicPr>
          <p:cNvPr id="4098" name="Picture 2" descr="G:\slike\monit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352550"/>
            <a:ext cx="1814261" cy="1154906"/>
          </a:xfrm>
          <a:prstGeom prst="roundRect">
            <a:avLst/>
          </a:prstGeom>
          <a:noFill/>
        </p:spPr>
      </p:pic>
      <p:pic>
        <p:nvPicPr>
          <p:cNvPr id="4099" name="Picture 3" descr="G:\slike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86150"/>
            <a:ext cx="2133600" cy="1295399"/>
          </a:xfrm>
          <a:prstGeom prst="roundRect">
            <a:avLst/>
          </a:prstGeom>
          <a:noFill/>
        </p:spPr>
      </p:pic>
      <p:pic>
        <p:nvPicPr>
          <p:cNvPr id="4100" name="Picture 4" descr="G:\slike\reciklaž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314701"/>
            <a:ext cx="1295400" cy="1117997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71450"/>
            <a:ext cx="8686800" cy="1543050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>     Загађивање и заштита ваздуха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>- атмосфера</a:t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800" dirty="0" smtClean="0">
                <a:solidFill>
                  <a:schemeClr val="bg1"/>
                </a:solidFill>
              </a:rPr>
              <a:t>- ваздух</a:t>
            </a:r>
            <a:r>
              <a:rPr lang="sr-Latn-BA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- 78%</a:t>
            </a:r>
            <a:r>
              <a:rPr lang="sr-Latn-BA" sz="2800" dirty="0" smtClean="0">
                <a:solidFill>
                  <a:schemeClr val="bg1"/>
                </a:solidFill>
              </a:rPr>
              <a:t> </a:t>
            </a:r>
            <a:r>
              <a:rPr lang="sr-Latn-BA" sz="2800" dirty="0" smtClean="0">
                <a:solidFill>
                  <a:schemeClr val="bg1"/>
                </a:solidFill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2</a:t>
            </a:r>
            <a:r>
              <a:rPr lang="sr-Latn-BA" sz="2800" dirty="0" smtClean="0">
                <a:solidFill>
                  <a:schemeClr val="bg1"/>
                </a:solidFill>
              </a:rPr>
              <a:t>, </a:t>
            </a:r>
            <a:r>
              <a:rPr lang="sr-Latn-BA" sz="2800" dirty="0" smtClean="0">
                <a:solidFill>
                  <a:schemeClr val="bg1"/>
                </a:solidFill>
              </a:rPr>
              <a:t>21% O</a:t>
            </a:r>
            <a:r>
              <a:rPr lang="sr-Latn-BA" sz="1800" dirty="0" smtClean="0">
                <a:solidFill>
                  <a:schemeClr val="bg1"/>
                </a:solidFill>
              </a:rPr>
              <a:t>2</a:t>
            </a:r>
            <a:r>
              <a:rPr lang="sr-Latn-BA" sz="2800" dirty="0" smtClean="0">
                <a:solidFill>
                  <a:schemeClr val="bg1"/>
                </a:solidFill>
              </a:rPr>
              <a:t>, </a:t>
            </a:r>
            <a:r>
              <a:rPr lang="sr-Cyrl-RS" sz="2800" dirty="0" smtClean="0">
                <a:solidFill>
                  <a:schemeClr val="bg1"/>
                </a:solidFill>
              </a:rPr>
              <a:t>1% остали гасови (</a:t>
            </a:r>
            <a:r>
              <a:rPr lang="sr-Latn-BA" sz="2800" dirty="0" smtClean="0">
                <a:solidFill>
                  <a:schemeClr val="bg1"/>
                </a:solidFill>
              </a:rPr>
              <a:t>0,03 CO</a:t>
            </a:r>
            <a:r>
              <a:rPr lang="sr-Latn-BA" sz="1800" dirty="0" smtClean="0">
                <a:solidFill>
                  <a:schemeClr val="bg1"/>
                </a:solidFill>
              </a:rPr>
              <a:t>2</a:t>
            </a:r>
            <a:r>
              <a:rPr lang="sr-Cyrl-R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43100"/>
            <a:ext cx="4191000" cy="3200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 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Ефекат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стаклене</a:t>
            </a:r>
            <a:endParaRPr lang="en-US" dirty="0" smtClean="0">
              <a:solidFill>
                <a:schemeClr val="bg1"/>
              </a:solidFill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sym typeface="Wingdings"/>
              </a:rPr>
              <a:t>     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баште</a:t>
            </a:r>
            <a:endParaRPr lang="sr-Cyrl-RS" dirty="0" smtClean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endParaRPr lang="sr-Cyrl-RS" dirty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r>
              <a:rPr lang="sr-Cyrl-RS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Киселе кише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 </a:t>
            </a:r>
            <a:endParaRPr lang="sr-Cyrl-RS" dirty="0" smtClean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endParaRPr lang="sr-Cyrl-RS" dirty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r>
              <a:rPr lang="sr-Cyrl-RS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Озонске рупе</a:t>
            </a:r>
          </a:p>
          <a:p>
            <a:pPr>
              <a:buFont typeface="Wingdings"/>
              <a:buChar char=""/>
            </a:pPr>
            <a:endParaRPr lang="sr-Cyrl-RS" dirty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r>
              <a:rPr lang="sr-Cyrl-RS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sr-Cyrl-RS" dirty="0" smtClean="0">
                <a:solidFill>
                  <a:schemeClr val="bg1"/>
                </a:solidFill>
                <a:sym typeface="Wingdings"/>
              </a:rPr>
              <a:t>Смог</a:t>
            </a:r>
          </a:p>
          <a:p>
            <a:pPr>
              <a:buFont typeface="Wingdings"/>
              <a:buChar char=""/>
            </a:pPr>
            <a:endParaRPr lang="sr-Cyrl-RS" dirty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endParaRPr lang="sr-Cyrl-RS" dirty="0" smtClean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endParaRPr lang="sr-Cyrl-RS" dirty="0">
              <a:solidFill>
                <a:schemeClr val="bg1"/>
              </a:solidFill>
              <a:sym typeface="Wingdings"/>
            </a:endParaRPr>
          </a:p>
          <a:p>
            <a:pPr>
              <a:buFont typeface="Wingdings"/>
              <a:buChar char=""/>
            </a:pPr>
            <a:endParaRPr lang="sr-Cyrl-RS" dirty="0" smtClean="0">
              <a:solidFill>
                <a:schemeClr val="bg1"/>
              </a:solidFill>
              <a:sym typeface="Wingdings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G:\slike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90950"/>
            <a:ext cx="990600" cy="632796"/>
          </a:xfrm>
          <a:prstGeom prst="roundRect">
            <a:avLst/>
          </a:prstGeom>
          <a:noFill/>
        </p:spPr>
      </p:pic>
      <p:pic>
        <p:nvPicPr>
          <p:cNvPr id="5125" name="Picture 5" descr="G:\slike\ozonska-rupa-600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90950"/>
            <a:ext cx="762000" cy="600075"/>
          </a:xfrm>
          <a:prstGeom prst="roundRect">
            <a:avLst/>
          </a:prstGeom>
          <a:noFill/>
        </p:spPr>
      </p:pic>
      <p:pic>
        <p:nvPicPr>
          <p:cNvPr id="5128" name="Picture 8" descr="G:\slike\downloa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76550"/>
            <a:ext cx="1066800" cy="742949"/>
          </a:xfrm>
          <a:prstGeom prst="roundRect">
            <a:avLst/>
          </a:prstGeom>
          <a:noFill/>
        </p:spPr>
      </p:pic>
      <p:pic>
        <p:nvPicPr>
          <p:cNvPr id="5130" name="Picture 10" descr="G:\slike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57350"/>
            <a:ext cx="2971800" cy="1016743"/>
          </a:xfrm>
          <a:prstGeom prst="roundRect">
            <a:avLst/>
          </a:prstGeom>
          <a:noFill/>
        </p:spPr>
      </p:pic>
      <p:pic>
        <p:nvPicPr>
          <p:cNvPr id="5131" name="Picture 11" descr="G:\slike\staklen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733550"/>
            <a:ext cx="1828799" cy="917448"/>
          </a:xfrm>
          <a:prstGeom prst="roundRect">
            <a:avLst/>
          </a:prstGeom>
          <a:noFill/>
        </p:spPr>
      </p:pic>
      <p:pic>
        <p:nvPicPr>
          <p:cNvPr id="5133" name="Picture 13" descr="G:\slike\kisele ki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876550"/>
            <a:ext cx="1219200" cy="756047"/>
          </a:xfrm>
          <a:prstGeom prst="roundRect">
            <a:avLst/>
          </a:prstGeom>
          <a:noFill/>
        </p:spPr>
      </p:pic>
      <p:pic>
        <p:nvPicPr>
          <p:cNvPr id="5134" name="Picture 14" descr="G:\slike\download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1" y="2857500"/>
            <a:ext cx="2057399" cy="841829"/>
          </a:xfrm>
          <a:prstGeom prst="roundRect">
            <a:avLst/>
          </a:prstGeom>
          <a:noFill/>
        </p:spPr>
      </p:pic>
      <p:pic>
        <p:nvPicPr>
          <p:cNvPr id="5137" name="Picture 17" descr="G:\slike\images (1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4343401"/>
            <a:ext cx="1066800" cy="655607"/>
          </a:xfrm>
          <a:prstGeom prst="roundRect">
            <a:avLst/>
          </a:prstGeom>
          <a:noFill/>
        </p:spPr>
      </p:pic>
      <p:pic>
        <p:nvPicPr>
          <p:cNvPr id="5138" name="Picture 18" descr="G:\slike\images (7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1733550"/>
            <a:ext cx="925893" cy="971549"/>
          </a:xfrm>
          <a:prstGeom prst="roundRect">
            <a:avLst/>
          </a:prstGeom>
          <a:noFill/>
        </p:spPr>
      </p:pic>
      <p:pic>
        <p:nvPicPr>
          <p:cNvPr id="3074" name="Picture 2" descr="G:\slike\images (9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1" y="3790951"/>
            <a:ext cx="609599" cy="60959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71450"/>
            <a:ext cx="8686800" cy="12573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Загађивање и заштита вода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>- вода</a:t>
            </a:r>
            <a:r>
              <a:rPr lang="sr-Cyrl-RS" sz="2700" dirty="0" smtClean="0">
                <a:solidFill>
                  <a:schemeClr val="bg1"/>
                </a:solidFill>
              </a:rPr>
              <a:t> – услов живота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>
                <a:solidFill>
                  <a:schemeClr val="bg1"/>
                </a:solidFill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</a:rPr>
              <a:t>            - 97% слана, 3% слатка (1% питка вода)</a:t>
            </a:r>
            <a:r>
              <a:rPr lang="sr-Cyrl-RS" b="1" dirty="0" smtClean="0">
                <a:solidFill>
                  <a:schemeClr val="bg1"/>
                </a:solidFill>
              </a:rPr>
              <a:t/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8763000" cy="36004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b="1" dirty="0" smtClean="0">
                <a:solidFill>
                  <a:schemeClr val="bg1"/>
                </a:solidFill>
                <a:latin typeface="+mj-lt"/>
              </a:rPr>
              <a:t>                                                    Загађивање</a:t>
            </a:r>
          </a:p>
          <a:p>
            <a:pPr>
              <a:buNone/>
            </a:pPr>
            <a:r>
              <a:rPr lang="sr-Cyrl-RS" dirty="0">
                <a:solidFill>
                  <a:schemeClr val="bg1"/>
                </a:solidFill>
                <a:latin typeface="+mj-lt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+mj-lt"/>
              </a:rPr>
              <a:t>        </a:t>
            </a:r>
          </a:p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  <a:latin typeface="+mj-lt"/>
              </a:rPr>
              <a:t>                   Физичко                    Хемијско                     Биолошко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sr-Cyrl-R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  <a:latin typeface="+mj-lt"/>
              </a:rPr>
              <a:t>        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sr-Cyrl-R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  <a:latin typeface="+mj-lt"/>
              </a:rPr>
              <a:t>        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+mj-lt"/>
              </a:rPr>
              <a:t>Заштита:</a:t>
            </a:r>
            <a:r>
              <a:rPr lang="sr-Cyrl-RS" sz="2800" dirty="0" smtClean="0">
                <a:solidFill>
                  <a:schemeClr val="bg1"/>
                </a:solidFill>
                <a:latin typeface="+mj-lt"/>
              </a:rPr>
              <a:t> штедња воде, пречишћавање отпадних и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+mj-lt"/>
              </a:rPr>
              <a:t>                  комуналних вода, редовна контрола исправности</a:t>
            </a:r>
            <a:endParaRPr lang="sr-Cyrl-RS" sz="2800" dirty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sr-Cyrl-RS" dirty="0">
              <a:solidFill>
                <a:schemeClr val="bg1"/>
              </a:solidFill>
            </a:endParaRPr>
          </a:p>
        </p:txBody>
      </p:sp>
      <p:pic>
        <p:nvPicPr>
          <p:cNvPr id="6147" name="Picture 3" descr="G:\slike\vod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85801"/>
            <a:ext cx="1524000" cy="749894"/>
          </a:xfrm>
          <a:prstGeom prst="rect">
            <a:avLst/>
          </a:prstGeom>
          <a:noFill/>
        </p:spPr>
      </p:pic>
      <p:pic>
        <p:nvPicPr>
          <p:cNvPr id="6150" name="Picture 6" descr="G:\slike\Topi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57550"/>
            <a:ext cx="1295400" cy="719138"/>
          </a:xfrm>
          <a:prstGeom prst="ellipse">
            <a:avLst/>
          </a:prstGeom>
          <a:noFill/>
        </p:spPr>
      </p:pic>
      <p:pic>
        <p:nvPicPr>
          <p:cNvPr id="6151" name="Picture 7" descr="G:\slike\873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57450"/>
            <a:ext cx="2438400" cy="1085850"/>
          </a:xfrm>
          <a:prstGeom prst="round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1549062">
            <a:off x="5325354" y="1788537"/>
            <a:ext cx="8382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228511">
            <a:off x="2581402" y="1790216"/>
            <a:ext cx="8382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164324">
            <a:off x="4108947" y="1872557"/>
            <a:ext cx="342482" cy="147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3" name="Picture 9" descr="G:\slike\al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457298"/>
            <a:ext cx="2209800" cy="1100481"/>
          </a:xfrm>
          <a:prstGeom prst="roundRect">
            <a:avLst/>
          </a:prstGeom>
          <a:noFill/>
        </p:spPr>
      </p:pic>
      <p:pic>
        <p:nvPicPr>
          <p:cNvPr id="6154" name="Picture 10" descr="G:\slike\oil_spill_general_4_708x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333750"/>
            <a:ext cx="1578644" cy="671513"/>
          </a:xfrm>
          <a:prstGeom prst="flowChartConnector">
            <a:avLst/>
          </a:prstGeom>
          <a:noFill/>
        </p:spPr>
      </p:pic>
      <p:pic>
        <p:nvPicPr>
          <p:cNvPr id="6155" name="Picture 11" descr="G:\slike\smece u rije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400301"/>
            <a:ext cx="2286000" cy="1028700"/>
          </a:xfrm>
          <a:prstGeom prst="roundRect">
            <a:avLst/>
          </a:prstGeom>
          <a:noFill/>
        </p:spPr>
      </p:pic>
      <p:pic>
        <p:nvPicPr>
          <p:cNvPr id="6156" name="Picture 12" descr="G:\slike\440px-Bacillus_subtilis_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257550"/>
            <a:ext cx="1249680" cy="62413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"/>
            <a:ext cx="8763000" cy="43434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4900" b="1" dirty="0" smtClean="0">
                <a:solidFill>
                  <a:schemeClr val="bg1"/>
                </a:solidFill>
              </a:rPr>
              <a:t/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/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sz="4900" b="1" dirty="0" smtClean="0">
                <a:solidFill>
                  <a:schemeClr val="bg1"/>
                </a:solidFill>
              </a:rPr>
              <a:t>           </a:t>
            </a:r>
            <a:r>
              <a:rPr lang="sr-Cyrl-RS" sz="4000" b="1" dirty="0" smtClean="0">
                <a:solidFill>
                  <a:schemeClr val="bg1"/>
                </a:solidFill>
              </a:rPr>
              <a:t>Загађивање и заштита земљишта</a:t>
            </a:r>
            <a:br>
              <a:rPr lang="sr-Cyrl-RS" sz="40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>- земљиште </a:t>
            </a:r>
            <a:r>
              <a:rPr lang="sr-Cyrl-RS" sz="2700" dirty="0" smtClean="0">
                <a:solidFill>
                  <a:schemeClr val="bg1"/>
                </a:solidFill>
              </a:rPr>
              <a:t>- танки, растресити,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површински слој литосфере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>- загађивање: </a:t>
            </a:r>
            <a:r>
              <a:rPr lang="sr-Cyrl-RS" sz="2700" dirty="0" smtClean="0">
                <a:solidFill>
                  <a:schemeClr val="bg1"/>
                </a:solidFill>
              </a:rPr>
              <a:t>физичко, 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хемијско и 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                          биолошко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>- заштита:</a:t>
            </a: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спречавање настајања</a:t>
            </a:r>
            <a:br>
              <a:rPr lang="sr-Cyrl-RS" sz="2700" dirty="0" smtClean="0">
                <a:solidFill>
                  <a:schemeClr val="bg1"/>
                </a:solidFill>
                <a:sym typeface="Wingdings"/>
              </a:rPr>
            </a:b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     отпада</a:t>
            </a: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dirty="0" smtClean="0">
                <a:solidFill>
                  <a:schemeClr val="bg1"/>
                </a:solidFill>
              </a:rPr>
              <a:t>рециклажа</a:t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> </a:t>
            </a:r>
            <a:r>
              <a:rPr lang="sr-Cyrl-RS" sz="2700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sr-Cyrl-RS" sz="2700" dirty="0" smtClean="0">
                <a:solidFill>
                  <a:schemeClr val="bg1"/>
                </a:solidFill>
              </a:rPr>
              <a:t>компостирање</a:t>
            </a:r>
            <a:r>
              <a:rPr lang="en-US" sz="2700" dirty="0" smtClean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dirty="0" smtClean="0">
                <a:solidFill>
                  <a:schemeClr val="bg1"/>
                </a:solidFill>
              </a:rPr>
              <a:t/>
            </a:r>
            <a:br>
              <a:rPr lang="sr-Cyrl-RS" sz="2700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solidFill>
                  <a:schemeClr val="bg1"/>
                </a:solidFill>
              </a:rPr>
              <a:t/>
            </a:r>
            <a:br>
              <a:rPr lang="sr-Cyrl-RS" sz="2700" b="1" dirty="0" smtClean="0">
                <a:solidFill>
                  <a:schemeClr val="bg1"/>
                </a:solidFill>
              </a:rPr>
            </a:b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170" name="Picture 2" descr="G:\slike\Soilprof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71550"/>
            <a:ext cx="1123950" cy="1185277"/>
          </a:xfrm>
          <a:prstGeom prst="roundRect">
            <a:avLst/>
          </a:prstGeom>
          <a:noFill/>
        </p:spPr>
      </p:pic>
      <p:pic>
        <p:nvPicPr>
          <p:cNvPr id="7171" name="Picture 3" descr="G:\slike\vestacka-djubr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66950"/>
            <a:ext cx="1600200" cy="704088"/>
          </a:xfrm>
          <a:prstGeom prst="ellipse">
            <a:avLst/>
          </a:prstGeom>
          <a:noFill/>
        </p:spPr>
      </p:pic>
      <p:pic>
        <p:nvPicPr>
          <p:cNvPr id="7173" name="Picture 5" descr="G:\slike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19350"/>
            <a:ext cx="1371600" cy="689245"/>
          </a:xfrm>
          <a:prstGeom prst="ellipse">
            <a:avLst/>
          </a:prstGeom>
          <a:noFill/>
        </p:spPr>
      </p:pic>
      <p:pic>
        <p:nvPicPr>
          <p:cNvPr id="7174" name="Picture 6" descr="G:\slike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028700"/>
            <a:ext cx="1371600" cy="1048848"/>
          </a:xfrm>
          <a:prstGeom prst="roundRect">
            <a:avLst/>
          </a:prstGeom>
          <a:noFill/>
        </p:spPr>
      </p:pic>
      <p:pic>
        <p:nvPicPr>
          <p:cNvPr id="7176" name="Picture 8" descr="G:\slike\images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14800"/>
            <a:ext cx="1600200" cy="861822"/>
          </a:xfrm>
          <a:prstGeom prst="roundRect">
            <a:avLst/>
          </a:prstGeom>
          <a:noFill/>
        </p:spPr>
      </p:pic>
      <p:pic>
        <p:nvPicPr>
          <p:cNvPr id="7177" name="Picture 9" descr="G:\slike\Ishrana-bilja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1" y="3857816"/>
            <a:ext cx="1142999" cy="715327"/>
          </a:xfrm>
          <a:prstGeom prst="roundRect">
            <a:avLst/>
          </a:prstGeom>
          <a:noFill/>
        </p:spPr>
      </p:pic>
      <p:pic>
        <p:nvPicPr>
          <p:cNvPr id="3074" name="Picture 2" descr="G:\slike\kontejneri_reciklaza_300517_tw6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829050"/>
            <a:ext cx="966222" cy="5429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3695700"/>
          </a:xfrm>
        </p:spPr>
        <p:txBody>
          <a:bodyPr>
            <a:normAutofit/>
          </a:bodyPr>
          <a:lstStyle/>
          <a:p>
            <a:pPr algn="l"/>
            <a:r>
              <a:rPr lang="sr-Cyrl-RS" sz="3600" b="1" dirty="0" smtClean="0">
                <a:solidFill>
                  <a:schemeClr val="bg1"/>
                </a:solidFill>
              </a:rPr>
              <a:t>            Загађивање и заштита животних </a:t>
            </a:r>
            <a:br>
              <a:rPr lang="sr-Cyrl-RS" sz="3600" b="1" dirty="0" smtClean="0">
                <a:solidFill>
                  <a:schemeClr val="bg1"/>
                </a:solidFill>
              </a:rPr>
            </a:br>
            <a:r>
              <a:rPr lang="sr-Cyrl-RS" sz="3600" b="1" dirty="0" smtClean="0">
                <a:solidFill>
                  <a:schemeClr val="bg1"/>
                </a:solidFill>
              </a:rPr>
              <a:t>                                намирница</a:t>
            </a:r>
            <a:r>
              <a:rPr lang="sr-Cyrl-RS" sz="2400" b="1" dirty="0" smtClean="0">
                <a:solidFill>
                  <a:schemeClr val="bg1"/>
                </a:solidFill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</a:rPr>
            </a:br>
            <a:r>
              <a:rPr lang="sr-Cyrl-RS" sz="2000" b="1" dirty="0" smtClean="0">
                <a:solidFill>
                  <a:schemeClr val="bg1"/>
                </a:solidFill>
              </a:rPr>
              <a:t>- намирница </a:t>
            </a:r>
            <a:r>
              <a:rPr lang="sr-Cyrl-RS" sz="2000" dirty="0" smtClean="0">
                <a:solidFill>
                  <a:schemeClr val="bg1"/>
                </a:solidFill>
              </a:rPr>
              <a:t>– све што се у користи у исхрани</a:t>
            </a:r>
            <a:br>
              <a:rPr lang="sr-Cyrl-RS" sz="2000" dirty="0" smtClean="0">
                <a:solidFill>
                  <a:schemeClr val="bg1"/>
                </a:solidFill>
              </a:rPr>
            </a:br>
            <a:r>
              <a:rPr lang="sr-Cyrl-RS" sz="2000" b="1" dirty="0" smtClean="0">
                <a:solidFill>
                  <a:schemeClr val="bg1"/>
                </a:solidFill>
              </a:rPr>
              <a:t>- органска (здрава) храна</a:t>
            </a: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sr-Cyrl-RS" sz="2400" b="1" dirty="0" smtClean="0">
                <a:solidFill>
                  <a:schemeClr val="bg1"/>
                </a:solidFill>
              </a:rPr>
              <a:t>Загађивање</a:t>
            </a:r>
            <a:br>
              <a:rPr lang="sr-Cyrl-RS" sz="2400" b="1" dirty="0" smtClean="0">
                <a:solidFill>
                  <a:schemeClr val="bg1"/>
                </a:solidFill>
              </a:rPr>
            </a:br>
            <a:r>
              <a:rPr lang="sr-Cyrl-RS" sz="2400" b="1" dirty="0" smtClean="0">
                <a:solidFill>
                  <a:schemeClr val="bg1"/>
                </a:solidFill>
              </a:rPr>
              <a:t>               </a:t>
            </a:r>
            <a:r>
              <a:rPr lang="sr-Cyrl-RS" sz="1800" dirty="0" smtClean="0">
                <a:solidFill>
                  <a:schemeClr val="bg1"/>
                </a:solidFill>
              </a:rPr>
              <a:t>Физичко                          Хемијско                        Биолошко </a:t>
            </a: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5" name="Picture 3" descr="G:\slike\piramida-ish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895350"/>
            <a:ext cx="1270000" cy="1143000"/>
          </a:xfrm>
          <a:prstGeom prst="roundRect">
            <a:avLst/>
          </a:prstGeom>
          <a:noFill/>
        </p:spPr>
      </p:pic>
      <p:pic>
        <p:nvPicPr>
          <p:cNvPr id="8196" name="Picture 4" descr="G:\slike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57550"/>
            <a:ext cx="842964" cy="758142"/>
          </a:xfrm>
          <a:prstGeom prst="ellipse">
            <a:avLst/>
          </a:prstGeom>
          <a:noFill/>
        </p:spPr>
      </p:pic>
      <p:pic>
        <p:nvPicPr>
          <p:cNvPr id="8197" name="Picture 5" descr="G:\slike\downloa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52750"/>
            <a:ext cx="1857376" cy="1003061"/>
          </a:xfrm>
          <a:prstGeom prst="roundRect">
            <a:avLst/>
          </a:prstGeom>
          <a:noFill/>
        </p:spPr>
      </p:pic>
      <p:pic>
        <p:nvPicPr>
          <p:cNvPr id="8200" name="Picture 8" descr="G:\slike\download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724150"/>
            <a:ext cx="1225965" cy="672704"/>
          </a:xfrm>
          <a:prstGeom prst="ellipse">
            <a:avLst/>
          </a:prstGeom>
          <a:noFill/>
        </p:spPr>
      </p:pic>
      <p:pic>
        <p:nvPicPr>
          <p:cNvPr id="8201" name="Picture 9" descr="G:\slike\bwY3YEg7Uk7QtrHNU6a8p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543300"/>
            <a:ext cx="1257300" cy="628650"/>
          </a:xfrm>
          <a:prstGeom prst="roundRect">
            <a:avLst/>
          </a:prstGeom>
          <a:noFill/>
        </p:spPr>
      </p:pic>
      <p:pic>
        <p:nvPicPr>
          <p:cNvPr id="8202" name="Picture 10" descr="G:\slike\frozen-food-in-a-freezer-at-a-budget-supermarket-in-the-uk-B4K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154812"/>
            <a:ext cx="1371600" cy="1051826"/>
          </a:xfrm>
          <a:prstGeom prst="roundRect">
            <a:avLst/>
          </a:prstGeom>
          <a:noFill/>
        </p:spPr>
      </p:pic>
      <p:pic>
        <p:nvPicPr>
          <p:cNvPr id="8203" name="Picture 11" descr="G:\slike\trihineloza-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286250"/>
            <a:ext cx="1161670" cy="585788"/>
          </a:xfrm>
          <a:prstGeom prst="roundRect">
            <a:avLst/>
          </a:prstGeom>
          <a:noFill/>
        </p:spPr>
      </p:pic>
      <p:pic>
        <p:nvPicPr>
          <p:cNvPr id="8204" name="Picture 12" descr="G:\slike\pantljica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4286250"/>
            <a:ext cx="1143000" cy="550069"/>
          </a:xfrm>
          <a:prstGeom prst="roundRect">
            <a:avLst/>
          </a:prstGeom>
          <a:noFill/>
        </p:spPr>
      </p:pic>
      <p:pic>
        <p:nvPicPr>
          <p:cNvPr id="8205" name="Picture 13" descr="G:\slike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829050"/>
            <a:ext cx="1447800" cy="914400"/>
          </a:xfrm>
          <a:prstGeom prst="roundRect">
            <a:avLst/>
          </a:prstGeom>
          <a:noFill/>
        </p:spPr>
      </p:pic>
      <p:pic>
        <p:nvPicPr>
          <p:cNvPr id="12" name="Picture 3" descr="G:\slike\vestacka-djubriv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3867150"/>
            <a:ext cx="1295400" cy="640080"/>
          </a:xfrm>
          <a:prstGeom prst="roundRect">
            <a:avLst/>
          </a:prstGeom>
          <a:noFill/>
        </p:spPr>
      </p:pic>
      <p:pic>
        <p:nvPicPr>
          <p:cNvPr id="13" name="Picture 5" descr="G:\slike\download (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3867150"/>
            <a:ext cx="1295400" cy="689245"/>
          </a:xfrm>
          <a:prstGeom prst="round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1725044">
            <a:off x="4926253" y="2487596"/>
            <a:ext cx="6123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3756661" y="2472689"/>
            <a:ext cx="15239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741639">
            <a:off x="2339537" y="2482866"/>
            <a:ext cx="621851" cy="52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:\slike\VIRUSI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3257550"/>
            <a:ext cx="899409" cy="4286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7E953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98</Words>
  <Application>Microsoft Office PowerPoint</Application>
  <PresentationFormat>On-screen Show (16:9)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ЗАШТИТА, ОБНОВА И УНАПРЕЂИВАЊЕ ЖИВОТНЕ СРЕДИНЕ</vt:lpstr>
      <vt:lpstr>Човјек и животна средина</vt:lpstr>
      <vt:lpstr>                                                                                       Загађивачи - загађивач - свака материја која се нађе на непожељном                           мјесту у превеликој количини                                                                           извори загађења                           природни:                              вјештачки:                                  - вулкани                                  - хемијски                                  - вјетрови                                 - физички                                  - УВ зрачење                           - радиоактивни                                  - зрачење из                            - биолошки                                     Земљине коре       </vt:lpstr>
      <vt:lpstr>                            Дјеловање загађивача  хемијско                 отрови-токсини        (кожа, органи за дисање и варење)  канцерогено                канцер-злоћудни тумор, рак   мутагено                 мутације-промјене                            насљедног материјала  тератогено               деформације плода  алергено                   отежано дисање, кијање,         промјене на кожи           </vt:lpstr>
      <vt:lpstr>- мониторинг – праћење стања                                животне средине  - рециклажа – поновна употреба или                                       прерада коришћеног</vt:lpstr>
      <vt:lpstr>     Загађивање и заштита ваздуха - атмосфера - ваздух - 78% N2, 21% O2, 1% остали гасови (0,03 CO2)</vt:lpstr>
      <vt:lpstr>         Загађивање и заштита вода - вода – услов живота              - 97% слана, 3% слатка (1% питка вода)         </vt:lpstr>
      <vt:lpstr>             Загађивање и заштита земљишта  - земљиште - танки, растресити,                          површински слој литосфере - загађивање: физичко,                             хемијско и                             биолошко - заштита:   спречавање настајања      отпада   рециклажа   компостирање                                                                   </vt:lpstr>
      <vt:lpstr>            Загађивање и заштита животних                                  намирница - намирница – све што се у користи у исхрани - органска (здрава) храна                                          Загађивање                Физичко                          Хемијско                        Биолошко   </vt:lpstr>
      <vt:lpstr>                 Угрожавање и заштита                      биодиверзитета       - биодиверзитет (биолошка разноврсност) – цјелокупна                                                 разноврсност живих бића и њихових                                                 заједница на Земљи        - човјек зависи од биодиверзитета        - угрожавање – више него раније         - Црвене књиге и Црвене листе         - организације        - заштита – допринос сваког појединца  </vt:lpstr>
      <vt:lpstr>                                                       Бука и заштита од буке  - бука – сваки непријатан и непожељан звук који се                  својом јачином издваја од осталих - јединица за звук/буку – BEL (dB-децибел); 120 dB                                                                   природни                              -извори буке                                                                  вјештачки                             -утицај буке на човјека и животиње - неповољан                             -апарат за мјерење буке - букомјер                              -мјере заштите: личне и колективне </vt:lpstr>
      <vt:lpstr>                           Радијација и заштита од зрачења  - радиоактивност - емитовање честица из неког извора                                   - откривена крајем 19.вијека (Бекерел, Рендген, Кири)                                    - не региструје се чулима - различита зрачења –                                                                   природни                                                                  - извори радијације                                                                                                              вјештачки - УВ зрачење – озонски омотач                            - озонске рупе                            - заштита озонског омотача и                               заштита од УВ зрачења                   </vt:lpstr>
      <vt:lpstr>“Земљу нисмо наслиједили од наших предака, већ је позајмили од својих потомака.”                                     Индијански поглавица Сијетл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ЗАШТИТА, ОБНОВА И УНАПРЕЂИВАЊЕ ЖИВОТНЕ СРЕДИНЕ</dc:title>
  <dc:creator>Racunar</dc:creator>
  <cp:lastModifiedBy>Aleksandra Puhalic</cp:lastModifiedBy>
  <cp:revision>93</cp:revision>
  <dcterms:created xsi:type="dcterms:W3CDTF">2020-05-20T07:58:07Z</dcterms:created>
  <dcterms:modified xsi:type="dcterms:W3CDTF">2020-05-25T06:58:51Z</dcterms:modified>
</cp:coreProperties>
</file>