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7" r:id="rId1"/>
  </p:sldMasterIdLst>
  <p:sldIdLst>
    <p:sldId id="257" r:id="rId2"/>
    <p:sldId id="265" r:id="rId3"/>
    <p:sldId id="297" r:id="rId4"/>
    <p:sldId id="302" r:id="rId5"/>
    <p:sldId id="267" r:id="rId6"/>
    <p:sldId id="283" r:id="rId7"/>
    <p:sldId id="293" r:id="rId8"/>
    <p:sldId id="300" r:id="rId9"/>
    <p:sldId id="304" r:id="rId10"/>
    <p:sldId id="306" r:id="rId11"/>
    <p:sldId id="308" r:id="rId12"/>
    <p:sldId id="312" r:id="rId13"/>
    <p:sldId id="280" r:id="rId14"/>
    <p:sldId id="285" r:id="rId15"/>
    <p:sldId id="310" r:id="rId16"/>
    <p:sldId id="314" r:id="rId17"/>
    <p:sldId id="316" r:id="rId18"/>
    <p:sldId id="317" r:id="rId19"/>
    <p:sldId id="282" r:id="rId20"/>
    <p:sldId id="287" r:id="rId21"/>
    <p:sldId id="289" r:id="rId22"/>
    <p:sldId id="291" r:id="rId2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99"/>
    <a:srgbClr val="6699FF"/>
    <a:srgbClr val="00CC66"/>
    <a:srgbClr val="339933"/>
    <a:srgbClr val="003399"/>
    <a:srgbClr val="BC0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Cyrl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44E04B-CCA7-4BA0-AA95-66CEC7DE1451}" type="datetimeFigureOut">
              <a:rPr lang="sr-Cyrl-BA" smtClean="0"/>
              <a:t>1.6.2020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F4DB45-3C38-44AD-8FE3-468C90CB2823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png"/><Relationship Id="rId16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jpg"/><Relationship Id="rId9" Type="http://schemas.openxmlformats.org/officeDocument/2006/relationships/image" Target="../media/image77.jpeg"/><Relationship Id="rId14" Type="http://schemas.openxmlformats.org/officeDocument/2006/relationships/image" Target="../media/image8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6.gif"/><Relationship Id="rId4" Type="http://schemas.openxmlformats.org/officeDocument/2006/relationships/image" Target="../media/image9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image" Target="../media/image96.jpg"/><Relationship Id="rId16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11" Type="http://schemas.openxmlformats.org/officeDocument/2006/relationships/image" Target="../media/image105.jpg"/><Relationship Id="rId5" Type="http://schemas.openxmlformats.org/officeDocument/2006/relationships/image" Target="../media/image99.jpg"/><Relationship Id="rId15" Type="http://schemas.openxmlformats.org/officeDocument/2006/relationships/image" Target="../media/image109.jpg"/><Relationship Id="rId10" Type="http://schemas.openxmlformats.org/officeDocument/2006/relationships/image" Target="../media/image104.jpg"/><Relationship Id="rId4" Type="http://schemas.openxmlformats.org/officeDocument/2006/relationships/image" Target="../media/image98.jpg"/><Relationship Id="rId9" Type="http://schemas.openxmlformats.org/officeDocument/2006/relationships/image" Target="../media/image103.jpg"/><Relationship Id="rId14" Type="http://schemas.openxmlformats.org/officeDocument/2006/relationships/image" Target="../media/image10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g"/><Relationship Id="rId17" Type="http://schemas.openxmlformats.org/officeDocument/2006/relationships/image" Target="../media/image45.jp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087589" cy="2667443"/>
          </a:xfrm>
        </p:spPr>
        <p:txBody>
          <a:bodyPr>
            <a:normAutofit/>
          </a:bodyPr>
          <a:lstStyle/>
          <a:p>
            <a:r>
              <a:rPr lang="sr-Latn-B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АМЕРИКА, АУСТРАЛИЈА, ОКЕАНИЈА И ПОЛАРНЕ ОБЛАСТИ</a:t>
            </a:r>
            <a:br>
              <a:rPr lang="sr-Latn-B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-понављање-</a:t>
            </a:r>
            <a:endParaRPr lang="sr-Cyrl-B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44" y="2667444"/>
            <a:ext cx="3333118" cy="1394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51781"/>
            <a:ext cx="2051720" cy="1273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0" y="3173490"/>
            <a:ext cx="2536805" cy="177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7654"/>
            <a:ext cx="2754949" cy="191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" y="1923678"/>
            <a:ext cx="2304256" cy="9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8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56" y="687539"/>
            <a:ext cx="8568952" cy="830997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Амазон је најдужа ријека у Јужној Америци и највећа по количини воде у свијету.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067694"/>
            <a:ext cx="8511480" cy="830997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Језеро Титикака, смјештено на 3812 м надморске висине је највише пловно језеро на свијету.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470" y="3637061"/>
            <a:ext cx="8572537" cy="461665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Карипске земље су: Чиле и Аргентина.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76473"/>
            <a:ext cx="1621499" cy="107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35930"/>
            <a:ext cx="1379104" cy="1035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986826" y="150636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тачно              нетачно</a:t>
            </a:r>
            <a:endParaRPr lang="sr-Cyrl-BA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974519" y="1576361"/>
            <a:ext cx="999661" cy="34310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TextBox 15"/>
          <p:cNvSpPr txBox="1"/>
          <p:nvPr/>
        </p:nvSpPr>
        <p:spPr>
          <a:xfrm>
            <a:off x="1986826" y="4155926"/>
            <a:ext cx="387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тачно             нетачно</a:t>
            </a:r>
            <a:endParaRPr lang="sr-Cyrl-B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6826" y="3003798"/>
            <a:ext cx="418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тачно              нетачно</a:t>
            </a:r>
            <a:endParaRPr lang="sr-Cyrl-BA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986826" y="3058996"/>
            <a:ext cx="999661" cy="3512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8" name="Rounded Rectangle 27"/>
          <p:cNvSpPr/>
          <p:nvPr/>
        </p:nvSpPr>
        <p:spPr>
          <a:xfrm>
            <a:off x="3883174" y="4192464"/>
            <a:ext cx="1365212" cy="3885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9"/>
          <a:stretch/>
        </p:blipFill>
        <p:spPr>
          <a:xfrm>
            <a:off x="7175082" y="3867893"/>
            <a:ext cx="1391172" cy="1163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974519" y="97971"/>
            <a:ext cx="497374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ли су ове тврдње тачне?</a:t>
            </a:r>
            <a:endParaRPr lang="sr-Cyrl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0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55008"/>
            <a:ext cx="3083062" cy="191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30818"/>
            <a:ext cx="3048000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6" y="2420952"/>
            <a:ext cx="2848289" cy="204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33950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У С Т Р А Л И Ј А  И   О К Е А Н И Ј А</a:t>
            </a:r>
            <a:endParaRPr lang="sr-Cyrl-B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9" y="1584482"/>
            <a:ext cx="5688632" cy="270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74450" y="1783865"/>
            <a:ext cx="190436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Папуанци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450" y="3320430"/>
            <a:ext cx="19369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Абориџини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450" y="4663462"/>
            <a:ext cx="19369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Маори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6736" y="221549"/>
            <a:ext cx="712879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Старосједиоци Аустралије и Океаније</a:t>
            </a:r>
            <a:endParaRPr lang="sr-Cyrl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8" y="2195071"/>
            <a:ext cx="2005060" cy="117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014" y="779298"/>
            <a:ext cx="2138380" cy="106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2" y="3698846"/>
            <a:ext cx="2114910" cy="101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90" y="97253"/>
            <a:ext cx="962365" cy="42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3" y="97253"/>
            <a:ext cx="962365" cy="42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822673" y="2489428"/>
            <a:ext cx="123367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Папуанци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1827" y="3135764"/>
            <a:ext cx="136768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Абориџини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12" y="3837092"/>
            <a:ext cx="119560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Маори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4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40" y="773220"/>
            <a:ext cx="8712968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Одакле потиче већина становништва Аустралије?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а) Азије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б) Европе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в) Африке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240" y="2931790"/>
            <a:ext cx="8712968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Динго 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а) медвједић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б) птица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в) пас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52" y="1160855"/>
            <a:ext cx="2942981" cy="1451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31791"/>
            <a:ext cx="2396964" cy="213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527514" y="1527012"/>
            <a:ext cx="432048" cy="4393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Oval 6"/>
          <p:cNvSpPr/>
          <p:nvPr/>
        </p:nvSpPr>
        <p:spPr>
          <a:xfrm>
            <a:off x="525552" y="4076660"/>
            <a:ext cx="432048" cy="4247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TextBox 7"/>
          <p:cNvSpPr txBox="1"/>
          <p:nvPr/>
        </p:nvSpPr>
        <p:spPr>
          <a:xfrm>
            <a:off x="1619672" y="123478"/>
            <a:ext cx="60486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а о к р у ж и    т а ч а н    о д г о в о р!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5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788" y="3126983"/>
            <a:ext cx="864096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Истраживач 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који је открио Нови Зеланд 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а) Абел Тасман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б) Фернандо Магелан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в) Џејмс Кук</a:t>
            </a:r>
            <a:endParaRPr lang="sr-Cyrl-BA" sz="2400" dirty="0"/>
          </a:p>
        </p:txBody>
      </p:sp>
      <p:sp>
        <p:nvSpPr>
          <p:cNvPr id="5" name="Rectangle 4"/>
          <p:cNvSpPr/>
          <p:nvPr/>
        </p:nvSpPr>
        <p:spPr>
          <a:xfrm>
            <a:off x="251788" y="555526"/>
            <a:ext cx="8640960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Дрво 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 дебелим лишћем, јаким мирисом и дубоким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коријеном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симбол 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Аустралије 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а) секвоја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б)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еукалиптус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в) махагониј</a:t>
            </a:r>
            <a:endParaRPr lang="sr-Latn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25260" r="52188" b="25610"/>
          <a:stretch/>
        </p:blipFill>
        <p:spPr>
          <a:xfrm>
            <a:off x="6804248" y="3296681"/>
            <a:ext cx="2088500" cy="166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02" y="987574"/>
            <a:ext cx="1728192" cy="1995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595788" y="1662708"/>
            <a:ext cx="41404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Oval 6"/>
          <p:cNvSpPr/>
          <p:nvPr/>
        </p:nvSpPr>
        <p:spPr>
          <a:xfrm>
            <a:off x="614633" y="3520187"/>
            <a:ext cx="468052" cy="4073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3120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3" y="198391"/>
            <a:ext cx="4163641" cy="648072"/>
          </a:xfrm>
        </p:spPr>
        <p:txBody>
          <a:bodyPr>
            <a:noAutofit/>
          </a:bodyPr>
          <a:lstStyle/>
          <a:p>
            <a:pPr algn="l"/>
            <a:r>
              <a:rPr lang="sr-Latn-BA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1.Које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су рељефне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цјелине</a:t>
            </a:r>
            <a:b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Аустралије?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5749"/>
            <a:ext cx="4693341" cy="319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12761" y="1160623"/>
            <a:ext cx="1752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Западна аустралијска висораван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7704" y="890362"/>
            <a:ext cx="176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Велика аустралијска низија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7130" y="1563638"/>
            <a:ext cx="136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Велике разводне планине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857085"/>
            <a:ext cx="472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2.Највиши врх Аустралије је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63738" r="64078" b="7816"/>
          <a:stretch/>
        </p:blipFill>
        <p:spPr>
          <a:xfrm>
            <a:off x="573493" y="1279878"/>
            <a:ext cx="1345280" cy="799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53771" r="58865" b="5919"/>
          <a:stretch/>
        </p:blipFill>
        <p:spPr>
          <a:xfrm>
            <a:off x="573493" y="3210878"/>
            <a:ext cx="1321583" cy="76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6564997" y="1812612"/>
            <a:ext cx="198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ln>
                  <a:solidFill>
                    <a:srgbClr val="0066CC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Ерово језеро</a:t>
            </a:r>
            <a:endParaRPr lang="sr-Cyrl-BA" dirty="0">
              <a:ln>
                <a:solidFill>
                  <a:srgbClr val="0066CC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541" y="1997279"/>
            <a:ext cx="4450625" cy="120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3.Како се зове језеро које је 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депресија и најнижа тачка 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Аустралије?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98" y="3646520"/>
            <a:ext cx="2100064" cy="77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79514" y="4107654"/>
            <a:ext cx="679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4.Како се зове црвенкаста пјешчарска стијена    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коју Абориџини сматрају светим мјестом? 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63830" y="24195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Кошћушко</a:t>
            </a:r>
            <a:endParaRPr lang="sr-Cyrl-BA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8174" y="1437623"/>
            <a:ext cx="180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BC0423"/>
                </a:solidFill>
                <a:latin typeface="Arial" pitchFamily="34" charset="0"/>
                <a:cs typeface="Arial" pitchFamily="34" charset="0"/>
              </a:rPr>
              <a:t>Кошћушко</a:t>
            </a:r>
            <a:endParaRPr lang="sr-Cyrl-BA" sz="2400" dirty="0">
              <a:solidFill>
                <a:srgbClr val="BC04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174" y="3507855"/>
            <a:ext cx="242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BC0423"/>
                </a:solidFill>
                <a:latin typeface="Arial" pitchFamily="34" charset="0"/>
                <a:cs typeface="Arial" pitchFamily="34" charset="0"/>
              </a:rPr>
              <a:t>Ерово језеро</a:t>
            </a:r>
            <a:endParaRPr lang="sr-Cyrl-BA" sz="2400" dirty="0">
              <a:solidFill>
                <a:srgbClr val="BC04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82284" y="4530742"/>
            <a:ext cx="1209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BC0423"/>
                </a:solidFill>
                <a:latin typeface="Arial" pitchFamily="34" charset="0"/>
                <a:cs typeface="Arial" pitchFamily="34" charset="0"/>
              </a:rPr>
              <a:t>Улуру</a:t>
            </a:r>
            <a:endParaRPr lang="sr-Cyrl-BA" sz="2400" dirty="0">
              <a:solidFill>
                <a:srgbClr val="BC04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80" y="83653"/>
            <a:ext cx="853540" cy="604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-Right Arrow 5"/>
          <p:cNvSpPr/>
          <p:nvPr/>
        </p:nvSpPr>
        <p:spPr>
          <a:xfrm flipV="1">
            <a:off x="2267744" y="1563637"/>
            <a:ext cx="432048" cy="2489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Left-Right Arrow 6"/>
          <p:cNvSpPr/>
          <p:nvPr/>
        </p:nvSpPr>
        <p:spPr>
          <a:xfrm>
            <a:off x="2267744" y="3646520"/>
            <a:ext cx="432048" cy="2213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7059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5" grpId="0"/>
      <p:bldP spid="26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" y="9944"/>
            <a:ext cx="8904280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01667" y="429463"/>
            <a:ext cx="2376264" cy="52322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ОКЕАНИЈА</a:t>
            </a:r>
            <a:endParaRPr lang="sr-Cyrl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305992" y="945143"/>
            <a:ext cx="2537619" cy="8082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Микронезија</a:t>
            </a:r>
          </a:p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(ситна острва)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69089" y="1599581"/>
            <a:ext cx="2208842" cy="198027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Rounded Rectangle 16"/>
          <p:cNvSpPr/>
          <p:nvPr/>
        </p:nvSpPr>
        <p:spPr>
          <a:xfrm>
            <a:off x="598456" y="1572609"/>
            <a:ext cx="2407366" cy="20072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sp>
        <p:nvSpPr>
          <p:cNvPr id="18" name="Rounded Rectangle 17"/>
          <p:cNvSpPr/>
          <p:nvPr/>
        </p:nvSpPr>
        <p:spPr>
          <a:xfrm>
            <a:off x="6498213" y="1491630"/>
            <a:ext cx="2141401" cy="1998162"/>
          </a:xfrm>
          <a:prstGeom prst="roundRect">
            <a:avLst>
              <a:gd name="adj" fmla="val 1556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9" name="Down Arrow Callout 18"/>
          <p:cNvSpPr/>
          <p:nvPr/>
        </p:nvSpPr>
        <p:spPr>
          <a:xfrm>
            <a:off x="6263351" y="974030"/>
            <a:ext cx="2376264" cy="7664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Полинезија</a:t>
            </a:r>
          </a:p>
          <a:p>
            <a:pPr algn="ctr"/>
            <a:r>
              <a:rPr lang="sr-Latn-B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више острва)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69089" y="1753404"/>
            <a:ext cx="2208843" cy="74690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Маршалска острва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69089" y="2586559"/>
            <a:ext cx="2193741" cy="81916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Маријанска острва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588224" y="1748158"/>
            <a:ext cx="2051390" cy="75214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 Зеланд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43219" y="2618442"/>
            <a:ext cx="2034226" cy="7453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Хаваји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1519" y="4370261"/>
            <a:ext cx="2224443" cy="69566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Маршалска острва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29869" y="4384045"/>
            <a:ext cx="2318595" cy="69566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Маријанска острва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72200" y="3489792"/>
            <a:ext cx="2376264" cy="89425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Папуа Нова Гвинеја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1519" y="3579862"/>
            <a:ext cx="2186101" cy="79039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 Зеланд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530386" y="3593453"/>
            <a:ext cx="1958964" cy="77680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Фиџи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655117" y="945143"/>
            <a:ext cx="2368840" cy="808261"/>
          </a:xfrm>
          <a:prstGeom prst="downArrowCallout">
            <a:avLst>
              <a:gd name="adj1" fmla="val 25000"/>
              <a:gd name="adj2" fmla="val 23626"/>
              <a:gd name="adj3" fmla="val 25000"/>
              <a:gd name="adj4" fmla="val 63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Меланезија</a:t>
            </a:r>
          </a:p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црна острва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7474"/>
            <a:ext cx="828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РАЗВРСТАЈ ОСТРВА ПРЕМА ПРИПАДНОСТИ!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5042" y="1599581"/>
            <a:ext cx="2020845" cy="87016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Фиџи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0386" y="4384045"/>
            <a:ext cx="1958964" cy="68187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Хаваји</a:t>
            </a:r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1944" y="2500306"/>
            <a:ext cx="2340389" cy="100811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Папуа Нова Гвинеја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02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211">
            <a:off x="171307" y="2106759"/>
            <a:ext cx="1881859" cy="61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08">
            <a:off x="897662" y="2812482"/>
            <a:ext cx="1287565" cy="61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535">
            <a:off x="137457" y="1150261"/>
            <a:ext cx="1668092" cy="73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79" y="2984820"/>
            <a:ext cx="1510724" cy="84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148">
            <a:off x="3084908" y="1477477"/>
            <a:ext cx="1111748" cy="75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37" y="731082"/>
            <a:ext cx="1244957" cy="82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47849" y="4011910"/>
            <a:ext cx="208823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 Зеланд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2327" y="427004"/>
            <a:ext cx="739176" cy="60815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1.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76530" y="469063"/>
            <a:ext cx="725353" cy="60815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2.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9870" y="1"/>
            <a:ext cx="61866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Latn-B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Препознај о којој држави је ријеч!</a:t>
            </a:r>
            <a:endParaRPr lang="sr-Cyrl-B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043">
            <a:off x="7429108" y="2033386"/>
            <a:ext cx="1470200" cy="110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10675"/>
          <a:stretch/>
        </p:blipFill>
        <p:spPr>
          <a:xfrm rot="21341735">
            <a:off x="6146066" y="1100290"/>
            <a:ext cx="1331387" cy="77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8303">
            <a:off x="6652227" y="1992463"/>
            <a:ext cx="561785" cy="759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352">
            <a:off x="7504992" y="1012257"/>
            <a:ext cx="1476403" cy="77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684312" y="4043029"/>
            <a:ext cx="22548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Аустралија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24" y="2539361"/>
            <a:ext cx="1670882" cy="890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7" y="1551546"/>
            <a:ext cx="1477845" cy="981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84" y="2476449"/>
            <a:ext cx="1369997" cy="672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37" y="1830739"/>
            <a:ext cx="1125655" cy="697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5827"/>
            <a:ext cx="956196" cy="62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6779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19879" r="9338" b="5681"/>
          <a:stretch/>
        </p:blipFill>
        <p:spPr>
          <a:xfrm>
            <a:off x="251520" y="2158138"/>
            <a:ext cx="3979350" cy="283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r="10553"/>
          <a:stretch/>
        </p:blipFill>
        <p:spPr>
          <a:xfrm>
            <a:off x="5119034" y="2522183"/>
            <a:ext cx="3907971" cy="249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66" y="1383421"/>
            <a:ext cx="2853016" cy="1645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r="1701"/>
          <a:stretch/>
        </p:blipFill>
        <p:spPr>
          <a:xfrm>
            <a:off x="256007" y="1620761"/>
            <a:ext cx="1670323" cy="117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275"/>
            <a:ext cx="864096" cy="498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33" y="94114"/>
            <a:ext cx="895772" cy="5166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3688" y="1722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ПОЛАРНЕ ОБЛАСТИ</a:t>
            </a:r>
            <a:endParaRPr lang="sr-Cyrl-BA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91556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Latn-B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А Р Т И К</a:t>
            </a:r>
            <a:endParaRPr lang="sr-Cyrl-BA" sz="24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91556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Latn-BA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А Н Т А Р К Т И К</a:t>
            </a:r>
            <a:endParaRPr lang="sr-Cyrl-BA" sz="24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89" y="905070"/>
            <a:ext cx="8512765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Артик 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а) континент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б) архипелаг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в) поларна област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90" y="2893440"/>
            <a:ext cx="865489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Када би се лед Антарктика отопио ниво Свјетског океана 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би нарастао за око: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а) 40 м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б) 80 м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в) 120 м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02" y="3368498"/>
            <a:ext cx="2886253" cy="170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084">
            <a:off x="4904035" y="1072171"/>
            <a:ext cx="1920131" cy="113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34" y="905070"/>
            <a:ext cx="2090123" cy="157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647564" y="2081265"/>
            <a:ext cx="432048" cy="3906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Oval 7"/>
          <p:cNvSpPr/>
          <p:nvPr/>
        </p:nvSpPr>
        <p:spPr>
          <a:xfrm>
            <a:off x="611560" y="4002588"/>
            <a:ext cx="468052" cy="4413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2" name="TextBox 11"/>
          <p:cNvSpPr txBox="1"/>
          <p:nvPr/>
        </p:nvSpPr>
        <p:spPr>
          <a:xfrm>
            <a:off x="1691680" y="26749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</p:txBody>
      </p:sp>
      <p:sp>
        <p:nvSpPr>
          <p:cNvPr id="13" name="TextBox 12"/>
          <p:cNvSpPr txBox="1"/>
          <p:nvPr/>
        </p:nvSpPr>
        <p:spPr>
          <a:xfrm>
            <a:off x="1427235" y="113606"/>
            <a:ext cx="669863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а о к р у ж и    т а ч а н    о д г о в о р!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6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38" y="3851687"/>
            <a:ext cx="1691304" cy="9394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20" y="1046392"/>
            <a:ext cx="1224136" cy="1340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68" y="1123213"/>
            <a:ext cx="1320940" cy="1241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" y="1123213"/>
            <a:ext cx="2850403" cy="1130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4" y="1146321"/>
            <a:ext cx="2576935" cy="1107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0" t="14867" r="7426" b="7603"/>
          <a:stretch/>
        </p:blipFill>
        <p:spPr>
          <a:xfrm>
            <a:off x="7197313" y="3713049"/>
            <a:ext cx="1532323" cy="1131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5447" r="48710" b="6163"/>
          <a:stretch/>
        </p:blipFill>
        <p:spPr>
          <a:xfrm>
            <a:off x="352181" y="3602589"/>
            <a:ext cx="1632399" cy="12320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0160" y="103925"/>
            <a:ext cx="864096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Повежи познате морепловце и истраживаче са континентима и областима!</a:t>
            </a:r>
            <a:endParaRPr lang="sr-Cyrl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1" y="3727069"/>
            <a:ext cx="1540772" cy="106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3231" y="2364509"/>
            <a:ext cx="13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Џејмс Кук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948" y="2245637"/>
            <a:ext cx="263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Кристифор Колумбо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5" y="2386688"/>
            <a:ext cx="159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Роберт Пири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414" y="23229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Роалд Амундсен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080457" y="2692249"/>
            <a:ext cx="5127101" cy="1002673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195059" y="2571354"/>
            <a:ext cx="3240360" cy="120188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922460" y="2578122"/>
            <a:ext cx="61078" cy="107995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24128" y="2663687"/>
            <a:ext cx="1951892" cy="938902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04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873828"/>
            <a:ext cx="864096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Антарктик 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а) континент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б)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архипелаг</a:t>
            </a:r>
            <a:endParaRPr lang="sr-Latn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в) полуострво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83518"/>
            <a:ext cx="864096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Сјај 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небу видљив ноћу на великим географским 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ширинама зове се: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а) поларна свјетлост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б) хладна ноћ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в) поларна област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72" y="1079950"/>
            <a:ext cx="2664296" cy="1492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7814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/>
          <p:cNvSpPr/>
          <p:nvPr/>
        </p:nvSpPr>
        <p:spPr>
          <a:xfrm>
            <a:off x="755576" y="1251398"/>
            <a:ext cx="432048" cy="3729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3" name="Oval 2"/>
          <p:cNvSpPr/>
          <p:nvPr/>
        </p:nvSpPr>
        <p:spPr>
          <a:xfrm>
            <a:off x="683568" y="3308717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43957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11" y="771551"/>
            <a:ext cx="8732196" cy="830997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Највећи град артичке поларне области је руска лука</a:t>
            </a:r>
          </a:p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Архангелск.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002" y="2388825"/>
            <a:ext cx="8802975" cy="830997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 укупне површине Антарктика само 2% није покривено</a:t>
            </a:r>
          </a:p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ледом. 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739" y="3768312"/>
            <a:ext cx="8712968" cy="461665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Ако нестане леда, нестаће и поларни медвједи!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99376"/>
            <a:ext cx="1368152" cy="810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79" y="4149543"/>
            <a:ext cx="1264185" cy="762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48" y="1369973"/>
            <a:ext cx="1641973" cy="985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31740" y="171520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тачно             нетачно</a:t>
            </a:r>
            <a:endParaRPr lang="sr-Cyrl-B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447" y="307372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тачно              нетачно</a:t>
            </a:r>
            <a:endParaRPr lang="sr-Cyrl-B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29994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тачно              нетачно</a:t>
            </a:r>
            <a:endParaRPr lang="sr-Cyrl-BA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6659" y="1715205"/>
            <a:ext cx="1404156" cy="461666"/>
          </a:xfrm>
          <a:prstGeom prst="roundRect">
            <a:avLst>
              <a:gd name="adj" fmla="val 4138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3" name="Rounded Rectangle 12"/>
          <p:cNvSpPr/>
          <p:nvPr/>
        </p:nvSpPr>
        <p:spPr>
          <a:xfrm>
            <a:off x="2231740" y="3073728"/>
            <a:ext cx="1080120" cy="4616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3" name="Rounded Rectangle 22"/>
          <p:cNvSpPr/>
          <p:nvPr/>
        </p:nvSpPr>
        <p:spPr>
          <a:xfrm>
            <a:off x="2195736" y="4299941"/>
            <a:ext cx="1152128" cy="46166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99" y="123478"/>
            <a:ext cx="823764" cy="4750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3" y="123478"/>
            <a:ext cx="701303" cy="415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47664" y="130191"/>
            <a:ext cx="62039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 а   л и   с у   о в е  т в р д њ е  т а ч н е?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9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" y="1511108"/>
            <a:ext cx="2620100" cy="936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891">
            <a:off x="1887967" y="497173"/>
            <a:ext cx="1309687" cy="871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148">
            <a:off x="148816" y="714056"/>
            <a:ext cx="1871670" cy="782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" y="3126781"/>
            <a:ext cx="1431261" cy="1067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87">
            <a:off x="7032869" y="683058"/>
            <a:ext cx="1662397" cy="1108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6" t="45645" r="84"/>
          <a:stretch/>
        </p:blipFill>
        <p:spPr>
          <a:xfrm rot="21188989">
            <a:off x="5375248" y="603992"/>
            <a:ext cx="1493232" cy="1104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30" y="1524058"/>
            <a:ext cx="1587711" cy="1124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24" y="1206154"/>
            <a:ext cx="1597719" cy="1063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604">
            <a:off x="96473" y="3656148"/>
            <a:ext cx="1287587" cy="1287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57" y="4299942"/>
            <a:ext cx="1197868" cy="618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300">
            <a:off x="5788236" y="3345172"/>
            <a:ext cx="1845076" cy="1037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380467" y="102384"/>
            <a:ext cx="455276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Препознај град са слике!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197700"/>
            <a:ext cx="833130" cy="4320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1.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1131" y="132001"/>
            <a:ext cx="817983" cy="432048"/>
          </a:xfrm>
          <a:prstGeom prst="roundRect">
            <a:avLst>
              <a:gd name="adj" fmla="val 317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2.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8240" y="2718763"/>
            <a:ext cx="833130" cy="425806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3.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42041" y="2606717"/>
            <a:ext cx="727073" cy="4320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4.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3657" y="2447357"/>
            <a:ext cx="259445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Сијудад Мексико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4784" y="3038765"/>
            <a:ext cx="260333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Рио де Женерио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4785" y="4272590"/>
            <a:ext cx="2603330" cy="4626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Њујорк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4784" y="3671560"/>
            <a:ext cx="260333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Сиднеј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24842" y="2447357"/>
            <a:ext cx="568985" cy="461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2.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24843" y="3059816"/>
            <a:ext cx="568984" cy="440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4.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4843" y="3671560"/>
            <a:ext cx="56898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3.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24842" y="4272590"/>
            <a:ext cx="568985" cy="4626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1.</a:t>
            </a:r>
            <a:endParaRPr lang="sr-Cyrl-BA" sz="3200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19411"/>
            <a:ext cx="1051341" cy="7733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26" y="3402138"/>
            <a:ext cx="1233488" cy="9239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21" y="2843791"/>
            <a:ext cx="1314970" cy="558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9" y="3126781"/>
            <a:ext cx="787072" cy="524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76" y="1737758"/>
            <a:ext cx="1063017" cy="7972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99" y="4114359"/>
            <a:ext cx="1168613" cy="7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3478"/>
            <a:ext cx="3233255" cy="300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02" y="2787773"/>
            <a:ext cx="2468399" cy="2304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26749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М Е Р И К А</a:t>
            </a:r>
            <a:endParaRPr lang="sr-Cyrl-B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0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3" y="165512"/>
            <a:ext cx="89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Индијанске цивилизације прије доласка Европљана</a:t>
            </a:r>
            <a:endParaRPr lang="sr-Cyrl-B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/>
          <a:stretch/>
        </p:blipFill>
        <p:spPr>
          <a:xfrm>
            <a:off x="3860629" y="968999"/>
            <a:ext cx="3746398" cy="3421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TextBox 8"/>
          <p:cNvSpPr txBox="1"/>
          <p:nvPr/>
        </p:nvSpPr>
        <p:spPr>
          <a:xfrm>
            <a:off x="4429851" y="351337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Астеци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851" y="37424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Маје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851" y="3998840"/>
            <a:ext cx="100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Инке</a:t>
            </a:r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8" y="734881"/>
            <a:ext cx="1825385" cy="10267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072" y="1668440"/>
            <a:ext cx="30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Астечки календар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9" y="2130105"/>
            <a:ext cx="1828991" cy="10288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9601" y="3106540"/>
            <a:ext cx="346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Пирамида Чичен Ица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30638" y="1491630"/>
            <a:ext cx="1781323" cy="5400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3"/>
          </p:cNvCxnSpPr>
          <p:nvPr/>
        </p:nvCxnSpPr>
        <p:spPr>
          <a:xfrm flipV="1">
            <a:off x="2370080" y="1767357"/>
            <a:ext cx="2489953" cy="87715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389998" y="3276100"/>
            <a:ext cx="3303191" cy="416690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7" y="3513371"/>
            <a:ext cx="1790179" cy="112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072" y="4639226"/>
            <a:ext cx="287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Катедрала у Куску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71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829" y="653117"/>
            <a:ext cx="8527444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унутрашњости Сјеверне Америке јављају се вртложни 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олујни вјетрови: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а) торнада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б) урагани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в) тајфуни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80" y="1056970"/>
            <a:ext cx="2523422" cy="1892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755576" y="1442593"/>
            <a:ext cx="4320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5" name="Rectangle 14"/>
          <p:cNvSpPr/>
          <p:nvPr/>
        </p:nvSpPr>
        <p:spPr>
          <a:xfrm>
            <a:off x="307829" y="3003798"/>
            <a:ext cx="8527444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Канади се осим енглеског језика говори и: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а) шпански језик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б) индијски језик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в) француски језик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44" y="3428588"/>
            <a:ext cx="249084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val 17"/>
          <p:cNvSpPr/>
          <p:nvPr/>
        </p:nvSpPr>
        <p:spPr>
          <a:xfrm>
            <a:off x="503548" y="4156011"/>
            <a:ext cx="504056" cy="4175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" name="TextBox 3"/>
          <p:cNvSpPr txBox="1"/>
          <p:nvPr/>
        </p:nvSpPr>
        <p:spPr>
          <a:xfrm>
            <a:off x="1755371" y="191452"/>
            <a:ext cx="583264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а о к р у ж и    т а ч а н    о д г о в о р 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74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85799"/>
            <a:ext cx="8366436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Latn-BA" sz="2400" dirty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BA" sz="2400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.Травнате низије Аргентине називају се:</a:t>
            </a:r>
          </a:p>
          <a:p>
            <a:r>
              <a:rPr lang="sr-Latn-BA" sz="2400" dirty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а) степе </a:t>
            </a:r>
          </a:p>
          <a:p>
            <a:r>
              <a:rPr lang="sr-Latn-BA" sz="2400" dirty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б) перије</a:t>
            </a:r>
          </a:p>
          <a:p>
            <a:r>
              <a:rPr lang="sr-Latn-BA" sz="2400" dirty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в) пампе</a:t>
            </a:r>
            <a:endParaRPr lang="sr-Cyrl-BA" sz="2400" dirty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91894"/>
            <a:ext cx="8775848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Latn-BA" sz="24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BA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. Већину становника Мексика чине:</a:t>
            </a:r>
          </a:p>
          <a:p>
            <a:r>
              <a:rPr lang="sr-Latn-BA" sz="24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а) местици</a:t>
            </a:r>
          </a:p>
          <a:p>
            <a:r>
              <a:rPr lang="sr-Latn-BA" sz="24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б) замбоси</a:t>
            </a:r>
          </a:p>
          <a:p>
            <a:r>
              <a:rPr lang="sr-Latn-BA" sz="240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в) црнци</a:t>
            </a:r>
            <a:endParaRPr lang="sr-Cyrl-BA" sz="240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38" y="372514"/>
            <a:ext cx="2548272" cy="191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51" y="3024222"/>
            <a:ext cx="3528393" cy="158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467544" y="1537056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Oval 6"/>
          <p:cNvSpPr/>
          <p:nvPr/>
        </p:nvSpPr>
        <p:spPr>
          <a:xfrm>
            <a:off x="611560" y="2894734"/>
            <a:ext cx="432048" cy="4116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8546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2859782"/>
            <a:ext cx="8508933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Атакама </a:t>
            </a:r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а) кактус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б) највиши врх Јужне Америке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в) пустиња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46" y="3291830"/>
            <a:ext cx="2907815" cy="163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53142" y="411510"/>
            <a:ext cx="8605756" cy="201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Латиноамерички плес који потиче из Аргентине и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Уругваја је: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а) салса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б) танго</a:t>
            </a:r>
          </a:p>
          <a:p>
            <a:r>
              <a:rPr lang="sr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в) румба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65010"/>
            <a:ext cx="1470743" cy="220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710882" y="1543937"/>
            <a:ext cx="372007" cy="3597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Oval 4"/>
          <p:cNvSpPr/>
          <p:nvPr/>
        </p:nvSpPr>
        <p:spPr>
          <a:xfrm>
            <a:off x="710882" y="4029096"/>
            <a:ext cx="432048" cy="406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252522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3529411">
            <a:off x="1950179" y="2031074"/>
            <a:ext cx="18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3623731">
            <a:off x="2775277" y="2068531"/>
            <a:ext cx="1879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195486"/>
            <a:ext cx="784887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Шта се издваја у рељефу Средње Америке?</a:t>
            </a:r>
            <a:endParaRPr lang="sr-Cyrl-BA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607277">
            <a:off x="2100247" y="1958504"/>
            <a:ext cx="222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8" y="813811"/>
            <a:ext cx="6790080" cy="337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 rot="2920796">
            <a:off x="1768384" y="2059273"/>
            <a:ext cx="3069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Зап. Сијера Мадре</a:t>
            </a:r>
            <a:endParaRPr lang="sr-Cyrl-BA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3055841">
            <a:off x="2049262" y="2216365"/>
            <a:ext cx="3768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Мексичка висораван</a:t>
            </a:r>
            <a:endParaRPr lang="sr-Cyrl-BA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3132873">
            <a:off x="2900250" y="2244318"/>
            <a:ext cx="3022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BA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Ист. Сијера Мадре</a:t>
            </a:r>
            <a:endParaRPr lang="sr-Cyrl-BA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172172">
            <a:off x="3357790" y="3327466"/>
            <a:ext cx="258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Јужни Сијера М</a:t>
            </a:r>
            <a:endParaRPr lang="sr-Cyrl-BA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7" y="3709918"/>
            <a:ext cx="2548588" cy="143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540"/>
            <a:ext cx="2176016" cy="122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4" y="737927"/>
            <a:ext cx="2470764" cy="139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" y="2980993"/>
            <a:ext cx="2778165" cy="156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0" name="Straight Arrow Connector 39"/>
          <p:cNvCxnSpPr/>
          <p:nvPr/>
        </p:nvCxnSpPr>
        <p:spPr>
          <a:xfrm flipV="1">
            <a:off x="2235227" y="1882623"/>
            <a:ext cx="700296" cy="3705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85375" y="1882623"/>
            <a:ext cx="993764" cy="150282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124190" y="1367576"/>
            <a:ext cx="2530294" cy="70033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479" r="49999"/>
          <a:stretch/>
        </p:blipFill>
        <p:spPr>
          <a:xfrm>
            <a:off x="7050617" y="2299274"/>
            <a:ext cx="2051586" cy="109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670"/>
          <a:stretch/>
        </p:blipFill>
        <p:spPr>
          <a:xfrm>
            <a:off x="6901118" y="3752466"/>
            <a:ext cx="2209186" cy="125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5" name="Straight Arrow Connector 54"/>
          <p:cNvCxnSpPr/>
          <p:nvPr/>
        </p:nvCxnSpPr>
        <p:spPr>
          <a:xfrm flipH="1">
            <a:off x="4004927" y="3385449"/>
            <a:ext cx="119264" cy="4824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788025" y="2741829"/>
            <a:ext cx="2407691" cy="4576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004049" y="3327949"/>
            <a:ext cx="2009283" cy="539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4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4" r="56796"/>
          <a:stretch/>
        </p:blipFill>
        <p:spPr>
          <a:xfrm>
            <a:off x="284063" y="1596472"/>
            <a:ext cx="796659" cy="65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237" y="2320989"/>
            <a:ext cx="1303847" cy="76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319">
            <a:off x="147514" y="1136588"/>
            <a:ext cx="805443" cy="400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1" y="1666082"/>
            <a:ext cx="1039062" cy="65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3" y="928183"/>
            <a:ext cx="667227" cy="51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29" y="1112290"/>
            <a:ext cx="632771" cy="58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15" y="2036425"/>
            <a:ext cx="992720" cy="71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21" y="1354236"/>
            <a:ext cx="1032466" cy="687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24" y="847017"/>
            <a:ext cx="1322346" cy="49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97" y="1475394"/>
            <a:ext cx="770550" cy="51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21" y="2210086"/>
            <a:ext cx="685294" cy="878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Oval 23"/>
          <p:cNvSpPr/>
          <p:nvPr/>
        </p:nvSpPr>
        <p:spPr>
          <a:xfrm>
            <a:off x="138273" y="538555"/>
            <a:ext cx="730729" cy="57373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1.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0053" y="518638"/>
            <a:ext cx="711631" cy="65675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2.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39783" y="564019"/>
            <a:ext cx="722309" cy="622299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3.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88" y="3598371"/>
            <a:ext cx="197854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Бразил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8200" y="3605098"/>
            <a:ext cx="205377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Мексико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7920" y="3623548"/>
            <a:ext cx="2159127" cy="47243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Канада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1950" y="4101633"/>
            <a:ext cx="769787" cy="64807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3.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62210" y="4157042"/>
            <a:ext cx="745694" cy="64807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>
                <a:solidFill>
                  <a:schemeClr val="bg1"/>
                </a:solidFill>
              </a:rPr>
              <a:t>1</a:t>
            </a:r>
            <a:r>
              <a:rPr lang="sr-Latn-BA" sz="3200" dirty="0" smtClean="0">
                <a:solidFill>
                  <a:schemeClr val="bg1"/>
                </a:solidFill>
              </a:rPr>
              <a:t>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2706" y="4157042"/>
            <a:ext cx="787104" cy="64807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2.</a:t>
            </a:r>
            <a:endParaRPr lang="sr-Cyrl-BA" sz="3200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61" y="1731777"/>
            <a:ext cx="906189" cy="45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0"/>
          <a:stretch/>
        </p:blipFill>
        <p:spPr>
          <a:xfrm>
            <a:off x="3123449" y="990662"/>
            <a:ext cx="1258024" cy="57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62" y="1667531"/>
            <a:ext cx="1136134" cy="56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46" y="2210086"/>
            <a:ext cx="1199406" cy="810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79" y="983649"/>
            <a:ext cx="1041111" cy="58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r="17066" b="9794"/>
          <a:stretch/>
        </p:blipFill>
        <p:spPr>
          <a:xfrm>
            <a:off x="5989401" y="2136449"/>
            <a:ext cx="763087" cy="831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91" y="2320284"/>
            <a:ext cx="986884" cy="657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3043" r="2125" b="2264"/>
          <a:stretch/>
        </p:blipFill>
        <p:spPr>
          <a:xfrm>
            <a:off x="5183775" y="1548473"/>
            <a:ext cx="972136" cy="72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644008" y="3598371"/>
            <a:ext cx="21084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Куба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97670" y="544212"/>
            <a:ext cx="709411" cy="61362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4.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0938" y="4157042"/>
            <a:ext cx="723391" cy="64807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3200" dirty="0" smtClean="0">
                <a:solidFill>
                  <a:schemeClr val="bg1"/>
                </a:solidFill>
              </a:rPr>
              <a:t>4.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484" y="53452"/>
            <a:ext cx="780822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 р е п о з н а ј   о   к о ј о ј   д р ж а в и  ј е  р и ј е ч !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5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3380</TotalTime>
  <Words>799</Words>
  <Application>Microsoft Office PowerPoint</Application>
  <PresentationFormat>On-screen Show (16:9)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АМЕРИКА, АУСТРАЛИЈА, ОКЕАНИЈА И ПОЛАРНЕ ОБЛАСТИ -понављање-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1.Које су рељефне цјелине    Аустралије?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АМЕРИКА, АУСТРАЛИЈА, ОКЕАНИЈА И ПОЛАРНЕ ОБЛАСТИ – АРТИК И АНТАРТИК -понављање-</dc:title>
  <dc:creator>Sadja</dc:creator>
  <cp:lastModifiedBy>Sadja</cp:lastModifiedBy>
  <cp:revision>253</cp:revision>
  <dcterms:created xsi:type="dcterms:W3CDTF">2020-05-22T12:14:26Z</dcterms:created>
  <dcterms:modified xsi:type="dcterms:W3CDTF">2020-06-01T14:59:14Z</dcterms:modified>
</cp:coreProperties>
</file>