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7B21"/>
    <a:srgbClr val="2BA72E"/>
    <a:srgbClr val="2692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96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357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073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439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5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520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0935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5278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2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75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77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3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8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18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3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19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754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640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171" y="449943"/>
            <a:ext cx="10902769" cy="403497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ИНФОРМАТИКЕ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ТАБЕЛАРНИ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ПРОРАЧУНИ</a:t>
            </a:r>
            <a:r>
              <a:rPr lang="sr-Latn-BA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4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ПОНАВЉАЊЕ</a:t>
            </a:r>
            <a:endParaRPr lang="sr-Latn-BA" sz="4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9197787" y="4612340"/>
            <a:ext cx="1279601" cy="725343"/>
          </a:xfrm>
        </p:spPr>
        <p:txBody>
          <a:bodyPr>
            <a:normAutofit/>
          </a:bodyPr>
          <a:lstStyle/>
          <a:p>
            <a:endParaRPr lang="sr-Latn-BA" dirty="0"/>
          </a:p>
        </p:txBody>
      </p:sp>
      <p:pic>
        <p:nvPicPr>
          <p:cNvPr id="1026" name="Picture 2" descr="Excel 365 najnovija verzija za 2020 - Besplatno preuzimanje 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53544" y="4397531"/>
            <a:ext cx="2292951" cy="1880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xcel, hojas de cálculo disponibles desde cualquier lugar | tecnozer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85" t="40856" r="29388" b="38028"/>
          <a:stretch/>
        </p:blipFill>
        <p:spPr bwMode="auto">
          <a:xfrm>
            <a:off x="8485947" y="3663057"/>
            <a:ext cx="3428147" cy="72296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89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48344"/>
            <a:ext cx="8915399" cy="1393370"/>
          </a:xfrm>
        </p:spPr>
        <p:txBody>
          <a:bodyPr>
            <a:normAutofit/>
          </a:bodyPr>
          <a:lstStyle/>
          <a:p>
            <a:pPr algn="ctr"/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ГРАФИЧКО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ПРИКАЗИВАЊЕ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ПОДАТАКА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286" y="1741715"/>
            <a:ext cx="6022114" cy="5116285"/>
          </a:xfrm>
        </p:spPr>
        <p:txBody>
          <a:bodyPr>
            <a:noAutofit/>
          </a:bodyPr>
          <a:lstStyle/>
          <a:p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ДИЈАГРАМ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ВИЗУЕЛНИ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БРОЈЧАНИХ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ПОДАТАКА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КРЕИРАЊЕ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ГРАФИКОНА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СЕЛЕКТОВАТИ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ДИО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ИЗАБРАТИ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ИЗАБРАТИ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ИКОНУ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ГРАФИКОНА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ИЗАБРАТИ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ГРАФИКОНА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Doc1 - Word (Product Activation Failed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46" t="26071" r="29927" b="1053"/>
          <a:stretch/>
        </p:blipFill>
        <p:spPr>
          <a:xfrm>
            <a:off x="7604172" y="2002971"/>
            <a:ext cx="4457199" cy="46445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34718" y="4303059"/>
            <a:ext cx="21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2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-714375"/>
            <a:ext cx="4471988" cy="1985963"/>
          </a:xfrm>
        </p:spPr>
        <p:txBody>
          <a:bodyPr>
            <a:normAutofit/>
          </a:bodyPr>
          <a:lstStyle/>
          <a:p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СНИМАЊЕ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РАДНЕ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СВЕСКЕ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0788" y="5230906"/>
            <a:ext cx="1163824" cy="672756"/>
          </a:xfrm>
        </p:spPr>
        <p:txBody>
          <a:bodyPr/>
          <a:lstStyle/>
          <a:p>
            <a:endParaRPr lang="sr-Latn-BA" dirty="0"/>
          </a:p>
        </p:txBody>
      </p:sp>
      <p:pic>
        <p:nvPicPr>
          <p:cNvPr id="4" name="Picture 3" descr="Book1 - Excel (Product Activation Failed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5" t="8994" r="90703" b="40145"/>
          <a:stretch/>
        </p:blipFill>
        <p:spPr>
          <a:xfrm>
            <a:off x="2113254" y="1227828"/>
            <a:ext cx="1058572" cy="2401197"/>
          </a:xfrm>
          <a:prstGeom prst="rect">
            <a:avLst/>
          </a:prstGeom>
        </p:spPr>
      </p:pic>
      <p:pic>
        <p:nvPicPr>
          <p:cNvPr id="5" name="Picture 4" descr="Book1 - Excel (Product Activation Failed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" t="-89" r="90211" b="77308"/>
          <a:stretch/>
        </p:blipFill>
        <p:spPr>
          <a:xfrm>
            <a:off x="318979" y="1253579"/>
            <a:ext cx="1814513" cy="2128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5862" y="1471613"/>
            <a:ext cx="57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r-Latn-B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8913" y="1661459"/>
            <a:ext cx="642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r-Latn-B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Čuvanje radne sveske u drugom formatu datoteke - Exce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979" y="3357237"/>
            <a:ext cx="3524359" cy="32864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62713" y="3471862"/>
            <a:ext cx="47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5159" y="4487288"/>
            <a:ext cx="44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7363" y="5600700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sr-Latn-B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4649" y="5903662"/>
            <a:ext cx="60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sr-Latn-B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Book1 - Excel (Product Activation Failed)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25" t="7504" r="63410" b="9335"/>
          <a:stretch/>
        </p:blipFill>
        <p:spPr>
          <a:xfrm>
            <a:off x="9144216" y="2080558"/>
            <a:ext cx="2955817" cy="4543425"/>
          </a:xfrm>
          <a:prstGeom prst="rect">
            <a:avLst/>
          </a:prstGeom>
        </p:spPr>
      </p:pic>
      <p:pic>
        <p:nvPicPr>
          <p:cNvPr id="14" name="Picture 13" descr="Book1 - Excel (Product Activation Failed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" t="-89" r="90211" b="77308"/>
          <a:stretch/>
        </p:blipFill>
        <p:spPr>
          <a:xfrm>
            <a:off x="7305891" y="2080558"/>
            <a:ext cx="1814513" cy="212883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101013" y="1857375"/>
            <a:ext cx="247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r-Latn-B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4049" y="3471862"/>
            <a:ext cx="614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r-Latn-B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2738" y="2501264"/>
            <a:ext cx="41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sr-Latn-B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096000" y="1271588"/>
            <a:ext cx="1" cy="55864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86575" y="0"/>
            <a:ext cx="4143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ШТАМПАЊЕ</a:t>
            </a:r>
            <a:r>
              <a:rPr lang="sr-Latn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sr-Latn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3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403" y="930682"/>
            <a:ext cx="9604374" cy="3877268"/>
          </a:xfrm>
        </p:spPr>
        <p:txBody>
          <a:bodyPr>
            <a:normAutofit/>
          </a:bodyPr>
          <a:lstStyle/>
          <a:p>
            <a:pPr algn="ctr"/>
            <a:r>
              <a:rPr lang="sr-Cyrl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ХВАЛА</a:t>
            </a:r>
            <a:r>
              <a:rPr lang="sr-Latn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ПАЖЊУ</a:t>
            </a:r>
            <a:r>
              <a:rPr lang="sr-Latn-BA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sr-Latn-BA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7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59658"/>
            <a:ext cx="9966960" cy="103051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EXCEL?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6114" y="1669143"/>
            <a:ext cx="9361715" cy="5188857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MICROSOFT EXCEL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ПРОГРАМ ЗА ТАБЕЛАРНЕ И УНАКРСНЕ ПРОРАЧУНЕ</a:t>
            </a:r>
            <a:r>
              <a:rPr lang="sr-Latn-B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EXCEL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ПРИПАДА КАНЦЕЛАРИЈСКОМ ПАКЕТУ 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OFFICE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ЈЕДАН ЈЕ ОД НАЈЗАСТУПЉЕНИЈИХ ПРОГРАМА ТЕ ВРСТЕ, КАКО  ЗА ПОСЛОВНЕ ТАКО И ЗА ПРИВАТНЕ КОРИСНИКЕ.</a:t>
            </a:r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rozor program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222" r="34313"/>
          <a:stretch/>
        </p:blipFill>
        <p:spPr bwMode="auto">
          <a:xfrm>
            <a:off x="0" y="2318655"/>
            <a:ext cx="2554514" cy="36031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2824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F7B21"/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17714"/>
            <a:ext cx="8915399" cy="1465943"/>
          </a:xfrm>
        </p:spPr>
        <p:txBody>
          <a:bodyPr>
            <a:normAutofit/>
          </a:bodyPr>
          <a:lstStyle/>
          <a:p>
            <a:pPr algn="ctr"/>
            <a:r>
              <a:rPr lang="sr-Latn-BA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РАДНИМ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ЛИСТОВИМА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ЋЕЛИЈАМА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1683657"/>
            <a:ext cx="10609942" cy="48042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ПОВРШИНА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ПОДИЈЕЉЕНА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ОЗНАЧЕНЕ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СЛОВНИМ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ОЗНАКАМА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РЕДОВЕ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ОЗНАЧЕНЕ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БРОЈЕВИМА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РАДНОГ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ЛИСТА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(ПРЕСЈЕК РЕДА И КОЛОНЕ)</a:t>
            </a: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РАЗЛИКУЈЕ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ПОДАТАКА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ДАТУМ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ВРИЈЕМЕ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ИЗРАЗИ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ИЗРАЧУНАВА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sr-Latn-BA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257175"/>
            <a:ext cx="10947400" cy="4729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 ПРЕЛАЗ ИЗ ЈЕДНОГ У ДРУГИ РАДНИ ЛИСТ ПОТРЕБНО ЈЕ ИЗАБРАТИ ЈЕЗИЧАК РАДНОГ ЛИСТА.</a:t>
            </a:r>
          </a:p>
          <a:p>
            <a:pPr>
              <a:lnSpc>
                <a:spcPct val="150000"/>
              </a:lnSpc>
            </a:pP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РАДНИ ЛИСТ СЕ МОЖЕ ИЗБРИСАТИ ИЛИ ПРЕИМЕНОВАТИ : ДЕСНИ КЛИК НА ЈЕЗИЧАК И ИЗАБРАТИ КОМАНДЕ </a:t>
            </a:r>
            <a:r>
              <a:rPr lang="sr-Cyrl-BA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ИЗБРИШИ </a:t>
            </a: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BA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sr-Cyrl-BA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ПРЕИМЕНУЈ</a:t>
            </a: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BA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</a:t>
            </a: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ДЕСНИМ КЛИКОМ НА ПРИРУЧНИ МЕНИ,МОЖЕМО ИЗАБРАТИ КОМАНДУ </a:t>
            </a:r>
            <a:r>
              <a:rPr lang="sr-Latn-BA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ДОДАТИ НОВИ РАДНИ ЛИСТ.</a:t>
            </a:r>
            <a:endParaRPr lang="sr-Latn-BA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vod u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225" y="3986212"/>
            <a:ext cx="2867317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68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F7B21"/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502400" y="4777381"/>
            <a:ext cx="957943" cy="1126282"/>
          </a:xfrm>
        </p:spPr>
        <p:txBody>
          <a:bodyPr>
            <a:normAutofit/>
          </a:bodyPr>
          <a:lstStyle/>
          <a:p>
            <a:endParaRPr lang="sr-Latn-BA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315" y="537030"/>
            <a:ext cx="10169298" cy="53666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ВРШИ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КЛИКОМ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ЖЕЉЕНУ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КРЕТАЊЕ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ТАБЕЛОМ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МОЖЕМО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РЕАЛИЗОВАТИ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ТАСТЕРА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КОНТРОЛИСАЊЕ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КУРСОРА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/>
          </a:p>
        </p:txBody>
      </p:sp>
      <p:pic>
        <p:nvPicPr>
          <p:cNvPr id="4" name="Picture 3" descr="Izgled prozora programa Excel. Radna sveska i radni list - Voka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000" t="29500"/>
          <a:stretch/>
        </p:blipFill>
        <p:spPr bwMode="auto">
          <a:xfrm>
            <a:off x="3415126" y="2620043"/>
            <a:ext cx="5798457" cy="4058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1508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6515" y="333830"/>
            <a:ext cx="9458098" cy="711199"/>
          </a:xfrm>
        </p:spPr>
        <p:txBody>
          <a:bodyPr>
            <a:normAutofit/>
          </a:bodyPr>
          <a:lstStyle/>
          <a:p>
            <a:pPr algn="ctr"/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ФОРМУЛАМА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971" y="1045029"/>
            <a:ext cx="10871201" cy="48586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ИЗРАЗ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ОМОГУЋАВА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ИЗВРШЕЊЕ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РАЧУНСКИХ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ОПЕРАЦИЈА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ПОДАЦИМА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САСТАВНИ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ОПЕРАТОРИ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ЗАГРАДЕ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КОНСТАНТЕ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АДРЕСЕ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ЋЕЛИЈА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ФУНКЦИЈЕ</a:t>
            </a:r>
            <a:r>
              <a:rPr lang="sr-Latn-B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B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28" t="27901" r="10715" b="20263"/>
          <a:stretch/>
        </p:blipFill>
        <p:spPr bwMode="auto">
          <a:xfrm>
            <a:off x="5351929" y="3792071"/>
            <a:ext cx="3632413" cy="29180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9271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551543"/>
            <a:ext cx="10537370" cy="42258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ФОРМУЛАМА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КОРИСТЕ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АРИТМЕТИЧКИ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ОПЕРАТОРИ</a:t>
            </a:r>
            <a:r>
              <a:rPr lang="sr-Latn-BA" sz="3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САБИРАЊЕ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ОДУЗИМАЊЕ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ДИЈЕЉЕЊЕ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(/)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СТЕПЕНОВАЊЕ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(^)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ПРОЦЕНАТ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(%).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ПОРЕД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АРИТМЕТИЧКИХ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КОРИСТЕ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ЛОГИЧКИ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ОПЕРАТОРИ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ОПЕРАТОРИ</a:t>
            </a:r>
            <a:r>
              <a:rPr lang="sr-Latn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ТЕКСТА</a:t>
            </a:r>
            <a:r>
              <a:rPr lang="sr-Latn-B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971" y="4777379"/>
            <a:ext cx="1233715" cy="1187992"/>
          </a:xfrm>
        </p:spPr>
        <p:txBody>
          <a:bodyPr/>
          <a:lstStyle/>
          <a:p>
            <a:endParaRPr lang="sr-Latn-BA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46" t="21701" r="14186" b="23735"/>
          <a:stretch/>
        </p:blipFill>
        <p:spPr bwMode="auto">
          <a:xfrm>
            <a:off x="8939306" y="3724835"/>
            <a:ext cx="3252694" cy="3133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680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1715" y="290286"/>
            <a:ext cx="9762898" cy="899885"/>
          </a:xfrm>
        </p:spPr>
        <p:txBody>
          <a:bodyPr>
            <a:normAutofit/>
          </a:bodyPr>
          <a:lstStyle/>
          <a:p>
            <a:pPr algn="ctr"/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ФУНКЦИЈАМА</a:t>
            </a:r>
            <a:endParaRPr lang="sr-Latn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857" y="1335315"/>
            <a:ext cx="10638972" cy="52106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УНАПРИЈЕД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ДЕФИНИСАНЕ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ИЗВОДЕ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ПРОРАЧУНЕ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СИНТАКСУ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УНОСИТЕ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ФОРМУЛУ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ПРЕБРОЈАВА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ЋЕЛИЈЕ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САДРЖЕ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БРОЈЕВЕ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БРОЈЕВЕ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ЛИСТИ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АРГУМЕНАТА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РАЧУНА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ПРОСЈЕК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АРГУМЕНТА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2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rgbClr val="1F7B21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4914" y="2598056"/>
            <a:ext cx="3512458" cy="1785257"/>
          </a:xfrm>
        </p:spPr>
        <p:txBody>
          <a:bodyPr>
            <a:normAutofit/>
          </a:bodyPr>
          <a:lstStyle/>
          <a:p>
            <a:endParaRPr lang="sr-Latn-BA" sz="1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6971" y="4777379"/>
            <a:ext cx="2897641" cy="1579878"/>
          </a:xfrm>
        </p:spPr>
        <p:txBody>
          <a:bodyPr/>
          <a:lstStyle/>
          <a:p>
            <a:endParaRPr lang="sr-Latn-BA" dirty="0"/>
          </a:p>
        </p:txBody>
      </p:sp>
      <p:pic>
        <p:nvPicPr>
          <p:cNvPr id="4" name="Picture 3" descr="Funkcije SUM, SUMIF i SUMIFS u Excel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8534"/>
            <a:ext cx="3978501" cy="2801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Nekoliko primera korišćenja COUNT funkcije u Excel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4836" y="1949824"/>
            <a:ext cx="4724066" cy="2978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5299" y="3960138"/>
            <a:ext cx="4715101" cy="28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264</Words>
  <Application>Microsoft Office PowerPoint</Application>
  <PresentationFormat>Custom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VII РАЗРЕД ОСНОВИ ИНФОРМАТИКЕ ТАБЕЛАРНИ ПРОРАЧУНИ- ПОНАВЉАЊЕ</vt:lpstr>
      <vt:lpstr>ШТА ЈЕ MICROSOFT EXCEL?</vt:lpstr>
      <vt:lpstr> РАД СА РАДНИМ ЛИСТОВИМА И ЋЕЛИЈАМА</vt:lpstr>
      <vt:lpstr>Slide 4</vt:lpstr>
      <vt:lpstr>Slide 5</vt:lpstr>
      <vt:lpstr>РАД СА ФОРМУЛАМА</vt:lpstr>
      <vt:lpstr>- У ФОРМУЛАМА СЕ КОРИСТЕ АРИТМЕТИЧКИ ОПЕРАТОРИ: САБИРАЊЕ(+); ОДУЗИМАЊЕ(-); МНОЖЕЊЕ(*); ДИЈЕЉЕЊЕ(/); СТЕПЕНОВАЊЕ(^); ПРОЦЕНАТ(%). - ПОРЕД АРИТМЕТИЧКИХ КОРИСТЕ СЕ И ЛОГИЧКИ ОПЕРАТОРИ КАО И ОПЕРАТОРИ ТЕКСТА. </vt:lpstr>
      <vt:lpstr>РАД СА ФУНКЦИЈАМА</vt:lpstr>
      <vt:lpstr>Slide 9</vt:lpstr>
      <vt:lpstr>ГРАФИЧКО ПРИКАЗИВАЊЕ ПОДАТАКА</vt:lpstr>
      <vt:lpstr>    СНИМАЊЕ РАДНЕ СВЕСКЕ</vt:lpstr>
      <vt:lpstr>ХВАЛА ЗА ПАЖЊУ!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TABELARNI PRORAČUNI-SISTEMATIZACIJA</dc:title>
  <dc:creator>Nikola Blagojevic</dc:creator>
  <cp:lastModifiedBy>Aleksandra Stankovic</cp:lastModifiedBy>
  <cp:revision>31</cp:revision>
  <dcterms:created xsi:type="dcterms:W3CDTF">2020-05-30T09:35:47Z</dcterms:created>
  <dcterms:modified xsi:type="dcterms:W3CDTF">2020-06-02T06:04:24Z</dcterms:modified>
</cp:coreProperties>
</file>