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E2D81-B94B-4092-9EB4-B2A56FF7F6DE}" type="datetimeFigureOut">
              <a:rPr lang="en-US" smtClean="0"/>
              <a:pPr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8AC31-3F1B-4F86-AC10-68C7DBED1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95486"/>
            <a:ext cx="5472608" cy="432048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latin typeface="+mn-lt"/>
              </a:rPr>
              <a:t>     </a:t>
            </a:r>
            <a:r>
              <a:rPr lang="sr-Cyrl-RS" sz="4800" dirty="0" smtClean="0">
                <a:latin typeface="+mn-lt"/>
              </a:rPr>
              <a:t>СРПСКИ ЈЕЗИК</a:t>
            </a:r>
            <a:br>
              <a:rPr lang="sr-Cyrl-RS" sz="4800" dirty="0" smtClean="0">
                <a:latin typeface="+mn-lt"/>
              </a:rPr>
            </a:br>
            <a:r>
              <a:rPr lang="sr-Cyrl-RS" sz="4800" dirty="0" smtClean="0">
                <a:latin typeface="+mn-lt"/>
              </a:rPr>
              <a:t/>
            </a:r>
            <a:br>
              <a:rPr lang="sr-Cyrl-RS" sz="4800" dirty="0" smtClean="0">
                <a:latin typeface="+mn-lt"/>
              </a:rPr>
            </a:br>
            <a:r>
              <a:rPr lang="sr-Latn-RS" sz="4800" dirty="0" smtClean="0">
                <a:latin typeface="+mn-lt"/>
              </a:rPr>
              <a:t>„</a:t>
            </a:r>
            <a:r>
              <a:rPr lang="sr-Cyrl-RS" sz="4800" dirty="0" smtClean="0">
                <a:latin typeface="+mn-lt"/>
              </a:rPr>
              <a:t>НИЈЕ НАОДМЕТ БИТИ МАГАРАЦ“</a:t>
            </a:r>
            <a:br>
              <a:rPr lang="sr-Cyrl-RS" sz="4800" dirty="0" smtClean="0">
                <a:latin typeface="+mn-lt"/>
              </a:rPr>
            </a:br>
            <a:r>
              <a:rPr lang="sr-Cyrl-RS" sz="4800" dirty="0" smtClean="0">
                <a:latin typeface="+mn-lt"/>
              </a:rPr>
              <a:t/>
            </a:r>
            <a:br>
              <a:rPr lang="sr-Cyrl-RS" sz="4800" dirty="0" smtClean="0">
                <a:latin typeface="+mn-lt"/>
              </a:rPr>
            </a:br>
            <a:endParaRPr lang="en-US" sz="4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219822"/>
            <a:ext cx="4464496" cy="792088"/>
          </a:xfrm>
        </p:spPr>
        <p:txBody>
          <a:bodyPr>
            <a:noAutofit/>
          </a:bodyPr>
          <a:lstStyle/>
          <a:p>
            <a:r>
              <a:rPr lang="sr-Cyrl-RS" sz="3600" dirty="0" smtClean="0"/>
              <a:t>Градимир Стојковић</a:t>
            </a:r>
            <a:r>
              <a:rPr lang="sr-Cyrl-RS" sz="2800" dirty="0" smtClean="0"/>
              <a:t/>
            </a:r>
            <a:br>
              <a:rPr lang="sr-Cyrl-RS" sz="2800" dirty="0" smtClean="0"/>
            </a:br>
            <a:endParaRPr lang="en-US" sz="2800" dirty="0"/>
          </a:p>
        </p:txBody>
      </p:sp>
      <p:sp>
        <p:nvSpPr>
          <p:cNvPr id="4" name="Double Bracket 3"/>
          <p:cNvSpPr/>
          <p:nvPr/>
        </p:nvSpPr>
        <p:spPr>
          <a:xfrm>
            <a:off x="3203848" y="4083918"/>
            <a:ext cx="1440160" cy="286866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утврђивање</a:t>
            </a:r>
            <a:endParaRPr lang="en-US" dirty="0"/>
          </a:p>
        </p:txBody>
      </p:sp>
      <p:pic>
        <p:nvPicPr>
          <p:cNvPr id="6" name="Picture 5" descr="download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11510"/>
            <a:ext cx="2376264" cy="1944216"/>
          </a:xfrm>
          <a:prstGeom prst="rect">
            <a:avLst/>
          </a:prstGeom>
        </p:spPr>
      </p:pic>
      <p:pic>
        <p:nvPicPr>
          <p:cNvPr id="7" name="Picture 6" descr="images (87).jpg"/>
          <p:cNvPicPr>
            <a:picLocks noChangeAspect="1"/>
          </p:cNvPicPr>
          <p:nvPr/>
        </p:nvPicPr>
        <p:blipFill>
          <a:blip r:embed="rId3" cstate="print"/>
          <a:srcRect l="2778" r="25000"/>
          <a:stretch>
            <a:fillRect/>
          </a:stretch>
        </p:blipFill>
        <p:spPr>
          <a:xfrm>
            <a:off x="6012160" y="2787774"/>
            <a:ext cx="237626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5486"/>
            <a:ext cx="8856984" cy="4824536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Књижевни текст </a:t>
            </a:r>
            <a:r>
              <a:rPr lang="sr-Latn-BA" sz="2800" dirty="0" smtClean="0"/>
              <a:t>„</a:t>
            </a:r>
            <a:r>
              <a:rPr lang="sr-Cyrl-RS" sz="2800" dirty="0" smtClean="0"/>
              <a:t>Није наодмет бити магарац“, Градимира Стојковића, је </a:t>
            </a:r>
            <a:r>
              <a:rPr lang="sr-Cyrl-RS" sz="2800" u="sng" dirty="0" smtClean="0"/>
              <a:t>прозно</a:t>
            </a:r>
            <a:r>
              <a:rPr lang="sr-Cyrl-RS" sz="2800" dirty="0" smtClean="0"/>
              <a:t> дјело написано као </a:t>
            </a:r>
            <a:r>
              <a:rPr lang="sr-Cyrl-RS" sz="2800" u="sng" dirty="0" smtClean="0"/>
              <a:t>дијалог.</a:t>
            </a:r>
          </a:p>
          <a:p>
            <a:r>
              <a:rPr lang="sr-Cyrl-RS" sz="2800" u="sng" dirty="0" smtClean="0"/>
              <a:t>Дијалог</a:t>
            </a:r>
            <a:r>
              <a:rPr lang="sr-Cyrl-RS" sz="2800" dirty="0" smtClean="0"/>
              <a:t> је облик казивања у којем ликови међусобно разговарају.</a:t>
            </a:r>
          </a:p>
          <a:p>
            <a:r>
              <a:rPr lang="sr-Cyrl-RS" sz="2800" dirty="0" smtClean="0"/>
              <a:t>За разлику од дијалога, </a:t>
            </a:r>
            <a:r>
              <a:rPr lang="sr-Cyrl-RS" sz="2800" u="sng" dirty="0" smtClean="0"/>
              <a:t>монолог</a:t>
            </a:r>
            <a:r>
              <a:rPr lang="sr-Cyrl-RS" sz="2800" dirty="0" smtClean="0"/>
              <a:t> је разговор са самим собом.</a:t>
            </a:r>
            <a:endParaRPr lang="en-US" sz="2800" dirty="0"/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291830"/>
            <a:ext cx="1440160" cy="1656184"/>
          </a:xfrm>
          <a:prstGeom prst="rect">
            <a:avLst/>
          </a:prstGeom>
        </p:spPr>
      </p:pic>
      <p:pic>
        <p:nvPicPr>
          <p:cNvPr id="5" name="Picture 4" descr="download (1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3291830"/>
            <a:ext cx="1371228" cy="1656184"/>
          </a:xfrm>
          <a:prstGeom prst="rect">
            <a:avLst/>
          </a:prstGeom>
        </p:spPr>
      </p:pic>
      <p:pic>
        <p:nvPicPr>
          <p:cNvPr id="6" name="Picture 5" descr="images (2).jpg"/>
          <p:cNvPicPr>
            <a:picLocks noChangeAspect="1"/>
          </p:cNvPicPr>
          <p:nvPr/>
        </p:nvPicPr>
        <p:blipFill>
          <a:blip r:embed="rId4" cstate="print"/>
          <a:srcRect r="4757" b="12183"/>
          <a:stretch>
            <a:fillRect/>
          </a:stretch>
        </p:blipFill>
        <p:spPr>
          <a:xfrm>
            <a:off x="3779912" y="3291830"/>
            <a:ext cx="2304256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0538"/>
            <a:ext cx="8784976" cy="576064"/>
          </a:xfrm>
        </p:spPr>
        <p:txBody>
          <a:bodyPr>
            <a:normAutofit/>
          </a:bodyPr>
          <a:lstStyle/>
          <a:p>
            <a:r>
              <a:rPr lang="sr-Cyrl-RS" sz="2800" dirty="0" smtClean="0"/>
              <a:t>ПРОДУБЉИВАЊЕ АНАЛИЗЕ ТЕКСТА: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55526"/>
            <a:ext cx="9217024" cy="4587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800" dirty="0" smtClean="0"/>
              <a:t>1) У тексту, дијалог врше:</a:t>
            </a:r>
          </a:p>
          <a:p>
            <a:pPr>
              <a:buNone/>
            </a:pPr>
            <a:r>
              <a:rPr lang="sr-Cyrl-RS" sz="2800" dirty="0" smtClean="0"/>
              <a:t>     </a:t>
            </a:r>
          </a:p>
          <a:p>
            <a:pPr>
              <a:buNone/>
            </a:pPr>
            <a:endParaRPr lang="sr-Latn-BA" sz="2800" dirty="0" smtClean="0"/>
          </a:p>
          <a:p>
            <a:pPr>
              <a:buNone/>
            </a:pPr>
            <a:r>
              <a:rPr lang="sr-Cyrl-RS" sz="2800" dirty="0" smtClean="0"/>
              <a:t>2) Како је педагогица излијечила дјечакову бољку?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  <a:r>
              <a:rPr lang="sr-Latn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Педагогица је са дјечаком разговарала о његовом</a:t>
            </a:r>
            <a:endParaRPr lang="sr-Latn-BA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r-Latn-B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Latn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проблему и вратили су се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 </a:t>
            </a: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школско двориште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</a:t>
            </a:r>
          </a:p>
          <a:p>
            <a:pPr>
              <a:buNone/>
            </a:pP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sr-Latn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вријеме великог одмора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 затим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се појавила</a:t>
            </a:r>
          </a:p>
          <a:p>
            <a:pPr>
              <a:buNone/>
            </a:pP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учитељица на школским вратима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 обавила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је </a:t>
            </a:r>
          </a:p>
          <a:p>
            <a:pPr>
              <a:buNone/>
            </a:pP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разговор и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 њом.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1419622"/>
            <a:ext cx="187220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а) дјечак;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1419622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б) педагогица;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9992" y="1419622"/>
            <a:ext cx="23042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в) учитељица;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6216" y="1419622"/>
            <a:ext cx="208823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г) Тамара.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6" y="0"/>
            <a:ext cx="9133164" cy="5380062"/>
          </a:xfrm>
        </p:spPr>
        <p:txBody>
          <a:bodyPr>
            <a:normAutofit/>
          </a:bodyPr>
          <a:lstStyle/>
          <a:p>
            <a:pPr>
              <a:buNone/>
            </a:pPr>
            <a:endParaRPr lang="sr-Latn-BA" sz="2800" dirty="0" smtClean="0"/>
          </a:p>
          <a:p>
            <a:pPr>
              <a:buNone/>
            </a:pPr>
            <a:r>
              <a:rPr lang="sr-Cyrl-RS" sz="2800" dirty="0"/>
              <a:t>3) Са ким је дјечак на крају сједио у клупи, и на </a:t>
            </a:r>
            <a:r>
              <a:rPr lang="sr-Cyrl-RS" sz="2800" dirty="0" smtClean="0"/>
              <a:t>чији</a:t>
            </a:r>
            <a:endParaRPr lang="sr-Latn-BA" sz="2800" dirty="0" smtClean="0"/>
          </a:p>
          <a:p>
            <a:pPr>
              <a:buNone/>
            </a:pPr>
            <a:r>
              <a:rPr lang="sr-Latn-BA" sz="2800" dirty="0"/>
              <a:t> </a:t>
            </a:r>
            <a:r>
              <a:rPr lang="sr-Latn-BA" sz="2800" dirty="0" smtClean="0"/>
              <a:t>  </a:t>
            </a:r>
            <a:r>
              <a:rPr lang="sr-Cyrl-RS" sz="2800" dirty="0" smtClean="0"/>
              <a:t> </a:t>
            </a:r>
            <a:r>
              <a:rPr lang="sr-Latn-BA" sz="2800" dirty="0" smtClean="0"/>
              <a:t> </a:t>
            </a:r>
            <a:r>
              <a:rPr lang="sr-Cyrl-RS" sz="2800" dirty="0" smtClean="0"/>
              <a:t>приједлог</a:t>
            </a:r>
            <a:r>
              <a:rPr lang="sr-Cyrl-RS" sz="2800" dirty="0"/>
              <a:t>?</a:t>
            </a:r>
          </a:p>
          <a:p>
            <a:pPr>
              <a:buNone/>
            </a:pP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</a:t>
            </a:r>
            <a:r>
              <a:rPr lang="sr-Latn-B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Дјечак је, на приједлог педагогице, сједио са Тамаром.</a:t>
            </a:r>
          </a:p>
          <a:p>
            <a:pPr>
              <a:buNone/>
            </a:pPr>
            <a:endParaRPr lang="sr-Latn-BA" sz="2800" dirty="0" smtClean="0"/>
          </a:p>
          <a:p>
            <a:pPr>
              <a:buNone/>
            </a:pPr>
            <a:r>
              <a:rPr lang="sr-Cyrl-RS" sz="2800" dirty="0" smtClean="0"/>
              <a:t>4) Како се послије тога понашао дјечак?</a:t>
            </a:r>
          </a:p>
          <a:p>
            <a:pPr>
              <a:buNone/>
            </a:pPr>
            <a:r>
              <a:rPr lang="sr-Cyrl-RS" sz="2800" dirty="0" smtClean="0"/>
              <a:t>  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Редовно је долазио у школу,</a:t>
            </a:r>
            <a:r>
              <a:rPr lang="sr-Latn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поправио понашање и</a:t>
            </a:r>
            <a:endParaRPr lang="sr-Latn-BA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r-Latn-B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Latn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рјешавао све своје школске и домаће задатке.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23478"/>
            <a:ext cx="8928992" cy="48039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sz="2800" dirty="0"/>
              <a:t>5) Како је дјечак доживљавао учитељицу, и зашто?</a:t>
            </a:r>
          </a:p>
          <a:p>
            <a:pPr>
              <a:buNone/>
            </a:pPr>
            <a:r>
              <a:rPr lang="sr-Cyrl-RS" sz="2800" dirty="0"/>
              <a:t>    </a:t>
            </a:r>
            <a:r>
              <a:rPr lang="sr-Latn-BA" sz="2800" dirty="0"/>
              <a:t> </a:t>
            </a: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Дјечак је учитељицу доживљавао као неправедну.</a:t>
            </a:r>
            <a:endParaRPr lang="sr-Latn-BA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sr-Latn-B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Говорио је да га не воли, јер је добио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неколико</a:t>
            </a:r>
            <a:endParaRPr lang="sr-Latn-BA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r-Latn-B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Latn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Latn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дв</a:t>
            </a:r>
            <a:r>
              <a:rPr lang="sr-Latn-B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r>
              <a:rPr lang="sr-Cyrl-B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јки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</a:t>
            </a:r>
            <a:r>
              <a:rPr lang="sr-Latn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 </a:t>
            </a: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његовом оцу је рекла да он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намјерно</a:t>
            </a:r>
            <a:endParaRPr lang="sr-Latn-BA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r-Latn-B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Latn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избјегава</a:t>
            </a:r>
            <a:r>
              <a:rPr lang="sr-Latn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школу.</a:t>
            </a:r>
            <a:endParaRPr lang="sr-Latn-BA" sz="2800" dirty="0" smtClean="0"/>
          </a:p>
          <a:p>
            <a:pPr>
              <a:buNone/>
            </a:pPr>
            <a:r>
              <a:rPr lang="sr-Cyrl-RS" sz="2800" dirty="0" smtClean="0"/>
              <a:t>6</a:t>
            </a:r>
            <a:r>
              <a:rPr lang="sr-Cyrl-RS" sz="2800" dirty="0"/>
              <a:t>) Да ли је дјечак промијенио своје мишљење о учитељици, и због чега?</a:t>
            </a:r>
          </a:p>
          <a:p>
            <a:pPr>
              <a:buNone/>
            </a:pPr>
            <a:r>
              <a:rPr lang="sr-Cyrl-RS" sz="2800" dirty="0"/>
              <a:t>    </a:t>
            </a: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Јесте, јер је схватио да учитељица сву дјецу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подједнако</a:t>
            </a:r>
            <a:r>
              <a:rPr lang="sr-Latn-B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воли</a:t>
            </a: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Уз све то, била је искрена све вријеме, и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дозволила</a:t>
            </a:r>
            <a:r>
              <a:rPr lang="sr-Latn-B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му </a:t>
            </a:r>
            <a:r>
              <a:rPr lang="sr-Cyrl-RS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је на крају да сједи са Тамаром. 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95486"/>
            <a:ext cx="8928992" cy="49480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sz="2800" dirty="0" smtClean="0"/>
              <a:t>7) Зашто дјечак каже да је испао магарац?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Дјечак је мислио да је педагогица нека откачена дјевојка, која носи чарапе са чича Глишом...и повјерио јој је све своје тајне.</a:t>
            </a:r>
          </a:p>
          <a:p>
            <a:pPr>
              <a:buNone/>
            </a:pPr>
            <a:r>
              <a:rPr lang="sr-Cyrl-RS" sz="2800" dirty="0" smtClean="0"/>
              <a:t>8) Које све ријечи је користио дјечак у опису педагогице?</a:t>
            </a:r>
          </a:p>
          <a:p>
            <a:pPr>
              <a:buNone/>
            </a:pPr>
            <a:r>
              <a:rPr lang="sr-Cyrl-RS" sz="2800" dirty="0" smtClean="0"/>
              <a:t>  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Дјечак је описао педагогицу сљедећим ријечима:</a:t>
            </a:r>
            <a:endParaRPr lang="sr-Latn-BA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sr-Latn-B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sr-Latn-BA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чудна, досадна, носи смијешне чарапе за дјевојчице,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откачена, радознала...</a:t>
            </a:r>
          </a:p>
          <a:p>
            <a:pPr>
              <a:buNone/>
            </a:pPr>
            <a:r>
              <a:rPr lang="sr-Cyrl-RS" sz="2800" dirty="0" smtClean="0"/>
              <a:t>9) Да ли ју је</a:t>
            </a:r>
            <a:r>
              <a:rPr lang="sr-Latn-BA" sz="2800" dirty="0" smtClean="0"/>
              <a:t>,</a:t>
            </a:r>
            <a:r>
              <a:rPr lang="sr-Cyrl-RS" sz="2800" dirty="0" smtClean="0"/>
              <a:t> ипак</a:t>
            </a:r>
            <a:r>
              <a:rPr lang="sr-Latn-BA" sz="2800" dirty="0" smtClean="0"/>
              <a:t>,</a:t>
            </a:r>
            <a:r>
              <a:rPr lang="sr-Cyrl-RS" sz="2800" dirty="0" smtClean="0"/>
              <a:t> сматрао добром особом?</a:t>
            </a:r>
          </a:p>
          <a:p>
            <a:pPr>
              <a:buNone/>
            </a:pPr>
            <a:r>
              <a:rPr lang="sr-Cyrl-RS" sz="2800" dirty="0" smtClean="0"/>
              <a:t>    </a:t>
            </a: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Наравно да јесте...брзо су се спријатељили и почели дружити уз разговор.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7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33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381</Words>
  <Application>Microsoft Office PowerPoint</Application>
  <PresentationFormat>On-screen Show (16:9)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СРПСКИ ЈЕЗИК  „НИЈЕ НАОДМЕТ БИТИ МАГАРАЦ“  </vt:lpstr>
      <vt:lpstr>PowerPoint Presentation</vt:lpstr>
      <vt:lpstr>ПРОДУБЉИВАЊЕ АНАЛИЗЕ ТЕКСТА: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“ НИЈЕ НА ОДМЕТ БИТИ МАГАРАЦ “</dc:title>
  <dc:creator>WIN7</dc:creator>
  <cp:lastModifiedBy>User</cp:lastModifiedBy>
  <cp:revision>43</cp:revision>
  <dcterms:created xsi:type="dcterms:W3CDTF">2020-05-25T13:12:27Z</dcterms:created>
  <dcterms:modified xsi:type="dcterms:W3CDTF">2020-05-31T19:33:41Z</dcterms:modified>
</cp:coreProperties>
</file>