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5" r:id="rId4"/>
    <p:sldId id="268" r:id="rId5"/>
    <p:sldId id="263" r:id="rId6"/>
    <p:sldId id="266" r:id="rId7"/>
    <p:sldId id="264" r:id="rId8"/>
    <p:sldId id="262" r:id="rId9"/>
    <p:sldId id="267" r:id="rId10"/>
    <p:sldId id="270" r:id="rId11"/>
    <p:sldId id="269" r:id="rId12"/>
    <p:sldId id="271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E693D36-0EBA-4862-8B79-2C06339F28A0}">
          <p14:sldIdLst>
            <p14:sldId id="256"/>
            <p14:sldId id="259"/>
            <p14:sldId id="265"/>
            <p14:sldId id="268"/>
            <p14:sldId id="263"/>
            <p14:sldId id="266"/>
            <p14:sldId id="264"/>
            <p14:sldId id="262"/>
            <p14:sldId id="267"/>
            <p14:sldId id="270"/>
            <p14:sldId id="269"/>
            <p14:sldId id="271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3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9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6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6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9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6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8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7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8535-8C45-4980-9473-C167F263CF1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102A7-64A6-4F74-A708-AEEA1CECF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РЕЧЕНИЦЕ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СИСТЕМАТИЗАЦИЈА</a:t>
            </a:r>
            <a:r>
              <a:rPr lang="sr-Latn-C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\Microsoft Office\MEDIA\CAGCAT10\j0216516.wm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36712"/>
            <a:ext cx="1571625" cy="18208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ПРИМЈЕРИ.....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Јана и Нађа купују књигу и поклањају је Уни. </a:t>
            </a:r>
            <a:endParaRPr lang="sr-Cyrl-CS" sz="28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Лука </a:t>
            </a: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пјева, а Никша плеше.</a:t>
            </a:r>
          </a:p>
          <a:p>
            <a:pPr marL="0" indent="0" algn="just">
              <a:buNone/>
            </a:pP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ће доћи Теодора или ће се Уна наљутити. </a:t>
            </a:r>
          </a:p>
          <a:p>
            <a:pPr marL="0" indent="0" algn="just">
              <a:buNone/>
            </a:pP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 лекцију није научила ни Нађа, а камоли </a:t>
            </a: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Лука научи. </a:t>
            </a:r>
            <a:endParaRPr lang="sr-Cyrl-C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 сједе само Лука скаче. </a:t>
            </a:r>
            <a:endParaRPr lang="sr-Cyrl-CS" sz="28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уче зато и не знају урадити контролни.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Зависно сложене реченице се према функцији коју врше дијеле на: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Сложена реченица  која у свом саставу има бар једну зависну реченицу назива  се 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зависносложена </a:t>
            </a:r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реченица.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>
            <a:normAutofit/>
          </a:bodyPr>
          <a:lstStyle/>
          <a:p>
            <a:r>
              <a:rPr lang="sr-Cyrl-CS" sz="23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СУБЈЕКАТСКЕ</a:t>
            </a:r>
          </a:p>
          <a:p>
            <a:r>
              <a:rPr lang="sr-Cyrl-CS" sz="23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ПРЕДИКАТИВНЕ</a:t>
            </a:r>
          </a:p>
          <a:p>
            <a:r>
              <a:rPr lang="sr-Cyrl-CS" sz="23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АТРИБУТСКЕ</a:t>
            </a:r>
          </a:p>
          <a:p>
            <a:r>
              <a:rPr lang="sr-Cyrl-CS" sz="23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АПОЗИЦИЈСКЕ</a:t>
            </a:r>
          </a:p>
          <a:p>
            <a:r>
              <a:rPr lang="sr-Cyrl-CS" sz="23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ОБЈЕКАТСКЕ</a:t>
            </a:r>
          </a:p>
          <a:p>
            <a:r>
              <a:rPr lang="sr-Cyrl-CS" sz="23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ПРИЛОШКООДРЕДБЕНЕ...</a:t>
            </a:r>
          </a:p>
          <a:p>
            <a:pPr marL="0" indent="0">
              <a:buNone/>
            </a:pPr>
            <a:endParaRPr lang="sr-Cyrl-CS" sz="20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marL="0" indent="0"/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sr-Cyrl-CS" sz="2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sr-Cyrl-CS" sz="22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 учили о зависносложеним реченицама, </a:t>
            </a:r>
            <a:r>
              <a:rPr lang="sr-Cyrl-CS" sz="2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 </a:t>
            </a:r>
            <a:r>
              <a:rPr lang="sr-Cyrl-CS" sz="22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имајте на уму сљедеће :</a:t>
            </a:r>
            <a:br>
              <a:rPr lang="sr-Cyrl-CS" sz="22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Ове </a:t>
            </a:r>
            <a:r>
              <a:rPr lang="sr-Cyrl-CS" sz="22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реченице препознатљиве су по зависним везницима, али исти везници могу да буду у различитим врстама реченица и зато увијек постави питање које је важно да лакше одредиш врсту реченице.....</a:t>
            </a: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ПРИМЈЕРИ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....</a:t>
            </a:r>
          </a:p>
          <a:p>
            <a:pPr algn="just"/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 се желе дружити са дјечаком који је најбољи ученик у школи.</a:t>
            </a:r>
          </a:p>
          <a:p>
            <a:pPr algn="just"/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 се желе дружити с Марком, који је најбољи ученик у школи.</a:t>
            </a:r>
          </a:p>
          <a:p>
            <a:pPr algn="just"/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Потражи ме гдје смо се први пут срели.</a:t>
            </a:r>
          </a:p>
          <a:p>
            <a:pPr algn="just"/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Дубоко у овој шуми налази се мјесто гдје смо вољели сједити.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ХВАЛА НА ПАЖЊИ....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Program Files\Microsoft Office\MEDIA\CAGCAT10\j0292020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72816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164" y="-1272142"/>
            <a:ext cx="791752" cy="1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386532" cy="133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519" y="4149080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7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Реченица је скуп ријечи</a:t>
            </a:r>
            <a:br>
              <a:rPr lang="sr-Cyrl-CS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(или једна ријеч) која исказује једну мисао...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just">
              <a:buNone/>
            </a:pPr>
            <a:r>
              <a:rPr lang="sr-Cyrl-C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Данас на часу Српскога језика поновићемо</a:t>
            </a:r>
          </a:p>
          <a:p>
            <a:pPr marL="0" indent="0" algn="just">
              <a:buNone/>
            </a:pPr>
            <a:r>
              <a:rPr lang="sr-Cyrl-C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C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што смо учили у току школске године</a:t>
            </a:r>
          </a:p>
          <a:p>
            <a:pPr marL="0" indent="0" algn="just">
              <a:buNone/>
            </a:pPr>
            <a:r>
              <a:rPr lang="sr-Cyrl-C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C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реченицама, али не – све...само један дио.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072"/>
            <a:ext cx="1609344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1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88640"/>
            <a:ext cx="6629400" cy="878160"/>
          </a:xfrm>
        </p:spPr>
        <p:txBody>
          <a:bodyPr>
            <a:noAutofit/>
          </a:bodyPr>
          <a:lstStyle/>
          <a:p>
            <a:pPr algn="ctr"/>
            <a:r>
              <a:rPr lang="sr-Cyrl-C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Постоје два схватања реченице:</a:t>
            </a:r>
            <a:br>
              <a:rPr lang="sr-Cyrl-C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57600" cy="469106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C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Реченица као комуникативна јединица ( то је свака реченица која почиње великим словом, а завршава се тачком,  упитником или узвичником)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sr-Cyrl-C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endParaRPr lang="sr-Cyrl-CS" sz="18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r-Cyrl-C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 Реченица као граматичка јединица ( то је граматичко схватање реченице – према броју предиката, колико има  предиката,  толико има реченица у једном тексту).</a:t>
            </a:r>
          </a:p>
          <a:p>
            <a:pPr marL="0" indent="0">
              <a:buNone/>
            </a:pPr>
            <a:endParaRPr lang="sr-Cyrl-CS" sz="18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sr-Cyrl-C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19581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96752"/>
            <a:ext cx="435597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0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ПРИМЈЕР......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Прије подне ћу се одмарати, а онда ћу ићи на базен и тако ће ми проћи дан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.....</a:t>
            </a:r>
          </a:p>
          <a:p>
            <a:pPr marL="0" indent="0" algn="just">
              <a:buNone/>
            </a:pPr>
            <a:endParaRPr lang="sr-Cyrl-C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(Једна </a:t>
            </a:r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комуникативна и три предикатске реченице).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РЕЧЕНИЦЕ ПО САСТАВУ СЕ ДИЈЕЛЕ НА: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ПРОСТЕ</a:t>
            </a:r>
          </a:p>
          <a:p>
            <a:pPr marL="0" indent="0" algn="just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(реченице које у свом саставу имају само 	субјекат и предикат);</a:t>
            </a:r>
          </a:p>
          <a:p>
            <a:pPr marL="0" indent="0" algn="just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ПРОСТО – ПРОШИРЕНЕ</a:t>
            </a:r>
          </a:p>
          <a:p>
            <a:pPr marL="0" indent="0" algn="just">
              <a:buNone/>
            </a:pP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(реченице које поред субјекта и предиката 	имају и још неки додатак)</a:t>
            </a:r>
          </a:p>
          <a:p>
            <a:pPr marL="0" indent="0" algn="just">
              <a:buNone/>
            </a:pP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и </a:t>
            </a:r>
          </a:p>
          <a:p>
            <a:pPr marL="0" indent="0" algn="just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СЛОЖЕНЕ</a:t>
            </a:r>
          </a:p>
          <a:p>
            <a:pPr marL="0" indent="0" algn="just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(реченице које у свом саставу имају два или       	више предиката). 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ПРИМЈЕРИ....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Никша учи. </a:t>
            </a:r>
          </a:p>
          <a:p>
            <a:pPr marL="0" indent="0" algn="ctr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  РЕЧЕНИЦА</a:t>
            </a:r>
          </a:p>
          <a:p>
            <a:pPr marL="0" indent="0">
              <a:buNone/>
            </a:pPr>
            <a:endParaRPr lang="sr-Cyrl-CS" sz="28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Нађа и Лука пишу пјесму. </a:t>
            </a:r>
          </a:p>
          <a:p>
            <a:pPr marL="0" indent="0">
              <a:buNone/>
            </a:pPr>
            <a:endParaRPr lang="sr-Cyrl-C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 – ПРОШИРЕНА РЕЧЕНИЦА</a:t>
            </a:r>
          </a:p>
          <a:p>
            <a:pPr marL="0" indent="0">
              <a:buNone/>
            </a:pPr>
            <a:endParaRPr lang="sr-Cyrl-C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Уна плеше, а Јана чита књигу.</a:t>
            </a:r>
          </a:p>
          <a:p>
            <a:pPr marL="0" indent="0">
              <a:buNone/>
            </a:pPr>
            <a:endParaRPr lang="sr-Cyrl-CS" sz="28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СЛОЖЕНА РЕЧЕНИЦА</a:t>
            </a:r>
            <a:endParaRPr lang="sr-Cyrl-C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CS" sz="28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Сложене реченице дијелимо у двије велике групе:</a:t>
            </a:r>
            <a:b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НЕЗАВИСНО СЛОЖЕНЕ РЕЧЕНИЦЕ</a:t>
            </a:r>
            <a:b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ЗАВИСН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СЛОЖЕНЕ РЕЧЕНИЦЕ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Сложена реченица састоји се од најмање двије просте  реченице.</a:t>
            </a:r>
          </a:p>
          <a:p>
            <a:pPr marL="0" indent="0" algn="just">
              <a:buNone/>
            </a:pPr>
            <a:endParaRPr lang="sr-Cyrl-CS" sz="2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једној сложеној реченици има онолико простих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реченица колико има предиката, тј. глагола у личном глаголском облику.</a:t>
            </a:r>
          </a:p>
          <a:p>
            <a:pPr marL="0" indent="0" algn="just">
              <a:buNone/>
            </a:pPr>
            <a:endParaRPr lang="sr-Cyrl-CS" sz="2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Однос простих  реченица у сложеној може бити:</a:t>
            </a:r>
          </a:p>
          <a:p>
            <a:pPr algn="just">
              <a:buAutoNum type="arabicPeriod"/>
            </a:pP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НЕЗАВИСАН</a:t>
            </a:r>
          </a:p>
          <a:p>
            <a:pPr algn="just">
              <a:buAutoNum type="arabicPeriod"/>
            </a:pP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ЗАВИСАН.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Пажљиво читају,оштро расправљају и ништа не примјећују око себе.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НЕЗАВИСНО СЛОЖЕНА РЕЧЕНИЦА</a:t>
            </a:r>
          </a:p>
          <a:p>
            <a:pPr marL="0" indent="0">
              <a:buNone/>
            </a:pPr>
            <a:endParaRPr lang="sr-Cyrl-C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sr-Cyrl-C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sr-Cyrl-CS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Милан је причао док смо ми писали.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endParaRPr lang="sr-Cyrl-CS" dirty="0"/>
          </a:p>
          <a:p>
            <a:pPr algn="just"/>
            <a:r>
              <a:rPr lang="sr-Cyrl-CS" sz="2600" b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ЗАВИСНОСЛОЖЕНА РЕЧЕНИЦА</a:t>
            </a:r>
            <a:endParaRPr lang="en-US" sz="2600" b="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Program Files\Microsoft Office\MEDIA\CAGCAT10\j0233018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10" y="2843047"/>
            <a:ext cx="3513669" cy="303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3419872" y="1556792"/>
            <a:ext cx="15121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07904" y="2204864"/>
            <a:ext cx="266429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6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НЕЗАВИСНО </a:t>
            </a:r>
            <a:r>
              <a:rPr lang="sr-Cyrl-C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СЛОЖЕНЕ РЕЧЕНИЦЕ МОГУ БИТИ :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САСТАВНЕ  (И</a:t>
            </a:r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ПА, ТЕ, НИ, НИТИ)</a:t>
            </a:r>
          </a:p>
          <a:p>
            <a:pPr algn="just"/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СУПРОТНЕ </a:t>
            </a:r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АЛИ, НЕГО, НО, ВЕЋ)</a:t>
            </a:r>
          </a:p>
          <a:p>
            <a:pPr algn="just"/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РАСТАВНЕ </a:t>
            </a:r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БИЛО ДА)</a:t>
            </a:r>
          </a:p>
          <a:p>
            <a:pPr algn="just"/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ГРАДАЦИОНЕ </a:t>
            </a:r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  </a:t>
            </a:r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 НЕГО, НЕ САМО НО, НЕ САМО ВЕЋ, А КАМОЛИ, А НЕКМОЛИ)</a:t>
            </a:r>
          </a:p>
          <a:p>
            <a:pPr algn="just"/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ЗАКЉУЧНЕ </a:t>
            </a:r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(ДАКЛЕ</a:t>
            </a:r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СТОГА, ЗАТО, ПРЕМА ТОМЕ...)</a:t>
            </a:r>
          </a:p>
          <a:p>
            <a:pPr algn="just"/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ИСКЉУЧНЕ </a:t>
            </a:r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(САМО</a:t>
            </a:r>
            <a:r>
              <a:rPr lang="sr-Cyrl-C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ЈЕДИНО).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C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Сложена реченица која у свом саставу има више простих  реченица које међусобно не зависе једна од друге назива се независносложена реченица</a:t>
            </a:r>
          </a:p>
        </p:txBody>
      </p:sp>
      <p:pic>
        <p:nvPicPr>
          <p:cNvPr id="3074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4653135"/>
            <a:ext cx="172819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9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397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РЕЧЕНИЦЕ</vt:lpstr>
      <vt:lpstr>Реченица је скуп ријечи  (или једна ријеч) која исказује једну мисао...</vt:lpstr>
      <vt:lpstr>Постоје два схватања реченице: </vt:lpstr>
      <vt:lpstr>ПРИМЈЕР......</vt:lpstr>
      <vt:lpstr>РЕЧЕНИЦЕ ПО САСТАВУ СЕ ДИЈЕЛЕ НА:</vt:lpstr>
      <vt:lpstr>ПРИМЈЕРИ....</vt:lpstr>
      <vt:lpstr>Сложене реченице дијелимо у двије велике групе: 1. НЕЗАВИСНО СЛОЖЕНЕ РЕЧЕНИЦЕ 2. ЗАВИСНO СЛОЖЕНЕ РЕЧЕНИЦЕ</vt:lpstr>
      <vt:lpstr>Пажљиво читају,оштро расправљају и ништа не примјећују око себе.</vt:lpstr>
      <vt:lpstr> </vt:lpstr>
      <vt:lpstr>ПРИМЈЕРИ.....</vt:lpstr>
      <vt:lpstr>Зависно сложене реченице се према функцији коју врше дијеле на:</vt:lpstr>
      <vt:lpstr> Много сте учили о зависносложеним реченицама,  али имајте на уму сљедеће : Ове реченице препознатљиве су по зависним везницима, али исти везници могу да буду у различитим врстама реченица и зато увијек постави питање које је важно да лакше одредиш врсту реченице.....  </vt:lpstr>
      <vt:lpstr>ХВАЛА НА ПАЖЊИ....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РЕЧЕНИЦЕ</dc:title>
  <dc:creator>Racunar</dc:creator>
  <cp:lastModifiedBy>Racunar</cp:lastModifiedBy>
  <cp:revision>26</cp:revision>
  <dcterms:created xsi:type="dcterms:W3CDTF">2017-03-26T12:56:49Z</dcterms:created>
  <dcterms:modified xsi:type="dcterms:W3CDTF">2017-03-30T12:48:02Z</dcterms:modified>
</cp:coreProperties>
</file>