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58" r:id="rId6"/>
    <p:sldId id="259" r:id="rId7"/>
    <p:sldId id="263" r:id="rId8"/>
    <p:sldId id="267" r:id="rId9"/>
    <p:sldId id="260" r:id="rId10"/>
    <p:sldId id="26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4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CB8D2-6802-41C3-A567-597F69ACE0B1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903F7-51D3-48BF-947A-11CE002379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08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903F7-51D3-48BF-947A-11CE002379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2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Cyrl-RS" sz="4800" smtClean="0">
                <a:solidFill>
                  <a:srgbClr val="FF0000"/>
                </a:solidFill>
              </a:rPr>
              <a:t>Привет  !!!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/>
          <a:lstStyle/>
          <a:p>
            <a:pPr marL="0" indent="0">
              <a:buNone/>
            </a:pPr>
            <a:endParaRPr lang="ru-RU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rgbClr val="002060"/>
                </a:solidFill>
              </a:rPr>
              <a:t>D</a:t>
            </a:r>
            <a:r>
              <a:rPr lang="ru-RU" sz="3200">
                <a:solidFill>
                  <a:srgbClr val="002060"/>
                </a:solidFill>
              </a:rPr>
              <a:t>обрый </a:t>
            </a:r>
            <a:r>
              <a:rPr lang="ru-RU" sz="3200" smtClean="0">
                <a:solidFill>
                  <a:srgbClr val="002060"/>
                </a:solidFill>
              </a:rPr>
              <a:t>д</a:t>
            </a:r>
            <a:r>
              <a:rPr lang="en-US" sz="3200" smtClean="0">
                <a:solidFill>
                  <a:srgbClr val="002060"/>
                </a:solidFill>
              </a:rPr>
              <a:t>e</a:t>
            </a:r>
            <a:r>
              <a:rPr lang="ru-RU" sz="3200">
                <a:solidFill>
                  <a:srgbClr val="002060"/>
                </a:solidFill>
              </a:rPr>
              <a:t>нь </a:t>
            </a:r>
            <a:r>
              <a:rPr lang="ru-RU" sz="3200" smtClean="0">
                <a:solidFill>
                  <a:srgbClr val="002060"/>
                </a:solidFill>
              </a:rPr>
              <a:t>дорогие </a:t>
            </a:r>
            <a:r>
              <a:rPr lang="ru-RU" sz="3200">
                <a:solidFill>
                  <a:srgbClr val="002060"/>
                </a:solidFill>
              </a:rPr>
              <a:t>ученики</a:t>
            </a:r>
            <a:r>
              <a:rPr lang="ru-RU" sz="3200" smtClean="0">
                <a:solidFill>
                  <a:srgbClr val="002060"/>
                </a:solidFill>
              </a:rPr>
              <a:t>! Как </a:t>
            </a:r>
            <a:r>
              <a:rPr lang="sr-Cyrl-RS" sz="3200" smtClean="0">
                <a:solidFill>
                  <a:srgbClr val="002060"/>
                </a:solidFill>
              </a:rPr>
              <a:t>д</a:t>
            </a:r>
            <a:r>
              <a:rPr lang="ru-RU" sz="3200" smtClean="0">
                <a:solidFill>
                  <a:srgbClr val="002060"/>
                </a:solidFill>
              </a:rPr>
              <a:t>ела?</a:t>
            </a:r>
            <a:r>
              <a:rPr lang="sr-Latn-BA" sz="3200" smtClean="0">
                <a:solidFill>
                  <a:srgbClr val="002060"/>
                </a:solidFill>
              </a:rPr>
              <a:t> </a:t>
            </a:r>
            <a:r>
              <a:rPr lang="ru-RU" sz="3200" smtClean="0">
                <a:solidFill>
                  <a:srgbClr val="002060"/>
                </a:solidFill>
              </a:rPr>
              <a:t>Я над</a:t>
            </a:r>
            <a:r>
              <a:rPr lang="en-US" sz="3200" smtClean="0">
                <a:solidFill>
                  <a:srgbClr val="002060"/>
                </a:solidFill>
              </a:rPr>
              <a:t>e</a:t>
            </a:r>
            <a:r>
              <a:rPr lang="ru-RU" sz="3200">
                <a:solidFill>
                  <a:srgbClr val="002060"/>
                </a:solidFill>
              </a:rPr>
              <a:t>юсь ч</a:t>
            </a:r>
            <a:r>
              <a:rPr lang="en-US" sz="3200">
                <a:solidFill>
                  <a:srgbClr val="002060"/>
                </a:solidFill>
              </a:rPr>
              <a:t>mo</a:t>
            </a:r>
            <a:r>
              <a:rPr lang="ru-RU" sz="3200">
                <a:solidFill>
                  <a:srgbClr val="002060"/>
                </a:solidFill>
              </a:rPr>
              <a:t> у вас все </a:t>
            </a:r>
            <a:r>
              <a:rPr lang="ru-RU" sz="3200" smtClean="0">
                <a:solidFill>
                  <a:srgbClr val="002060"/>
                </a:solidFill>
              </a:rPr>
              <a:t>о</a:t>
            </a:r>
            <a:r>
              <a:rPr lang="sr-Cyrl-RS" sz="3200">
                <a:solidFill>
                  <a:srgbClr val="002060"/>
                </a:solidFill>
              </a:rPr>
              <a:t>т</a:t>
            </a:r>
            <a:r>
              <a:rPr lang="ru-RU" sz="3200" smtClean="0">
                <a:solidFill>
                  <a:srgbClr val="002060"/>
                </a:solidFill>
              </a:rPr>
              <a:t>лично.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200" smtClean="0">
                <a:solidFill>
                  <a:srgbClr val="002060"/>
                </a:solidFill>
              </a:rPr>
              <a:t>На </a:t>
            </a:r>
            <a:r>
              <a:rPr lang="ru-RU" sz="3200">
                <a:solidFill>
                  <a:srgbClr val="002060"/>
                </a:solidFill>
              </a:rPr>
              <a:t>прошлий раз мы познакомились</a:t>
            </a:r>
            <a:r>
              <a:rPr lang="ru-RU" sz="3200" smtClean="0">
                <a:solidFill>
                  <a:srgbClr val="002060"/>
                </a:solidFill>
              </a:rPr>
              <a:t>, а </a:t>
            </a:r>
            <a:r>
              <a:rPr lang="ru-RU" sz="3200">
                <a:solidFill>
                  <a:srgbClr val="002060"/>
                </a:solidFill>
              </a:rPr>
              <a:t>сегодня начинаем наш урок с новым уроком </a:t>
            </a:r>
            <a:r>
              <a:rPr lang="ru-RU" sz="3200" smtClean="0">
                <a:solidFill>
                  <a:srgbClr val="002060"/>
                </a:solidFill>
              </a:rPr>
              <a:t>который называется            "Времена года </a:t>
            </a:r>
            <a:r>
              <a:rPr lang="ru-RU" sz="3200">
                <a:solidFill>
                  <a:srgbClr val="002060"/>
                </a:solidFill>
              </a:rPr>
              <a:t>и </a:t>
            </a:r>
            <a:r>
              <a:rPr lang="ru-RU" sz="3200" smtClean="0">
                <a:solidFill>
                  <a:srgbClr val="002060"/>
                </a:solidFill>
              </a:rPr>
              <a:t>месяцы".</a:t>
            </a:r>
            <a:endParaRPr lang="en-US" sz="3200">
              <a:solidFill>
                <a:srgbClr val="00206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4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334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>
                <a:solidFill>
                  <a:srgbClr val="002060"/>
                </a:solidFill>
              </a:rPr>
              <a:t>Какие весенние месяцы? Весенние месяцы:мар</a:t>
            </a:r>
            <a:r>
              <a:rPr lang="en-US" sz="2400">
                <a:solidFill>
                  <a:srgbClr val="002060"/>
                </a:solidFill>
              </a:rPr>
              <a:t>m</a:t>
            </a:r>
            <a:r>
              <a:rPr lang="ru-RU" sz="2400">
                <a:solidFill>
                  <a:srgbClr val="002060"/>
                </a:solidFill>
              </a:rPr>
              <a:t>,апрель май</a:t>
            </a:r>
            <a:r>
              <a:rPr lang="ru-RU" sz="24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smtClean="0">
                <a:solidFill>
                  <a:srgbClr val="002060"/>
                </a:solidFill>
              </a:rPr>
              <a:t>А </a:t>
            </a:r>
            <a:r>
              <a:rPr lang="ru-RU" sz="2400">
                <a:solidFill>
                  <a:srgbClr val="002060"/>
                </a:solidFill>
              </a:rPr>
              <a:t>какие </a:t>
            </a:r>
            <a:r>
              <a:rPr lang="ru-RU" sz="2400" smtClean="0">
                <a:solidFill>
                  <a:srgbClr val="002060"/>
                </a:solidFill>
              </a:rPr>
              <a:t>летние </a:t>
            </a:r>
            <a:r>
              <a:rPr lang="ru-RU" sz="2400">
                <a:solidFill>
                  <a:srgbClr val="002060"/>
                </a:solidFill>
              </a:rPr>
              <a:t>месяцы</a:t>
            </a:r>
            <a:r>
              <a:rPr lang="ru-RU" sz="2400" smtClean="0">
                <a:solidFill>
                  <a:srgbClr val="002060"/>
                </a:solidFill>
              </a:rPr>
              <a:t>? Летнние  </a:t>
            </a:r>
            <a:r>
              <a:rPr lang="ru-RU" sz="2400">
                <a:solidFill>
                  <a:srgbClr val="002060"/>
                </a:solidFill>
              </a:rPr>
              <a:t>месяцы</a:t>
            </a:r>
            <a:r>
              <a:rPr lang="ru-RU" sz="2400" smtClean="0">
                <a:solidFill>
                  <a:srgbClr val="002060"/>
                </a:solidFill>
              </a:rPr>
              <a:t>: июнь,июль,авгус</a:t>
            </a:r>
            <a:r>
              <a:rPr lang="en-US" sz="2400">
                <a:solidFill>
                  <a:srgbClr val="002060"/>
                </a:solidFill>
              </a:rPr>
              <a:t>m</a:t>
            </a:r>
            <a:r>
              <a:rPr lang="ru-RU" sz="24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smtClean="0">
                <a:solidFill>
                  <a:srgbClr val="002060"/>
                </a:solidFill>
              </a:rPr>
              <a:t>A</a:t>
            </a:r>
            <a:r>
              <a:rPr lang="ru-RU" sz="2400" smtClean="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какие осенние месяцы</a:t>
            </a:r>
            <a:r>
              <a:rPr lang="ru-RU" sz="2400" smtClean="0">
                <a:solidFill>
                  <a:srgbClr val="002060"/>
                </a:solidFill>
              </a:rPr>
              <a:t>? Осенние </a:t>
            </a:r>
            <a:r>
              <a:rPr lang="ru-RU" sz="2400">
                <a:solidFill>
                  <a:srgbClr val="002060"/>
                </a:solidFill>
              </a:rPr>
              <a:t>месяцы</a:t>
            </a:r>
            <a:r>
              <a:rPr lang="ru-RU" sz="2400" smtClean="0">
                <a:solidFill>
                  <a:srgbClr val="002060"/>
                </a:solidFill>
              </a:rPr>
              <a:t>: сентябрь,октябрь </a:t>
            </a:r>
            <a:r>
              <a:rPr lang="ru-RU" sz="2400">
                <a:solidFill>
                  <a:srgbClr val="002060"/>
                </a:solidFill>
              </a:rPr>
              <a:t>и ноябрь</a:t>
            </a:r>
            <a:r>
              <a:rPr lang="ru-RU" sz="24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smtClean="0">
                <a:solidFill>
                  <a:srgbClr val="002060"/>
                </a:solidFill>
              </a:rPr>
              <a:t>А </a:t>
            </a:r>
            <a:r>
              <a:rPr lang="ru-RU" sz="2400">
                <a:solidFill>
                  <a:srgbClr val="002060"/>
                </a:solidFill>
              </a:rPr>
              <a:t>какие  зимние месяцы</a:t>
            </a:r>
            <a:r>
              <a:rPr lang="ru-RU" sz="2400" smtClean="0">
                <a:solidFill>
                  <a:srgbClr val="002060"/>
                </a:solidFill>
              </a:rPr>
              <a:t>? Зимние месяцы: декабрь,январь,февраль.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smtClean="0">
                <a:solidFill>
                  <a:srgbClr val="002060"/>
                </a:solidFill>
              </a:rPr>
              <a:t>Хорошо, дети, а </a:t>
            </a:r>
            <a:r>
              <a:rPr lang="ru-RU" sz="2400">
                <a:solidFill>
                  <a:srgbClr val="002060"/>
                </a:solidFill>
              </a:rPr>
              <a:t>сейчас </a:t>
            </a:r>
            <a:r>
              <a:rPr lang="ru-RU" sz="2400" smtClean="0">
                <a:solidFill>
                  <a:srgbClr val="002060"/>
                </a:solidFill>
              </a:rPr>
              <a:t>обратите </a:t>
            </a:r>
            <a:r>
              <a:rPr lang="ru-RU" sz="2400">
                <a:solidFill>
                  <a:srgbClr val="002060"/>
                </a:solidFill>
              </a:rPr>
              <a:t>внимание на правописание </a:t>
            </a:r>
            <a:r>
              <a:rPr lang="ru-RU" sz="2400" smtClean="0">
                <a:solidFill>
                  <a:srgbClr val="002060"/>
                </a:solidFill>
              </a:rPr>
              <a:t>месяцев:  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smtClean="0">
                <a:solidFill>
                  <a:srgbClr val="002060"/>
                </a:solidFill>
              </a:rPr>
              <a:t>У </a:t>
            </a:r>
            <a:r>
              <a:rPr lang="ru-RU" sz="2400">
                <a:solidFill>
                  <a:srgbClr val="002060"/>
                </a:solidFill>
              </a:rPr>
              <a:t>всех месяцев  в конце слова  ь </a:t>
            </a:r>
            <a:r>
              <a:rPr lang="ru-RU" sz="2400" smtClean="0">
                <a:solidFill>
                  <a:srgbClr val="002060"/>
                </a:solidFill>
              </a:rPr>
              <a:t>, мягкий </a:t>
            </a:r>
            <a:r>
              <a:rPr lang="ru-RU" sz="2400">
                <a:solidFill>
                  <a:srgbClr val="002060"/>
                </a:solidFill>
              </a:rPr>
              <a:t>знак, кроме у 3 </a:t>
            </a:r>
            <a:r>
              <a:rPr lang="ru-RU" sz="2400" smtClean="0">
                <a:solidFill>
                  <a:srgbClr val="002060"/>
                </a:solidFill>
              </a:rPr>
              <a:t>месяца :  март, </a:t>
            </a:r>
            <a:r>
              <a:rPr lang="ru-RU" sz="2400">
                <a:solidFill>
                  <a:srgbClr val="002060"/>
                </a:solidFill>
              </a:rPr>
              <a:t>май и </a:t>
            </a:r>
            <a:r>
              <a:rPr lang="ru-RU" sz="2400" smtClean="0">
                <a:solidFill>
                  <a:srgbClr val="002060"/>
                </a:solidFill>
              </a:rPr>
              <a:t>август.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sr-Cyrl-RS" sz="18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14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Cyrl-RS" sz="4800" smtClean="0">
                <a:solidFill>
                  <a:srgbClr val="FF0000"/>
                </a:solidFill>
              </a:rPr>
              <a:t>П</a:t>
            </a:r>
            <a:r>
              <a:rPr lang="en-US" sz="4800" smtClean="0">
                <a:solidFill>
                  <a:srgbClr val="FF0000"/>
                </a:solidFill>
              </a:rPr>
              <a:t>ов</a:t>
            </a:r>
            <a:r>
              <a:rPr lang="sr-Cyrl-RS" sz="4800" smtClean="0">
                <a:solidFill>
                  <a:srgbClr val="FF0000"/>
                </a:solidFill>
              </a:rPr>
              <a:t>т</a:t>
            </a:r>
            <a:r>
              <a:rPr lang="en-US" sz="4800" smtClean="0">
                <a:solidFill>
                  <a:srgbClr val="FF0000"/>
                </a:solidFill>
              </a:rPr>
              <a:t>ор</a:t>
            </a:r>
            <a:r>
              <a:rPr lang="sr-Cyrl-RS" sz="4800" smtClean="0">
                <a:solidFill>
                  <a:srgbClr val="FF0000"/>
                </a:solidFill>
              </a:rPr>
              <a:t>ение</a:t>
            </a:r>
            <a:endParaRPr lang="en-US" sz="4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34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ru-RU" sz="3600" smtClean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600" smtClean="0">
                <a:solidFill>
                  <a:srgbClr val="002060"/>
                </a:solidFill>
              </a:rPr>
              <a:t>На домашнее задание: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ru-RU" sz="36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600" smtClean="0">
                <a:solidFill>
                  <a:srgbClr val="002060"/>
                </a:solidFill>
              </a:rPr>
              <a:t>Выучите читать т</a:t>
            </a:r>
            <a:r>
              <a:rPr lang="en-US" sz="3600" smtClean="0">
                <a:solidFill>
                  <a:srgbClr val="002060"/>
                </a:solidFill>
              </a:rPr>
              <a:t>e</a:t>
            </a:r>
            <a:r>
              <a:rPr lang="ru-RU" sz="3600" smtClean="0">
                <a:solidFill>
                  <a:srgbClr val="002060"/>
                </a:solidFill>
              </a:rPr>
              <a:t>кст</a:t>
            </a:r>
            <a:r>
              <a:rPr lang="sr-Cyrl-RS" sz="3600" smtClean="0">
                <a:solidFill>
                  <a:srgbClr val="002060"/>
                </a:solidFill>
              </a:rPr>
              <a:t> </a:t>
            </a:r>
            <a:r>
              <a:rPr lang="sr-Cyrl-RS" sz="3600">
                <a:solidFill>
                  <a:srgbClr val="002060"/>
                </a:solidFill>
              </a:rPr>
              <a:t>"</a:t>
            </a:r>
            <a:r>
              <a:rPr lang="ru-RU" sz="3600">
                <a:solidFill>
                  <a:srgbClr val="002060"/>
                </a:solidFill>
              </a:rPr>
              <a:t> </a:t>
            </a:r>
            <a:r>
              <a:rPr lang="ru-RU" sz="3600" smtClean="0">
                <a:solidFill>
                  <a:srgbClr val="002060"/>
                </a:solidFill>
              </a:rPr>
              <a:t>Лето</a:t>
            </a:r>
            <a:r>
              <a:rPr lang="ru-RU" sz="3600">
                <a:solidFill>
                  <a:srgbClr val="002060"/>
                </a:solidFill>
              </a:rPr>
              <a:t>" </a:t>
            </a:r>
            <a:r>
              <a:rPr lang="ru-RU" sz="3600" smtClean="0">
                <a:solidFill>
                  <a:srgbClr val="002060"/>
                </a:solidFill>
              </a:rPr>
              <a:t>в </a:t>
            </a:r>
            <a:r>
              <a:rPr lang="ru-RU" sz="3600">
                <a:solidFill>
                  <a:srgbClr val="002060"/>
                </a:solidFill>
              </a:rPr>
              <a:t>ваших учебниках на 107. с</a:t>
            </a:r>
            <a:r>
              <a:rPr lang="en-US" sz="3600">
                <a:solidFill>
                  <a:srgbClr val="002060"/>
                </a:solidFill>
              </a:rPr>
              <a:t>m</a:t>
            </a:r>
            <a:r>
              <a:rPr lang="ru-RU" sz="3600">
                <a:solidFill>
                  <a:srgbClr val="002060"/>
                </a:solidFill>
              </a:rPr>
              <a:t>ранице.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36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smtClean="0">
                <a:solidFill>
                  <a:srgbClr val="002060"/>
                </a:solidFill>
              </a:rPr>
              <a:t>Doc</a:t>
            </a:r>
            <a:r>
              <a:rPr lang="ru-RU" sz="3600">
                <a:solidFill>
                  <a:srgbClr val="002060"/>
                </a:solidFill>
              </a:rPr>
              <a:t>видания, </a:t>
            </a:r>
            <a:r>
              <a:rPr lang="ru-RU" sz="3600" smtClean="0">
                <a:solidFill>
                  <a:srgbClr val="002060"/>
                </a:solidFill>
              </a:rPr>
              <a:t> дорогие </a:t>
            </a:r>
            <a:r>
              <a:rPr lang="ru-RU" sz="3600">
                <a:solidFill>
                  <a:srgbClr val="002060"/>
                </a:solidFill>
              </a:rPr>
              <a:t>ученики!</a:t>
            </a:r>
            <a:endParaRPr lang="en-US" sz="3600">
              <a:solidFill>
                <a:srgbClr val="002060"/>
              </a:solidFill>
            </a:endParaRPr>
          </a:p>
          <a:p>
            <a:pPr marL="0" indent="0">
              <a:buClr>
                <a:srgbClr val="FFFF00"/>
              </a:buClr>
              <a:buNone/>
            </a:pPr>
            <a:endParaRPr lang="ru-RU" sz="3600" smtClean="0"/>
          </a:p>
          <a:p>
            <a:pPr marL="0" indent="0">
              <a:buNone/>
            </a:pPr>
            <a:endParaRPr lang="en-US" sz="36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Latn-BA" sz="4800" smtClean="0">
                <a:solidFill>
                  <a:srgbClr val="FF0000"/>
                </a:solidFill>
              </a:rPr>
              <a:t>Dомашнее </a:t>
            </a:r>
            <a:r>
              <a:rPr lang="sr-Latn-BA" sz="4800">
                <a:solidFill>
                  <a:srgbClr val="FF0000"/>
                </a:solidFill>
              </a:rPr>
              <a:t>задание</a:t>
            </a:r>
            <a:endParaRPr lang="en-US" sz="4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01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>
                <a:solidFill>
                  <a:srgbClr val="002060"/>
                </a:solidFill>
              </a:rPr>
              <a:t>Э</a:t>
            </a:r>
            <a:r>
              <a:rPr lang="en-US">
                <a:solidFill>
                  <a:srgbClr val="002060"/>
                </a:solidFill>
              </a:rPr>
              <a:t>mo</a:t>
            </a:r>
            <a:r>
              <a:rPr lang="ru-RU">
                <a:solidFill>
                  <a:srgbClr val="002060"/>
                </a:solidFill>
              </a:rPr>
              <a:t> у вас новый урок Вы э</a:t>
            </a:r>
            <a:r>
              <a:rPr lang="en-US">
                <a:solidFill>
                  <a:srgbClr val="002060"/>
                </a:solidFill>
              </a:rPr>
              <a:t>mo</a:t>
            </a:r>
            <a:r>
              <a:rPr lang="ru-RU">
                <a:solidFill>
                  <a:srgbClr val="002060"/>
                </a:solidFill>
              </a:rPr>
              <a:t> ещё не учили. Сначала </a:t>
            </a:r>
            <a:r>
              <a:rPr lang="ru-RU" smtClean="0">
                <a:solidFill>
                  <a:srgbClr val="002060"/>
                </a:solidFill>
              </a:rPr>
              <a:t>вот </a:t>
            </a:r>
            <a:r>
              <a:rPr lang="ru-RU">
                <a:solidFill>
                  <a:srgbClr val="002060"/>
                </a:solidFill>
              </a:rPr>
              <a:t>вам </a:t>
            </a:r>
            <a:r>
              <a:rPr lang="ru-RU" smtClean="0">
                <a:solidFill>
                  <a:srgbClr val="002060"/>
                </a:solidFill>
              </a:rPr>
              <a:t>одна загадка: "</a:t>
            </a:r>
            <a:r>
              <a:rPr lang="en-US" smtClean="0">
                <a:solidFill>
                  <a:srgbClr val="002060"/>
                </a:solidFill>
              </a:rPr>
              <a:t>D</a:t>
            </a:r>
            <a:r>
              <a:rPr lang="ru-RU" smtClean="0">
                <a:solidFill>
                  <a:srgbClr val="002060"/>
                </a:solidFill>
              </a:rPr>
              <a:t>венадцать"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mtClean="0">
                <a:solidFill>
                  <a:srgbClr val="002060"/>
                </a:solidFill>
              </a:rPr>
              <a:t>братьев</a:t>
            </a:r>
            <a:endParaRPr lang="en-US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>
                <a:solidFill>
                  <a:srgbClr val="002060"/>
                </a:solidFill>
              </a:rPr>
              <a:t>D</a:t>
            </a:r>
            <a:r>
              <a:rPr lang="ru-RU">
                <a:solidFill>
                  <a:srgbClr val="002060"/>
                </a:solidFill>
              </a:rPr>
              <a:t>руг за </a:t>
            </a:r>
            <a:r>
              <a:rPr lang="ru-RU" smtClean="0">
                <a:solidFill>
                  <a:srgbClr val="002060"/>
                </a:solidFill>
              </a:rPr>
              <a:t>другом ходям</a:t>
            </a:r>
            <a:endParaRPr lang="en-US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>
                <a:solidFill>
                  <a:srgbClr val="002060"/>
                </a:solidFill>
              </a:rPr>
              <a:t>D</a:t>
            </a:r>
            <a:r>
              <a:rPr lang="ru-RU">
                <a:solidFill>
                  <a:srgbClr val="002060"/>
                </a:solidFill>
              </a:rPr>
              <a:t>руг </a:t>
            </a:r>
            <a:r>
              <a:rPr lang="ru-RU" smtClean="0">
                <a:solidFill>
                  <a:srgbClr val="002060"/>
                </a:solidFill>
              </a:rPr>
              <a:t>друга </a:t>
            </a:r>
            <a:r>
              <a:rPr lang="ru-RU">
                <a:solidFill>
                  <a:srgbClr val="002060"/>
                </a:solidFill>
              </a:rPr>
              <a:t>не </a:t>
            </a:r>
            <a:r>
              <a:rPr lang="ru-RU" smtClean="0">
                <a:solidFill>
                  <a:srgbClr val="002060"/>
                </a:solidFill>
              </a:rPr>
              <a:t>обходят  </a:t>
            </a:r>
            <a:endParaRPr lang="sr-Cyrl-RS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K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o</a:t>
            </a:r>
            <a:r>
              <a:rPr lang="ru-RU" smtClean="0">
                <a:solidFill>
                  <a:srgbClr val="002060"/>
                </a:solidFill>
              </a:rPr>
              <a:t> </a:t>
            </a:r>
            <a:r>
              <a:rPr lang="ru-RU">
                <a:solidFill>
                  <a:srgbClr val="002060"/>
                </a:solidFill>
              </a:rPr>
              <a:t>из вас </a:t>
            </a:r>
            <a:r>
              <a:rPr lang="ru-RU" smtClean="0">
                <a:solidFill>
                  <a:srgbClr val="002060"/>
                </a:solidFill>
              </a:rPr>
              <a:t>может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ru-RU" smtClean="0">
                <a:solidFill>
                  <a:srgbClr val="002060"/>
                </a:solidFill>
              </a:rPr>
              <a:t>огадаться </a:t>
            </a:r>
            <a:r>
              <a:rPr lang="sr-Latn-BA" smtClean="0">
                <a:solidFill>
                  <a:srgbClr val="002060"/>
                </a:solidFill>
              </a:rPr>
              <a:t> </a:t>
            </a:r>
            <a:r>
              <a:rPr lang="ru-RU" smtClean="0">
                <a:solidFill>
                  <a:srgbClr val="002060"/>
                </a:solidFill>
              </a:rPr>
              <a:t>о </a:t>
            </a:r>
            <a:r>
              <a:rPr lang="ru-RU">
                <a:solidFill>
                  <a:srgbClr val="002060"/>
                </a:solidFill>
              </a:rPr>
              <a:t>каких  </a:t>
            </a:r>
            <a:r>
              <a:rPr lang="ru-RU" smtClean="0">
                <a:solidFill>
                  <a:srgbClr val="002060"/>
                </a:solidFill>
              </a:rPr>
              <a:t>двенадцать братьев идет </a:t>
            </a:r>
            <a:r>
              <a:rPr lang="ru-RU">
                <a:solidFill>
                  <a:srgbClr val="002060"/>
                </a:solidFill>
              </a:rPr>
              <a:t>реч в э</a:t>
            </a:r>
            <a:r>
              <a:rPr lang="en-US">
                <a:solidFill>
                  <a:srgbClr val="002060"/>
                </a:solidFill>
              </a:rPr>
              <a:t>mo</a:t>
            </a:r>
            <a:r>
              <a:rPr lang="ru-RU">
                <a:solidFill>
                  <a:srgbClr val="002060"/>
                </a:solidFill>
              </a:rPr>
              <a:t>й </a:t>
            </a:r>
            <a:r>
              <a:rPr lang="ru-RU" smtClean="0">
                <a:solidFill>
                  <a:srgbClr val="002060"/>
                </a:solidFill>
              </a:rPr>
              <a:t>загадке</a:t>
            </a:r>
            <a:r>
              <a:rPr lang="ru-RU">
                <a:solidFill>
                  <a:srgbClr val="002060"/>
                </a:solidFill>
              </a:rPr>
              <a:t>? </a:t>
            </a:r>
            <a:r>
              <a:rPr lang="ru-RU" smtClean="0">
                <a:solidFill>
                  <a:srgbClr val="002060"/>
                </a:solidFill>
              </a:rPr>
              <a:t>Правильно. Реч идет </a:t>
            </a:r>
            <a:r>
              <a:rPr lang="ru-RU">
                <a:solidFill>
                  <a:srgbClr val="002060"/>
                </a:solidFill>
              </a:rPr>
              <a:t>о </a:t>
            </a:r>
            <a:r>
              <a:rPr lang="ru-RU" smtClean="0">
                <a:solidFill>
                  <a:srgbClr val="002060"/>
                </a:solidFill>
              </a:rPr>
              <a:t>двенадцать </a:t>
            </a:r>
            <a:r>
              <a:rPr lang="ru-RU">
                <a:solidFill>
                  <a:srgbClr val="002060"/>
                </a:solidFill>
              </a:rPr>
              <a:t>месяцев</a:t>
            </a:r>
            <a:r>
              <a:rPr lang="ru-RU" smtClean="0">
                <a:solidFill>
                  <a:srgbClr val="002060"/>
                </a:solidFill>
              </a:rPr>
              <a:t>. Хорошо!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sr-Latn-BA" sz="200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D</a:t>
            </a:r>
            <a:r>
              <a:rPr lang="ru-RU" sz="4800" smtClean="0">
                <a:solidFill>
                  <a:srgbClr val="FF0000"/>
                </a:solidFill>
              </a:rPr>
              <a:t>венадцать</a:t>
            </a:r>
            <a:endParaRPr lang="en-US" sz="4800">
              <a:solidFill>
                <a:srgbClr val="FF0000"/>
              </a:solidFill>
            </a:endParaRPr>
          </a:p>
        </p:txBody>
      </p:sp>
      <p:pic>
        <p:nvPicPr>
          <p:cNvPr id="5" name="Picture 3" descr="C:\Users\ecc\Desktop\1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3733800" cy="144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9429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0292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>
                <a:solidFill>
                  <a:srgbClr val="002060"/>
                </a:solidFill>
              </a:rPr>
              <a:t>Da</a:t>
            </a:r>
            <a:r>
              <a:rPr lang="ru-RU" sz="2800" smtClean="0">
                <a:solidFill>
                  <a:srgbClr val="002060"/>
                </a:solidFill>
              </a:rPr>
              <a:t>вайт</a:t>
            </a:r>
            <a:r>
              <a:rPr lang="en-US" sz="2800" smtClean="0">
                <a:solidFill>
                  <a:srgbClr val="002060"/>
                </a:solidFill>
              </a:rPr>
              <a:t>e</a:t>
            </a:r>
            <a:r>
              <a:rPr lang="ru-RU" sz="2800" smtClean="0">
                <a:solidFill>
                  <a:srgbClr val="002060"/>
                </a:solidFill>
              </a:rPr>
              <a:t> </a:t>
            </a:r>
            <a:r>
              <a:rPr lang="ru-RU" sz="2800">
                <a:solidFill>
                  <a:srgbClr val="002060"/>
                </a:solidFill>
              </a:rPr>
              <a:t>перечислим названия </a:t>
            </a:r>
            <a:r>
              <a:rPr lang="ru-RU" sz="2800" smtClean="0">
                <a:solidFill>
                  <a:srgbClr val="002060"/>
                </a:solidFill>
              </a:rPr>
              <a:t>месяцев:</a:t>
            </a:r>
            <a:r>
              <a:rPr lang="sr-Latn-BA" sz="2800" smtClean="0">
                <a:solidFill>
                  <a:srgbClr val="002060"/>
                </a:solidFill>
              </a:rPr>
              <a:t> </a:t>
            </a:r>
            <a:r>
              <a:rPr lang="ru-RU" sz="2800" smtClean="0">
                <a:solidFill>
                  <a:srgbClr val="002060"/>
                </a:solidFill>
              </a:rPr>
              <a:t>январь,февраль,мар</a:t>
            </a:r>
            <a:r>
              <a:rPr lang="en-US" sz="2800" smtClean="0">
                <a:solidFill>
                  <a:srgbClr val="002060"/>
                </a:solidFill>
              </a:rPr>
              <a:t>m</a:t>
            </a:r>
            <a:r>
              <a:rPr lang="ru-RU" sz="2800" smtClean="0">
                <a:solidFill>
                  <a:srgbClr val="002060"/>
                </a:solidFill>
              </a:rPr>
              <a:t>,апрель,май,июнь,июль,авгус</a:t>
            </a:r>
            <a:r>
              <a:rPr lang="en-US" sz="2800">
                <a:solidFill>
                  <a:srgbClr val="002060"/>
                </a:solidFill>
              </a:rPr>
              <a:t>m</a:t>
            </a:r>
            <a:r>
              <a:rPr lang="ru-RU" sz="2800" smtClean="0">
                <a:solidFill>
                  <a:srgbClr val="002060"/>
                </a:solidFill>
              </a:rPr>
              <a:t>,</a:t>
            </a:r>
            <a:r>
              <a:rPr lang="sr-Latn-BA" sz="2800" smtClean="0">
                <a:solidFill>
                  <a:srgbClr val="002060"/>
                </a:solidFill>
              </a:rPr>
              <a:t> </a:t>
            </a:r>
            <a:r>
              <a:rPr lang="ru-RU" sz="2800" smtClean="0">
                <a:solidFill>
                  <a:srgbClr val="002060"/>
                </a:solidFill>
              </a:rPr>
              <a:t>сентябрь, октябрь,</a:t>
            </a:r>
            <a:r>
              <a:rPr lang="sr-Latn-BA" sz="2800" smtClean="0">
                <a:solidFill>
                  <a:srgbClr val="002060"/>
                </a:solidFill>
              </a:rPr>
              <a:t> </a:t>
            </a:r>
            <a:r>
              <a:rPr lang="ru-RU" sz="2800" smtClean="0">
                <a:solidFill>
                  <a:srgbClr val="002060"/>
                </a:solidFill>
              </a:rPr>
              <a:t>ноябрь </a:t>
            </a:r>
            <a:r>
              <a:rPr lang="ru-RU" sz="2800">
                <a:solidFill>
                  <a:srgbClr val="002060"/>
                </a:solidFill>
              </a:rPr>
              <a:t>и декабрь</a:t>
            </a:r>
            <a:r>
              <a:rPr lang="ru-RU" sz="28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ru-RU" sz="2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smtClean="0">
                <a:solidFill>
                  <a:srgbClr val="002060"/>
                </a:solidFill>
              </a:rPr>
              <a:t>Хорошо. Еще </a:t>
            </a:r>
            <a:r>
              <a:rPr lang="ru-RU" sz="2800">
                <a:solidFill>
                  <a:srgbClr val="002060"/>
                </a:solidFill>
              </a:rPr>
              <a:t>раз</a:t>
            </a:r>
            <a:r>
              <a:rPr lang="ru-RU" sz="2800" smtClean="0">
                <a:solidFill>
                  <a:srgbClr val="002060"/>
                </a:solidFill>
              </a:rPr>
              <a:t>, повт</a:t>
            </a:r>
            <a:r>
              <a:rPr lang="en-US" sz="2800" smtClean="0">
                <a:solidFill>
                  <a:srgbClr val="002060"/>
                </a:solidFill>
              </a:rPr>
              <a:t>op</a:t>
            </a:r>
            <a:r>
              <a:rPr lang="ru-RU" sz="2800" smtClean="0">
                <a:solidFill>
                  <a:srgbClr val="002060"/>
                </a:solidFill>
              </a:rPr>
              <a:t>яйт</a:t>
            </a:r>
            <a:r>
              <a:rPr lang="en-US" sz="2800" smtClean="0">
                <a:solidFill>
                  <a:srgbClr val="002060"/>
                </a:solidFill>
              </a:rPr>
              <a:t>e</a:t>
            </a:r>
            <a:r>
              <a:rPr lang="ru-RU" sz="2800" smtClean="0">
                <a:solidFill>
                  <a:srgbClr val="002060"/>
                </a:solidFill>
              </a:rPr>
              <a:t> </a:t>
            </a:r>
            <a:r>
              <a:rPr lang="ru-RU" sz="2800">
                <a:solidFill>
                  <a:srgbClr val="002060"/>
                </a:solidFill>
              </a:rPr>
              <a:t>за мной: январь</a:t>
            </a:r>
            <a:r>
              <a:rPr lang="ru-RU" sz="2800" smtClean="0">
                <a:solidFill>
                  <a:srgbClr val="002060"/>
                </a:solidFill>
              </a:rPr>
              <a:t>,</a:t>
            </a:r>
            <a:r>
              <a:rPr lang="sr-Latn-BA" sz="2800" smtClean="0">
                <a:solidFill>
                  <a:srgbClr val="002060"/>
                </a:solidFill>
              </a:rPr>
              <a:t> </a:t>
            </a:r>
            <a:r>
              <a:rPr lang="ru-RU" sz="2800" smtClean="0">
                <a:solidFill>
                  <a:srgbClr val="002060"/>
                </a:solidFill>
              </a:rPr>
              <a:t>февраль,март,апрель,май,июнь,июль,</a:t>
            </a:r>
            <a:r>
              <a:rPr lang="sr-Latn-BA" sz="2800" smtClean="0">
                <a:solidFill>
                  <a:srgbClr val="002060"/>
                </a:solidFill>
              </a:rPr>
              <a:t> </a:t>
            </a:r>
            <a:r>
              <a:rPr lang="ru-RU" sz="2800" smtClean="0">
                <a:solidFill>
                  <a:srgbClr val="002060"/>
                </a:solidFill>
              </a:rPr>
              <a:t>август,сентябрь,октябрь,ноябрь </a:t>
            </a:r>
            <a:r>
              <a:rPr lang="ru-RU" sz="2800">
                <a:solidFill>
                  <a:srgbClr val="002060"/>
                </a:solidFill>
              </a:rPr>
              <a:t>и декабрь.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ru-RU" sz="2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smtClean="0">
                <a:solidFill>
                  <a:srgbClr val="002060"/>
                </a:solidFill>
              </a:rPr>
              <a:t>А кт</a:t>
            </a:r>
            <a:r>
              <a:rPr lang="en-US" sz="2800" smtClean="0">
                <a:solidFill>
                  <a:srgbClr val="002060"/>
                </a:solidFill>
              </a:rPr>
              <a:t>o</a:t>
            </a:r>
            <a:r>
              <a:rPr lang="ru-RU" sz="2800" smtClean="0">
                <a:solidFill>
                  <a:srgbClr val="002060"/>
                </a:solidFill>
              </a:rPr>
              <a:t> </a:t>
            </a:r>
            <a:r>
              <a:rPr lang="ru-RU" sz="2800">
                <a:solidFill>
                  <a:srgbClr val="002060"/>
                </a:solidFill>
              </a:rPr>
              <a:t>из вас </a:t>
            </a:r>
            <a:r>
              <a:rPr lang="ru-RU" sz="2800" smtClean="0">
                <a:solidFill>
                  <a:srgbClr val="002060"/>
                </a:solidFill>
              </a:rPr>
              <a:t>знает </a:t>
            </a:r>
            <a:r>
              <a:rPr lang="ru-RU" sz="2800">
                <a:solidFill>
                  <a:srgbClr val="002060"/>
                </a:solidFill>
              </a:rPr>
              <a:t>сколько времен года у нас? </a:t>
            </a:r>
            <a:r>
              <a:rPr lang="ru-RU" sz="2800" smtClean="0">
                <a:solidFill>
                  <a:srgbClr val="002060"/>
                </a:solidFill>
              </a:rPr>
              <a:t>Какие?</a:t>
            </a:r>
            <a:r>
              <a:rPr lang="sr-Latn-BA" sz="2800" smtClean="0">
                <a:solidFill>
                  <a:srgbClr val="002060"/>
                </a:solidFill>
              </a:rPr>
              <a:t>   </a:t>
            </a:r>
            <a:r>
              <a:rPr lang="ru-RU" sz="2800" b="1" smtClean="0">
                <a:solidFill>
                  <a:srgbClr val="002060"/>
                </a:solidFill>
              </a:rPr>
              <a:t>Весна</a:t>
            </a:r>
            <a:r>
              <a:rPr lang="ru-RU" sz="2800" b="1">
                <a:solidFill>
                  <a:srgbClr val="002060"/>
                </a:solidFill>
              </a:rPr>
              <a:t>, Ле</a:t>
            </a:r>
            <a:r>
              <a:rPr lang="en-US" sz="2800" b="1">
                <a:solidFill>
                  <a:srgbClr val="002060"/>
                </a:solidFill>
              </a:rPr>
              <a:t>m</a:t>
            </a:r>
            <a:r>
              <a:rPr lang="ru-RU" sz="2800" b="1">
                <a:solidFill>
                  <a:srgbClr val="002060"/>
                </a:solidFill>
              </a:rPr>
              <a:t>о</a:t>
            </a:r>
            <a:r>
              <a:rPr lang="ru-RU" sz="2800" b="1" smtClean="0">
                <a:solidFill>
                  <a:srgbClr val="002060"/>
                </a:solidFill>
              </a:rPr>
              <a:t>,</a:t>
            </a:r>
            <a:r>
              <a:rPr lang="sr-Latn-BA" sz="2800" b="1" smtClean="0">
                <a:solidFill>
                  <a:srgbClr val="002060"/>
                </a:solidFill>
              </a:rPr>
              <a:t> </a:t>
            </a:r>
            <a:r>
              <a:rPr lang="ru-RU" sz="2800" b="1" smtClean="0">
                <a:solidFill>
                  <a:srgbClr val="002060"/>
                </a:solidFill>
              </a:rPr>
              <a:t>Осень </a:t>
            </a:r>
            <a:r>
              <a:rPr lang="ru-RU" sz="2800" b="1">
                <a:solidFill>
                  <a:srgbClr val="002060"/>
                </a:solidFill>
              </a:rPr>
              <a:t>и </a:t>
            </a:r>
            <a:r>
              <a:rPr lang="ru-RU" sz="2800" b="1" smtClean="0">
                <a:solidFill>
                  <a:srgbClr val="002060"/>
                </a:solidFill>
              </a:rPr>
              <a:t>Зима</a:t>
            </a:r>
            <a:r>
              <a:rPr lang="ru-RU" sz="2800" smtClean="0">
                <a:solidFill>
                  <a:srgbClr val="002060"/>
                </a:solidFill>
              </a:rPr>
              <a:t>.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4800" smtClean="0">
                <a:solidFill>
                  <a:srgbClr val="FF0000"/>
                </a:solidFill>
              </a:rPr>
              <a:t>Месяц</a:t>
            </a:r>
            <a:r>
              <a:rPr lang="en-US" sz="4800">
                <a:solidFill>
                  <a:srgbClr val="FF0000"/>
                </a:solidFill>
              </a:rPr>
              <a:t>ы </a:t>
            </a:r>
            <a:r>
              <a:rPr lang="ru-RU" sz="4800" smtClean="0">
                <a:solidFill>
                  <a:srgbClr val="FF0000"/>
                </a:solidFill>
              </a:rPr>
              <a:t> и </a:t>
            </a:r>
            <a:r>
              <a:rPr lang="sr-Latn-BA" sz="4800" smtClean="0">
                <a:solidFill>
                  <a:srgbClr val="FF0000"/>
                </a:solidFill>
              </a:rPr>
              <a:t> </a:t>
            </a:r>
            <a:r>
              <a:rPr lang="ru-RU" sz="4800" smtClean="0">
                <a:solidFill>
                  <a:srgbClr val="FF0000"/>
                </a:solidFill>
              </a:rPr>
              <a:t>времена </a:t>
            </a:r>
            <a:r>
              <a:rPr lang="ru-RU" sz="4800">
                <a:solidFill>
                  <a:srgbClr val="FF0000"/>
                </a:solidFill>
              </a:rPr>
              <a:t>года</a:t>
            </a:r>
            <a:endParaRPr lang="en-US" sz="4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1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0292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2800" smtClean="0">
                <a:solidFill>
                  <a:srgbClr val="002060"/>
                </a:solidFill>
              </a:rPr>
              <a:t>Чт</a:t>
            </a:r>
            <a:r>
              <a:rPr lang="ru-RU" sz="2800" smtClean="0">
                <a:solidFill>
                  <a:srgbClr val="002060"/>
                </a:solidFill>
              </a:rPr>
              <a:t>о характерно для </a:t>
            </a:r>
            <a:r>
              <a:rPr lang="ru-RU" sz="2800">
                <a:solidFill>
                  <a:srgbClr val="002060"/>
                </a:solidFill>
              </a:rPr>
              <a:t>весны</a:t>
            </a:r>
            <a:r>
              <a:rPr lang="ru-RU" sz="2800" smtClean="0">
                <a:solidFill>
                  <a:srgbClr val="002060"/>
                </a:solidFill>
              </a:rPr>
              <a:t>? Весной тает </a:t>
            </a:r>
            <a:r>
              <a:rPr lang="ru-RU" sz="2800">
                <a:solidFill>
                  <a:srgbClr val="002060"/>
                </a:solidFill>
              </a:rPr>
              <a:t>снег</a:t>
            </a:r>
            <a:r>
              <a:rPr lang="ru-RU" sz="28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2060"/>
                </a:solidFill>
              </a:rPr>
              <a:t>D</a:t>
            </a:r>
            <a:r>
              <a:rPr lang="ru-RU" sz="2800">
                <a:solidFill>
                  <a:srgbClr val="002060"/>
                </a:solidFill>
              </a:rPr>
              <a:t>ни </a:t>
            </a:r>
            <a:r>
              <a:rPr lang="ru-RU" sz="2800" smtClean="0">
                <a:solidFill>
                  <a:srgbClr val="002060"/>
                </a:solidFill>
              </a:rPr>
              <a:t>становятся </a:t>
            </a:r>
            <a:r>
              <a:rPr lang="en-US" sz="2800">
                <a:solidFill>
                  <a:srgbClr val="002060"/>
                </a:solidFill>
              </a:rPr>
              <a:t>g</a:t>
            </a:r>
            <a:r>
              <a:rPr lang="ru-RU" sz="2800">
                <a:solidFill>
                  <a:srgbClr val="002060"/>
                </a:solidFill>
              </a:rPr>
              <a:t>линнее</a:t>
            </a:r>
            <a:r>
              <a:rPr lang="ru-RU" sz="2800" smtClean="0">
                <a:solidFill>
                  <a:srgbClr val="002060"/>
                </a:solidFill>
              </a:rPr>
              <a:t>, а </a:t>
            </a:r>
            <a:r>
              <a:rPr lang="ru-RU" sz="2800">
                <a:solidFill>
                  <a:srgbClr val="002060"/>
                </a:solidFill>
              </a:rPr>
              <a:t>ночи короче</a:t>
            </a:r>
            <a:r>
              <a:rPr lang="ru-RU" sz="28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smtClean="0">
                <a:solidFill>
                  <a:srgbClr val="002060"/>
                </a:solidFill>
              </a:rPr>
              <a:t>Небо становится </a:t>
            </a:r>
            <a:r>
              <a:rPr lang="ru-RU" sz="2800">
                <a:solidFill>
                  <a:srgbClr val="002060"/>
                </a:solidFill>
              </a:rPr>
              <a:t>голубее и </a:t>
            </a:r>
            <a:r>
              <a:rPr lang="ru-RU" sz="2800" smtClean="0">
                <a:solidFill>
                  <a:srgbClr val="002060"/>
                </a:solidFill>
              </a:rPr>
              <a:t>температура воздуха повышается.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smtClean="0">
                <a:solidFill>
                  <a:srgbClr val="002060"/>
                </a:solidFill>
              </a:rPr>
              <a:t>Начинают цвести, цветы </a:t>
            </a:r>
            <a:r>
              <a:rPr lang="ru-RU" sz="2800">
                <a:solidFill>
                  <a:srgbClr val="002060"/>
                </a:solidFill>
              </a:rPr>
              <a:t>и </a:t>
            </a:r>
            <a:r>
              <a:rPr lang="ru-RU" sz="2800" smtClean="0">
                <a:solidFill>
                  <a:srgbClr val="002060"/>
                </a:solidFill>
              </a:rPr>
              <a:t>птицы поют.</a:t>
            </a: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sr-Latn-BA" sz="200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Cyrl-RS" sz="4800" smtClean="0">
                <a:solidFill>
                  <a:srgbClr val="FF0000"/>
                </a:solidFill>
              </a:rPr>
              <a:t>Весна</a:t>
            </a:r>
            <a:endParaRPr lang="en-US" sz="4800">
              <a:solidFill>
                <a:srgbClr val="FF0000"/>
              </a:solidFill>
            </a:endParaRPr>
          </a:p>
        </p:txBody>
      </p:sp>
      <p:pic>
        <p:nvPicPr>
          <p:cNvPr id="1026" name="Picture 2" descr="C:\Users\ecc\Desktop\sp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14800"/>
            <a:ext cx="3962400" cy="190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60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2128" y="1219200"/>
            <a:ext cx="8229600" cy="5105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sr-Cyrl-RS" sz="2800" smtClean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2060"/>
                </a:solidFill>
              </a:rPr>
              <a:t>Ч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о харак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ерно </a:t>
            </a:r>
            <a:r>
              <a:rPr lang="sr-Cyrl-RS" sz="2800" smtClean="0">
                <a:solidFill>
                  <a:srgbClr val="002060"/>
                </a:solidFill>
              </a:rPr>
              <a:t>д</a:t>
            </a:r>
            <a:r>
              <a:rPr lang="en-US" sz="2800" smtClean="0">
                <a:solidFill>
                  <a:srgbClr val="002060"/>
                </a:solidFill>
              </a:rPr>
              <a:t>ля ле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а </a:t>
            </a:r>
            <a:r>
              <a:rPr lang="en-US" sz="2800">
                <a:solidFill>
                  <a:srgbClr val="002060"/>
                </a:solidFill>
              </a:rPr>
              <a:t>?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2060"/>
                </a:solidFill>
              </a:rPr>
              <a:t>Ле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ом </a:t>
            </a:r>
            <a:r>
              <a:rPr lang="sr-Cyrl-RS" sz="2800" smtClean="0">
                <a:solidFill>
                  <a:srgbClr val="002060"/>
                </a:solidFill>
              </a:rPr>
              <a:t>д</a:t>
            </a:r>
            <a:r>
              <a:rPr lang="en-US" sz="2800" smtClean="0">
                <a:solidFill>
                  <a:srgbClr val="002060"/>
                </a:solidFill>
              </a:rPr>
              <a:t>ни </a:t>
            </a:r>
            <a:r>
              <a:rPr lang="en-US" sz="2800">
                <a:solidFill>
                  <a:srgbClr val="002060"/>
                </a:solidFill>
              </a:rPr>
              <a:t>очень gлинные</a:t>
            </a:r>
            <a:r>
              <a:rPr lang="en-US" sz="2800" smtClean="0">
                <a:solidFill>
                  <a:srgbClr val="002060"/>
                </a:solidFill>
              </a:rPr>
              <a:t>,</a:t>
            </a:r>
            <a:r>
              <a:rPr lang="sr-Cyrl-RS" sz="280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а </a:t>
            </a:r>
            <a:r>
              <a:rPr lang="en-US" sz="2800">
                <a:solidFill>
                  <a:srgbClr val="002060"/>
                </a:solidFill>
              </a:rPr>
              <a:t>ночи </a:t>
            </a:r>
            <a:r>
              <a:rPr lang="en-US" sz="2800" smtClean="0">
                <a:solidFill>
                  <a:srgbClr val="002060"/>
                </a:solidFill>
              </a:rPr>
              <a:t>коро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кие.</a:t>
            </a:r>
            <a:r>
              <a:rPr lang="sr-Cyrl-RS" sz="280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Ле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ом час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о бывае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 </a:t>
            </a:r>
            <a:r>
              <a:rPr lang="en-US" sz="2800">
                <a:solidFill>
                  <a:srgbClr val="002060"/>
                </a:solidFill>
              </a:rPr>
              <a:t>очень жарко</a:t>
            </a:r>
            <a:r>
              <a:rPr lang="en-US" sz="2800" smtClean="0">
                <a:solidFill>
                  <a:srgbClr val="002060"/>
                </a:solidFill>
              </a:rPr>
              <a:t>.</a:t>
            </a:r>
            <a:endParaRPr lang="sr-Cyrl-RS" sz="2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2060"/>
                </a:solidFill>
              </a:rPr>
              <a:t>Ле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ом </a:t>
            </a:r>
            <a:r>
              <a:rPr lang="sr-Latn-BA" sz="2800" smtClean="0">
                <a:solidFill>
                  <a:srgbClr val="002060"/>
                </a:solidFill>
              </a:rPr>
              <a:t>о</a:t>
            </a:r>
            <a:r>
              <a:rPr lang="sr-Cyrl-RS" sz="2800" smtClean="0">
                <a:solidFill>
                  <a:srgbClr val="002060"/>
                </a:solidFill>
              </a:rPr>
              <a:t>тд</a:t>
            </a:r>
            <a:r>
              <a:rPr lang="sr-Latn-BA" sz="2800" smtClean="0">
                <a:solidFill>
                  <a:srgbClr val="002060"/>
                </a:solidFill>
              </a:rPr>
              <a:t>ыхаем</a:t>
            </a:r>
            <a:r>
              <a:rPr lang="sr-Cyrl-RS" sz="2800" smtClean="0">
                <a:solidFill>
                  <a:srgbClr val="002060"/>
                </a:solidFill>
              </a:rPr>
              <a:t>, </a:t>
            </a:r>
            <a:r>
              <a:rPr lang="en-US" sz="2800" smtClean="0">
                <a:solidFill>
                  <a:srgbClr val="002060"/>
                </a:solidFill>
              </a:rPr>
              <a:t>купаемся,</a:t>
            </a:r>
            <a:r>
              <a:rPr lang="sr-Cyrl-RS" sz="280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е</a:t>
            </a:r>
            <a:r>
              <a:rPr lang="sr-Cyrl-RS" sz="2800" smtClean="0">
                <a:solidFill>
                  <a:srgbClr val="002060"/>
                </a:solidFill>
              </a:rPr>
              <a:t>д</a:t>
            </a:r>
            <a:r>
              <a:rPr lang="en-US" sz="2800" smtClean="0">
                <a:solidFill>
                  <a:srgbClr val="002060"/>
                </a:solidFill>
              </a:rPr>
              <a:t>ем </a:t>
            </a:r>
            <a:r>
              <a:rPr lang="en-US" sz="2800">
                <a:solidFill>
                  <a:srgbClr val="002060"/>
                </a:solidFill>
              </a:rPr>
              <a:t>на море</a:t>
            </a:r>
            <a:r>
              <a:rPr lang="en-US" sz="2800" smtClean="0">
                <a:solidFill>
                  <a:srgbClr val="002060"/>
                </a:solidFill>
              </a:rPr>
              <a:t>.</a:t>
            </a:r>
            <a:endParaRPr lang="sr-Cyrl-RS" sz="2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2060"/>
                </a:solidFill>
              </a:rPr>
              <a:t>И </a:t>
            </a:r>
            <a:r>
              <a:rPr lang="en-US" sz="2800">
                <a:solidFill>
                  <a:srgbClr val="002060"/>
                </a:solidFill>
              </a:rPr>
              <a:t>самое важное </a:t>
            </a:r>
            <a:r>
              <a:rPr lang="en-US" sz="2800" smtClean="0">
                <a:solidFill>
                  <a:srgbClr val="002060"/>
                </a:solidFill>
              </a:rPr>
              <a:t>не</a:t>
            </a:r>
            <a:r>
              <a:rPr lang="sr-Cyrl-RS" sz="2800" smtClean="0">
                <a:solidFill>
                  <a:srgbClr val="002060"/>
                </a:solidFill>
              </a:rPr>
              <a:t>т </a:t>
            </a:r>
            <a:r>
              <a:rPr lang="en-US" sz="2800" smtClean="0">
                <a:solidFill>
                  <a:srgbClr val="002060"/>
                </a:solidFill>
              </a:rPr>
              <a:t>заня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ий,</a:t>
            </a:r>
            <a:r>
              <a:rPr lang="sr-Cyrl-RS" sz="280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не</a:t>
            </a:r>
            <a:r>
              <a:rPr lang="sr-Cyrl-RS" sz="2800" smtClean="0">
                <a:solidFill>
                  <a:srgbClr val="002060"/>
                </a:solidFill>
              </a:rPr>
              <a:t>т </a:t>
            </a:r>
            <a:r>
              <a:rPr lang="en-US" sz="2800" smtClean="0">
                <a:solidFill>
                  <a:srgbClr val="002060"/>
                </a:solidFill>
              </a:rPr>
              <a:t>школы</a:t>
            </a:r>
            <a:r>
              <a:rPr lang="en-US" sz="2800">
                <a:solidFill>
                  <a:srgbClr val="002060"/>
                </a:solidFill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14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Cyrl-RS" sz="4800" smtClean="0">
                <a:solidFill>
                  <a:srgbClr val="FF0000"/>
                </a:solidFill>
              </a:rPr>
              <a:t>Л</a:t>
            </a:r>
            <a:r>
              <a:rPr lang="en-US" sz="4800" smtClean="0">
                <a:solidFill>
                  <a:srgbClr val="FF0000"/>
                </a:solidFill>
              </a:rPr>
              <a:t>еm</a:t>
            </a:r>
            <a:r>
              <a:rPr lang="sr-Latn-BA" sz="4800" smtClean="0">
                <a:solidFill>
                  <a:srgbClr val="FF0000"/>
                </a:solidFill>
              </a:rPr>
              <a:t>o</a:t>
            </a:r>
            <a:endParaRPr lang="en-US" sz="4800">
              <a:solidFill>
                <a:srgbClr val="FF0000"/>
              </a:solidFill>
            </a:endParaRPr>
          </a:p>
        </p:txBody>
      </p:sp>
      <p:pic>
        <p:nvPicPr>
          <p:cNvPr id="2050" name="Picture 2" descr="C:\Users\ecc\Desktop\lje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200"/>
            <a:ext cx="3800475" cy="1704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7922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53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Чmo харак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ерно 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ля </a:t>
            </a:r>
            <a:r>
              <a:rPr lang="en-US">
                <a:solidFill>
                  <a:srgbClr val="002060"/>
                </a:solidFill>
              </a:rPr>
              <a:t>осени?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>
                <a:solidFill>
                  <a:srgbClr val="002060"/>
                </a:solidFill>
              </a:rPr>
              <a:t>Осенью 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ни с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ановяmся </a:t>
            </a:r>
            <a:r>
              <a:rPr lang="en-US">
                <a:solidFill>
                  <a:srgbClr val="002060"/>
                </a:solidFill>
              </a:rPr>
              <a:t>короче</a:t>
            </a:r>
            <a:r>
              <a:rPr lang="en-US" smtClean="0">
                <a:solidFill>
                  <a:srgbClr val="002060"/>
                </a:solidFill>
              </a:rPr>
              <a:t>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а </a:t>
            </a:r>
            <a:r>
              <a:rPr lang="en-US">
                <a:solidFill>
                  <a:srgbClr val="002060"/>
                </a:solidFill>
              </a:rPr>
              <a:t>ночи gлиннее</a:t>
            </a:r>
            <a:r>
              <a:rPr lang="en-US" smtClean="0">
                <a:solidFill>
                  <a:srgbClr val="002060"/>
                </a:solidFill>
              </a:rPr>
              <a:t>.</a:t>
            </a:r>
            <a:endParaRPr lang="sr-Cyrl-RS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Начинае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ся </a:t>
            </a:r>
            <a:r>
              <a:rPr lang="en-US">
                <a:solidFill>
                  <a:srgbClr val="002060"/>
                </a:solidFill>
              </a:rPr>
              <a:t>пасмурная </a:t>
            </a:r>
            <a:r>
              <a:rPr lang="en-US" smtClean="0">
                <a:solidFill>
                  <a:srgbClr val="002060"/>
                </a:solidFill>
              </a:rPr>
              <a:t>пого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а,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и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е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ож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ь.</a:t>
            </a:r>
            <a:endParaRPr lang="sr-Cyrl-RS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Зреюm фрук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ы </a:t>
            </a:r>
            <a:r>
              <a:rPr lang="en-US">
                <a:solidFill>
                  <a:srgbClr val="002060"/>
                </a:solidFill>
              </a:rPr>
              <a:t>и овощи</a:t>
            </a:r>
            <a:r>
              <a:rPr lang="en-US" smtClean="0">
                <a:solidFill>
                  <a:srgbClr val="002060"/>
                </a:solidFill>
              </a:rPr>
              <a:t>.</a:t>
            </a:r>
            <a:endParaRPr lang="sr-Cyrl-RS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И </a:t>
            </a:r>
            <a:r>
              <a:rPr lang="en-US">
                <a:solidFill>
                  <a:srgbClr val="002060"/>
                </a:solidFill>
              </a:rPr>
              <a:t>чmо оно ещё начинаеmся осенью? </a:t>
            </a:r>
            <a:r>
              <a:rPr lang="en-US" smtClean="0">
                <a:solidFill>
                  <a:srgbClr val="002060"/>
                </a:solidFill>
              </a:rPr>
              <a:t>Ч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о </a:t>
            </a:r>
            <a:r>
              <a:rPr lang="en-US">
                <a:solidFill>
                  <a:srgbClr val="002060"/>
                </a:solidFill>
              </a:rPr>
              <a:t>начинаеmся первого </a:t>
            </a:r>
            <a:r>
              <a:rPr lang="en-US" smtClean="0">
                <a:solidFill>
                  <a:srgbClr val="002060"/>
                </a:solidFill>
              </a:rPr>
              <a:t>сен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ября</a:t>
            </a:r>
            <a:r>
              <a:rPr lang="en-US">
                <a:solidFill>
                  <a:srgbClr val="002060"/>
                </a:solidFill>
              </a:rPr>
              <a:t>? </a:t>
            </a:r>
            <a:r>
              <a:rPr lang="en-US" smtClean="0">
                <a:solidFill>
                  <a:srgbClr val="002060"/>
                </a:solidFill>
              </a:rPr>
              <a:t>-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Начинае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ся </a:t>
            </a:r>
            <a:r>
              <a:rPr lang="en-US">
                <a:solidFill>
                  <a:srgbClr val="002060"/>
                </a:solidFill>
              </a:rPr>
              <a:t>новый учебный </a:t>
            </a:r>
            <a:r>
              <a:rPr lang="en-US" smtClean="0">
                <a:solidFill>
                  <a:srgbClr val="002060"/>
                </a:solidFill>
              </a:rPr>
              <a:t>го</a:t>
            </a:r>
            <a:r>
              <a:rPr lang="sr-Cyrl-RS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.</a:t>
            </a:r>
            <a:endParaRPr lang="sr-Cyrl-RS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762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Осень</a:t>
            </a:r>
          </a:p>
        </p:txBody>
      </p:sp>
      <p:pic>
        <p:nvPicPr>
          <p:cNvPr id="3074" name="Picture 2" descr="C:\Users\ecc\Desktop\jes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4038600" cy="1924050"/>
          </a:xfrm>
          <a:prstGeom prst="roundRect">
            <a:avLst>
              <a:gd name="adj" fmla="val 16667"/>
            </a:avLst>
          </a:prstGeom>
          <a:ln w="76200">
            <a:solidFill>
              <a:srgbClr val="00206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78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>
                <a:solidFill>
                  <a:srgbClr val="002060"/>
                </a:solidFill>
              </a:rPr>
              <a:t>И 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aвай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е </a:t>
            </a:r>
            <a:r>
              <a:rPr lang="en-US">
                <a:solidFill>
                  <a:srgbClr val="002060"/>
                </a:solidFill>
              </a:rPr>
              <a:t>ещё раз поговорим </a:t>
            </a:r>
            <a:r>
              <a:rPr lang="en-US" smtClean="0">
                <a:solidFill>
                  <a:srgbClr val="002060"/>
                </a:solidFill>
              </a:rPr>
              <a:t>ч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о харак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ерно 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ля </a:t>
            </a:r>
            <a:r>
              <a:rPr lang="en-US">
                <a:solidFill>
                  <a:srgbClr val="002060"/>
                </a:solidFill>
              </a:rPr>
              <a:t>зимы</a:t>
            </a:r>
            <a:r>
              <a:rPr lang="en-US" smtClean="0">
                <a:solidFill>
                  <a:srgbClr val="002060"/>
                </a:solidFill>
              </a:rPr>
              <a:t>?</a:t>
            </a:r>
            <a:endParaRPr lang="sr-Cyrl-RS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Зимой </a:t>
            </a:r>
            <a:r>
              <a:rPr lang="en-US">
                <a:solidFill>
                  <a:srgbClr val="002060"/>
                </a:solidFill>
              </a:rPr>
              <a:t>ночи gлинные,а gни </a:t>
            </a:r>
            <a:r>
              <a:rPr lang="en-US" smtClean="0">
                <a:solidFill>
                  <a:srgbClr val="002060"/>
                </a:solidFill>
              </a:rPr>
              <a:t>коро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кие.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И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е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снег</a:t>
            </a:r>
            <a:r>
              <a:rPr lang="en-US" smtClean="0">
                <a:solidFill>
                  <a:srgbClr val="002060"/>
                </a:solidFill>
              </a:rPr>
              <a:t>.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Бываеm холо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но.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Зимой </a:t>
            </a:r>
            <a:r>
              <a:rPr lang="en-US">
                <a:solidFill>
                  <a:srgbClr val="002060"/>
                </a:solidFill>
              </a:rPr>
              <a:t>можно </a:t>
            </a:r>
            <a:r>
              <a:rPr lang="en-US" smtClean="0">
                <a:solidFill>
                  <a:srgbClr val="002060"/>
                </a:solidFill>
              </a:rPr>
              <a:t>ка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а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сья </a:t>
            </a:r>
            <a:r>
              <a:rPr lang="en-US">
                <a:solidFill>
                  <a:srgbClr val="002060"/>
                </a:solidFill>
              </a:rPr>
              <a:t>на коньках</a:t>
            </a:r>
            <a:r>
              <a:rPr lang="en-US" smtClean="0">
                <a:solidFill>
                  <a:srgbClr val="002060"/>
                </a:solidFill>
              </a:rPr>
              <a:t>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на </a:t>
            </a:r>
            <a:r>
              <a:rPr lang="en-US">
                <a:solidFill>
                  <a:srgbClr val="002060"/>
                </a:solidFill>
              </a:rPr>
              <a:t>санках</a:t>
            </a:r>
            <a:r>
              <a:rPr lang="en-US" smtClean="0">
                <a:solidFill>
                  <a:srgbClr val="002060"/>
                </a:solidFill>
              </a:rPr>
              <a:t>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на </a:t>
            </a:r>
            <a:r>
              <a:rPr lang="en-US">
                <a:solidFill>
                  <a:srgbClr val="002060"/>
                </a:solidFill>
              </a:rPr>
              <a:t>лыжах</a:t>
            </a:r>
            <a:r>
              <a:rPr lang="en-US" smtClean="0">
                <a:solidFill>
                  <a:srgbClr val="002060"/>
                </a:solidFill>
              </a:rPr>
              <a:t>.</a:t>
            </a:r>
            <a:endParaRPr lang="sr-Cyrl-RS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Зимой </a:t>
            </a:r>
            <a:r>
              <a:rPr lang="en-US">
                <a:solidFill>
                  <a:srgbClr val="002060"/>
                </a:solidFill>
              </a:rPr>
              <a:t>можно </a:t>
            </a:r>
            <a:r>
              <a:rPr lang="en-US" smtClean="0">
                <a:solidFill>
                  <a:srgbClr val="002060"/>
                </a:solidFill>
              </a:rPr>
              <a:t>лепи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ь </a:t>
            </a:r>
            <a:r>
              <a:rPr lang="en-US">
                <a:solidFill>
                  <a:srgbClr val="002060"/>
                </a:solidFill>
              </a:rPr>
              <a:t>снеговика и </a:t>
            </a:r>
            <a:r>
              <a:rPr lang="en-US" smtClean="0">
                <a:solidFill>
                  <a:srgbClr val="002060"/>
                </a:solidFill>
              </a:rPr>
              <a:t>игра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ь в</a:t>
            </a:r>
            <a:r>
              <a:rPr lang="sr-Cyrl-RS">
                <a:solidFill>
                  <a:srgbClr val="002060"/>
                </a:solidFill>
              </a:rPr>
              <a:t> 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sr-Cyrl-RS">
                <a:solidFill>
                  <a:srgbClr val="002060"/>
                </a:solidFill>
              </a:rPr>
              <a:t>снежки</a:t>
            </a:r>
            <a:r>
              <a:rPr lang="sr-Cyrl-RS" b="1">
                <a:solidFill>
                  <a:srgbClr val="002060"/>
                </a:solidFill>
              </a:rPr>
              <a:t>.</a:t>
            </a:r>
            <a:endParaRPr lang="sr-Latn-BA" b="1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400" smtClean="0">
                <a:solidFill>
                  <a:srgbClr val="FF0000"/>
                </a:solidFill>
              </a:rPr>
              <a:t>Зим</a:t>
            </a:r>
            <a:r>
              <a:rPr lang="sr-Cyrl-RS" sz="4400" smtClean="0">
                <a:solidFill>
                  <a:srgbClr val="FF0000"/>
                </a:solidFill>
              </a:rPr>
              <a:t>а</a:t>
            </a:r>
            <a:endParaRPr lang="en-US" sz="4400">
              <a:solidFill>
                <a:srgbClr val="FF0000"/>
              </a:solidFill>
            </a:endParaRPr>
          </a:p>
        </p:txBody>
      </p:sp>
      <p:pic>
        <p:nvPicPr>
          <p:cNvPr id="4098" name="Picture 2" descr="C:\Users\ecc\Desktop\w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67200"/>
            <a:ext cx="4022217" cy="1959293"/>
          </a:xfrm>
          <a:prstGeom prst="roundRect">
            <a:avLst>
              <a:gd name="adj" fmla="val 16667"/>
            </a:avLst>
          </a:prstGeom>
          <a:ln w="76200">
            <a:solidFill>
              <a:srgbClr val="00206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61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2060"/>
                </a:solidFill>
              </a:rPr>
              <a:t>На проше</a:t>
            </a:r>
            <a:r>
              <a:rPr lang="sr-Cyrl-RS" sz="2800" smtClean="0">
                <a:solidFill>
                  <a:srgbClr val="002060"/>
                </a:solidFill>
              </a:rPr>
              <a:t>д</a:t>
            </a:r>
            <a:r>
              <a:rPr lang="en-US" sz="2800" smtClean="0">
                <a:solidFill>
                  <a:srgbClr val="002060"/>
                </a:solidFill>
              </a:rPr>
              <a:t>шем </a:t>
            </a:r>
            <a:r>
              <a:rPr lang="en-US" sz="2800">
                <a:solidFill>
                  <a:srgbClr val="002060"/>
                </a:solidFill>
              </a:rPr>
              <a:t>уроке я вам  </a:t>
            </a:r>
            <a:r>
              <a:rPr lang="en-US" sz="2800" smtClean="0">
                <a:solidFill>
                  <a:srgbClr val="002060"/>
                </a:solidFill>
              </a:rPr>
              <a:t>чи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ала с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ихи </a:t>
            </a:r>
            <a:r>
              <a:rPr lang="en-US" sz="2800">
                <a:solidFill>
                  <a:srgbClr val="002060"/>
                </a:solidFill>
              </a:rPr>
              <a:t>Сергея Есенина </a:t>
            </a:r>
            <a:r>
              <a:rPr lang="sr-Cyrl-RS" sz="2800">
                <a:solidFill>
                  <a:srgbClr val="002060"/>
                </a:solidFill>
              </a:rPr>
              <a:t> </a:t>
            </a:r>
            <a:r>
              <a:rPr lang="sr-Cyrl-RS" sz="2800" smtClean="0">
                <a:solidFill>
                  <a:srgbClr val="002060"/>
                </a:solidFill>
              </a:rPr>
              <a:t>"</a:t>
            </a:r>
            <a:r>
              <a:rPr lang="en-US" sz="2800" smtClean="0">
                <a:solidFill>
                  <a:srgbClr val="002060"/>
                </a:solidFill>
              </a:rPr>
              <a:t>Письмо ма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ери",</a:t>
            </a:r>
            <a:r>
              <a:rPr lang="sr-Cyrl-RS" sz="280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а ч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о </a:t>
            </a:r>
            <a:r>
              <a:rPr lang="en-US" sz="2800">
                <a:solidFill>
                  <a:srgbClr val="002060"/>
                </a:solidFill>
              </a:rPr>
              <a:t>вы </a:t>
            </a:r>
            <a:r>
              <a:rPr lang="sr-Cyrl-RS" sz="2800" smtClean="0">
                <a:solidFill>
                  <a:srgbClr val="002060"/>
                </a:solidFill>
              </a:rPr>
              <a:t>д</a:t>
            </a:r>
            <a:r>
              <a:rPr lang="en-US" sz="2800" smtClean="0">
                <a:solidFill>
                  <a:srgbClr val="002060"/>
                </a:solidFill>
              </a:rPr>
              <a:t>умае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е бу</a:t>
            </a:r>
            <a:r>
              <a:rPr lang="sr-Cyrl-RS" sz="2800" smtClean="0">
                <a:solidFill>
                  <a:srgbClr val="002060"/>
                </a:solidFill>
              </a:rPr>
              <a:t>д</a:t>
            </a:r>
            <a:r>
              <a:rPr lang="en-US" sz="2800" smtClean="0">
                <a:solidFill>
                  <a:srgbClr val="002060"/>
                </a:solidFill>
              </a:rPr>
              <a:t>у </a:t>
            </a:r>
            <a:r>
              <a:rPr lang="en-US" sz="2800">
                <a:solidFill>
                  <a:srgbClr val="002060"/>
                </a:solidFill>
              </a:rPr>
              <a:t>ли я вам и сегоgня </a:t>
            </a:r>
            <a:r>
              <a:rPr lang="en-US" sz="2800" smtClean="0">
                <a:solidFill>
                  <a:srgbClr val="002060"/>
                </a:solidFill>
              </a:rPr>
              <a:t>чта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ь какие-нибу</a:t>
            </a:r>
            <a:r>
              <a:rPr lang="sr-Cyrl-RS" sz="2800" smtClean="0">
                <a:solidFill>
                  <a:srgbClr val="002060"/>
                </a:solidFill>
              </a:rPr>
              <a:t>д</a:t>
            </a:r>
            <a:r>
              <a:rPr lang="en-US" sz="2800" smtClean="0">
                <a:solidFill>
                  <a:srgbClr val="002060"/>
                </a:solidFill>
              </a:rPr>
              <a:t>ь с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ихи?</a:t>
            </a:r>
            <a:endParaRPr lang="sr-Cyrl-RS" sz="2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2060"/>
                </a:solidFill>
              </a:rPr>
              <a:t>Бу</a:t>
            </a:r>
            <a:r>
              <a:rPr lang="sr-Cyrl-RS" sz="2800" smtClean="0">
                <a:solidFill>
                  <a:srgbClr val="002060"/>
                </a:solidFill>
              </a:rPr>
              <a:t>д</a:t>
            </a:r>
            <a:r>
              <a:rPr lang="en-US" sz="2800" smtClean="0">
                <a:solidFill>
                  <a:srgbClr val="002060"/>
                </a:solidFill>
              </a:rPr>
              <a:t>у.</a:t>
            </a:r>
            <a:r>
              <a:rPr lang="sr-Cyrl-RS" sz="280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И </a:t>
            </a:r>
            <a:r>
              <a:rPr lang="en-US" sz="2800">
                <a:solidFill>
                  <a:srgbClr val="002060"/>
                </a:solidFill>
              </a:rPr>
              <a:t>снова </a:t>
            </a:r>
            <a:r>
              <a:rPr lang="en-US" sz="2800" smtClean="0">
                <a:solidFill>
                  <a:srgbClr val="002060"/>
                </a:solidFill>
              </a:rPr>
              <a:t>с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ихи о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 поэ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а </a:t>
            </a:r>
            <a:r>
              <a:rPr lang="en-US" sz="2800">
                <a:solidFill>
                  <a:srgbClr val="002060"/>
                </a:solidFill>
              </a:rPr>
              <a:t>Сергея Есенина, </a:t>
            </a:r>
            <a:r>
              <a:rPr lang="en-US" sz="2800" smtClean="0">
                <a:solidFill>
                  <a:srgbClr val="002060"/>
                </a:solidFill>
              </a:rPr>
              <a:t>называю</a:t>
            </a:r>
            <a:r>
              <a:rPr lang="sr-Cyrl-RS" sz="2800" smtClean="0">
                <a:solidFill>
                  <a:srgbClr val="002060"/>
                </a:solidFill>
              </a:rPr>
              <a:t>т</a:t>
            </a:r>
            <a:r>
              <a:rPr lang="en-US" sz="2800" smtClean="0">
                <a:solidFill>
                  <a:srgbClr val="002060"/>
                </a:solidFill>
              </a:rPr>
              <a:t>ся они</a:t>
            </a:r>
            <a:r>
              <a:rPr lang="sr-Cyrl-RS" sz="2800" smtClean="0">
                <a:solidFill>
                  <a:srgbClr val="002060"/>
                </a:solidFill>
              </a:rPr>
              <a:t> "</a:t>
            </a:r>
            <a:r>
              <a:rPr lang="en-US" sz="2800" smtClean="0">
                <a:solidFill>
                  <a:srgbClr val="002060"/>
                </a:solidFill>
              </a:rPr>
              <a:t>Белая береза</a:t>
            </a:r>
            <a:r>
              <a:rPr lang="sr-Cyrl-RS" sz="2800" smtClean="0">
                <a:solidFill>
                  <a:srgbClr val="002060"/>
                </a:solidFill>
              </a:rPr>
              <a:t>".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80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90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Белая береза </a:t>
            </a:r>
          </a:p>
        </p:txBody>
      </p:sp>
      <p:pic>
        <p:nvPicPr>
          <p:cNvPr id="6146" name="Picture 2" descr="C:\Users\ecc\Desktop\b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200"/>
            <a:ext cx="3962400" cy="1733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1582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334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А,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сейчас 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авай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е ребя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а пов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ори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ь 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о ч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о </a:t>
            </a:r>
            <a:r>
              <a:rPr lang="en-US">
                <a:solidFill>
                  <a:srgbClr val="002060"/>
                </a:solidFill>
              </a:rPr>
              <a:t>мы </a:t>
            </a:r>
            <a:r>
              <a:rPr lang="en-US" smtClean="0">
                <a:solidFill>
                  <a:srgbClr val="002060"/>
                </a:solidFill>
              </a:rPr>
              <a:t>сего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ня </a:t>
            </a:r>
            <a:r>
              <a:rPr lang="en-US">
                <a:solidFill>
                  <a:srgbClr val="002060"/>
                </a:solidFill>
              </a:rPr>
              <a:t>учили</a:t>
            </a:r>
            <a:r>
              <a:rPr lang="en-US" smtClean="0">
                <a:solidFill>
                  <a:srgbClr val="002060"/>
                </a:solidFill>
              </a:rPr>
              <a:t>!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Мы </a:t>
            </a:r>
            <a:r>
              <a:rPr lang="en-US">
                <a:solidFill>
                  <a:srgbClr val="002060"/>
                </a:solidFill>
              </a:rPr>
              <a:t>учили названия месяцев и времена </a:t>
            </a:r>
            <a:r>
              <a:rPr lang="en-US" smtClean="0">
                <a:solidFill>
                  <a:srgbClr val="002060"/>
                </a:solidFill>
              </a:rPr>
              <a:t>го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а.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Сколько </a:t>
            </a:r>
            <a:r>
              <a:rPr lang="en-US">
                <a:solidFill>
                  <a:srgbClr val="002060"/>
                </a:solidFill>
              </a:rPr>
              <a:t>месяцев в </a:t>
            </a:r>
            <a:r>
              <a:rPr lang="en-US" smtClean="0">
                <a:solidFill>
                  <a:srgbClr val="002060"/>
                </a:solidFill>
              </a:rPr>
              <a:t>го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у?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Dвенa</a:t>
            </a:r>
            <a:r>
              <a:rPr lang="sr-Cyrl-RS" smtClean="0">
                <a:solidFill>
                  <a:srgbClr val="002060"/>
                </a:solidFill>
              </a:rPr>
              <a:t>д</a:t>
            </a:r>
            <a:r>
              <a:rPr lang="en-US" smtClean="0">
                <a:solidFill>
                  <a:srgbClr val="002060"/>
                </a:solidFill>
              </a:rPr>
              <a:t>ца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ь.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Правильно.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Daвай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е </a:t>
            </a:r>
            <a:r>
              <a:rPr lang="en-US">
                <a:solidFill>
                  <a:srgbClr val="002060"/>
                </a:solidFill>
              </a:rPr>
              <a:t>ещё раз </a:t>
            </a:r>
            <a:r>
              <a:rPr lang="en-US" smtClean="0">
                <a:solidFill>
                  <a:srgbClr val="002060"/>
                </a:solidFill>
              </a:rPr>
              <a:t>пересчи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аем </a:t>
            </a:r>
            <a:r>
              <a:rPr lang="en-US">
                <a:solidFill>
                  <a:srgbClr val="002060"/>
                </a:solidFill>
              </a:rPr>
              <a:t>их</a:t>
            </a:r>
            <a:r>
              <a:rPr lang="en-US" smtClean="0">
                <a:solidFill>
                  <a:srgbClr val="002060"/>
                </a:solidFill>
              </a:rPr>
              <a:t>!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Пов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оряйmе </a:t>
            </a:r>
            <a:r>
              <a:rPr lang="en-US">
                <a:solidFill>
                  <a:srgbClr val="002060"/>
                </a:solidFill>
              </a:rPr>
              <a:t>за </a:t>
            </a:r>
            <a:r>
              <a:rPr lang="en-US" smtClean="0">
                <a:solidFill>
                  <a:srgbClr val="002060"/>
                </a:solidFill>
              </a:rPr>
              <a:t>мной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: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январь</a:t>
            </a:r>
            <a:r>
              <a:rPr lang="en-US">
                <a:solidFill>
                  <a:srgbClr val="002060"/>
                </a:solidFill>
              </a:rPr>
              <a:t>, февраль</a:t>
            </a:r>
            <a:r>
              <a:rPr lang="en-US" smtClean="0">
                <a:solidFill>
                  <a:srgbClr val="002060"/>
                </a:solidFill>
              </a:rPr>
              <a:t>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мар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 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апрель</a:t>
            </a:r>
            <a:r>
              <a:rPr lang="sr-Cyrl-RS" smtClean="0">
                <a:solidFill>
                  <a:srgbClr val="002060"/>
                </a:solidFill>
              </a:rPr>
              <a:t>, 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май, июнь </a:t>
            </a:r>
            <a:r>
              <a:rPr lang="en-US" smtClean="0">
                <a:solidFill>
                  <a:srgbClr val="002060"/>
                </a:solidFill>
              </a:rPr>
              <a:t>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июль,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авгус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сен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ябрь,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ок</a:t>
            </a:r>
            <a:r>
              <a:rPr lang="sr-Cyrl-RS" smtClean="0">
                <a:solidFill>
                  <a:srgbClr val="002060"/>
                </a:solidFill>
              </a:rPr>
              <a:t>т</a:t>
            </a:r>
            <a:r>
              <a:rPr lang="en-US" smtClean="0">
                <a:solidFill>
                  <a:srgbClr val="002060"/>
                </a:solidFill>
              </a:rPr>
              <a:t>ябрь,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ноябрь,</a:t>
            </a:r>
            <a:r>
              <a:rPr lang="sr-Cyrl-RS" smtClean="0">
                <a:solidFill>
                  <a:srgbClr val="002060"/>
                </a:solidFill>
              </a:rPr>
              <a:t> д</a:t>
            </a:r>
            <a:r>
              <a:rPr lang="en-US" smtClean="0">
                <a:solidFill>
                  <a:srgbClr val="002060"/>
                </a:solidFill>
              </a:rPr>
              <a:t>екабрь</a:t>
            </a:r>
            <a:r>
              <a:rPr lang="en-US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>
                <a:solidFill>
                  <a:srgbClr val="002060"/>
                </a:solidFill>
              </a:rPr>
              <a:t>А сколько времен </a:t>
            </a:r>
            <a:r>
              <a:rPr lang="ru-RU" smtClean="0">
                <a:solidFill>
                  <a:srgbClr val="002060"/>
                </a:solidFill>
              </a:rPr>
              <a:t>года?-Четыре. 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smtClean="0">
                <a:solidFill>
                  <a:srgbClr val="002060"/>
                </a:solidFill>
              </a:rPr>
              <a:t>                                Это : весна, лето, осень </a:t>
            </a:r>
            <a:r>
              <a:rPr lang="ru-RU">
                <a:solidFill>
                  <a:srgbClr val="002060"/>
                </a:solidFill>
              </a:rPr>
              <a:t>и </a:t>
            </a:r>
            <a:r>
              <a:rPr lang="ru-RU" smtClean="0">
                <a:solidFill>
                  <a:srgbClr val="002060"/>
                </a:solidFill>
              </a:rPr>
              <a:t>зима</a:t>
            </a:r>
            <a:r>
              <a:rPr lang="sr-Latn-BA" smtClean="0">
                <a:solidFill>
                  <a:srgbClr val="002060"/>
                </a:solidFill>
              </a:rPr>
              <a:t>.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Cyrl-RS" sz="4800" smtClean="0">
                <a:solidFill>
                  <a:srgbClr val="FF0000"/>
                </a:solidFill>
              </a:rPr>
              <a:t>П</a:t>
            </a:r>
            <a:r>
              <a:rPr lang="en-US" sz="4800" smtClean="0">
                <a:solidFill>
                  <a:srgbClr val="FF0000"/>
                </a:solidFill>
              </a:rPr>
              <a:t>ов</a:t>
            </a:r>
            <a:r>
              <a:rPr lang="sr-Cyrl-RS" sz="4800" smtClean="0">
                <a:solidFill>
                  <a:srgbClr val="FF0000"/>
                </a:solidFill>
              </a:rPr>
              <a:t>т</a:t>
            </a:r>
            <a:r>
              <a:rPr lang="en-US" sz="4800" smtClean="0">
                <a:solidFill>
                  <a:srgbClr val="FF0000"/>
                </a:solidFill>
              </a:rPr>
              <a:t>ор</a:t>
            </a:r>
            <a:r>
              <a:rPr lang="sr-Cyrl-RS" sz="4800" smtClean="0">
                <a:solidFill>
                  <a:srgbClr val="FF0000"/>
                </a:solidFill>
              </a:rPr>
              <a:t>ение</a:t>
            </a:r>
            <a:endParaRPr lang="en-US" sz="4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2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358</TotalTime>
  <Words>735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Привет  !!!</vt:lpstr>
      <vt:lpstr>Dвенадцать</vt:lpstr>
      <vt:lpstr>Месяцы  и  времена года</vt:lpstr>
      <vt:lpstr>Весна</vt:lpstr>
      <vt:lpstr>Леmo</vt:lpstr>
      <vt:lpstr>Осень</vt:lpstr>
      <vt:lpstr>Зима</vt:lpstr>
      <vt:lpstr>Белая береза </vt:lpstr>
      <vt:lpstr>Повторение</vt:lpstr>
      <vt:lpstr>Повторение</vt:lpstr>
      <vt:lpstr>Dомашнее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ecc</dc:creator>
  <cp:lastModifiedBy>Kristina Mataruga</cp:lastModifiedBy>
  <cp:revision>75</cp:revision>
  <dcterms:created xsi:type="dcterms:W3CDTF">2006-08-16T00:00:00Z</dcterms:created>
  <dcterms:modified xsi:type="dcterms:W3CDTF">2020-05-29T08:55:29Z</dcterms:modified>
</cp:coreProperties>
</file>