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3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25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4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39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29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299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22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23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3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11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68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C28D-F8E5-487D-A122-29D914DE435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A7F3-C0EF-49B4-9728-6E3B6C88C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31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5" y="2050868"/>
            <a:ext cx="9144000" cy="1994672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</a:rPr>
              <a:t>МАНАСТИРИ У РЕПУБЛИЦИ СРПСКОЈ</a:t>
            </a:r>
            <a:br>
              <a:rPr lang="sr-Cyrl-RS" sz="4400" b="1" dirty="0" smtClean="0">
                <a:solidFill>
                  <a:schemeClr val="bg1"/>
                </a:solidFill>
              </a:rPr>
            </a:br>
            <a:r>
              <a:rPr lang="sr-Cyrl-RS" sz="4400" b="1" dirty="0" smtClean="0">
                <a:solidFill>
                  <a:schemeClr val="bg1"/>
                </a:solidFill>
              </a:rPr>
              <a:t> И ФЕДЕРАЦИЈИ БИХ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8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71475"/>
            <a:ext cx="6315075" cy="611505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Рмањ са храмом посвећеним Светом Николају Мириклијском Чудотворцу налази се у Мартин Броду.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Постоји два предање са којима се доводи у везу настанак манастира, тј. прво за краља Драгутина – </a:t>
            </a:r>
            <a:r>
              <a:rPr lang="sr-Latn-BA" sz="2400" b="1" dirty="0" smtClean="0">
                <a:solidFill>
                  <a:schemeClr val="bg1"/>
                </a:solidFill>
              </a:rPr>
              <a:t>XIII </a:t>
            </a:r>
            <a:r>
              <a:rPr lang="sr-Cyrl-RS" sz="2400" b="1" dirty="0" smtClean="0">
                <a:solidFill>
                  <a:schemeClr val="bg1"/>
                </a:solidFill>
              </a:rPr>
              <a:t>вијек и за Хасан – пашу Предојевића – </a:t>
            </a:r>
            <a:r>
              <a:rPr lang="sr-Latn-BA" sz="2400" b="1" dirty="0" smtClean="0">
                <a:solidFill>
                  <a:schemeClr val="bg1"/>
                </a:solidFill>
              </a:rPr>
              <a:t>XVI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Први поуздани историјски подаци потичу из </a:t>
            </a:r>
            <a:r>
              <a:rPr lang="sr-Latn-BA" sz="2400" b="1" dirty="0" smtClean="0">
                <a:solidFill>
                  <a:schemeClr val="bg1"/>
                </a:solidFill>
              </a:rPr>
              <a:t>XV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 </a:t>
            </a:r>
            <a:r>
              <a:rPr lang="sr-Latn-BA" sz="2400" b="1" dirty="0" smtClean="0">
                <a:solidFill>
                  <a:schemeClr val="bg1"/>
                </a:solidFill>
              </a:rPr>
              <a:t>XVI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вијеку Рмањ постаје сједиште Дабробосанске митрополије.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 </a:t>
            </a:r>
            <a:r>
              <a:rPr lang="sr-Latn-BA" sz="2400" b="1" dirty="0" smtClean="0">
                <a:solidFill>
                  <a:schemeClr val="bg1"/>
                </a:solidFill>
              </a:rPr>
              <a:t>XVII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вијеку овдје је радила иконописна школа, а у њему су преписиване свештене и богослужбене књиге.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Више пута је рушен и обнављан.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0464" y="957262"/>
            <a:ext cx="3843336" cy="4500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7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3080657" cy="400050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Тврдош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6" y="585788"/>
            <a:ext cx="11287124" cy="1060132"/>
          </a:xfrm>
        </p:spPr>
        <p:txBody>
          <a:bodyPr>
            <a:normAutofit lnSpcReduction="10000"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Манастири Епархије захумско – херцеговачке су: Завала, Дужи, манастир Светих апостола Петра и Павла, Житомислић, Тврдош, Добрићево, Херцеговачка Грачаница и Зубци.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6" y="1740694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3737" y="174069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74069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8263" y="1740695"/>
            <a:ext cx="26289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" y="4186834"/>
            <a:ext cx="2928934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7224" y="4156473"/>
            <a:ext cx="287655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5325" y="4145160"/>
            <a:ext cx="2757485" cy="1813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64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71462"/>
            <a:ext cx="6672263" cy="6357938"/>
          </a:xfrm>
        </p:spPr>
        <p:txBody>
          <a:bodyPr>
            <a:normAutofit fontScale="92500"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Тврдош са храмом посвећеним Успењу Пресвете Богородице подигнут је на стијенама мјеста Тврдоша, четири километра западно од Требиња. 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По народном предање манастир је основао Свети цар Константин Велики и његова мајка Јелена</a:t>
            </a:r>
            <a:r>
              <a:rPr lang="sr-Latn-BA" sz="2400" b="1" dirty="0" smtClean="0">
                <a:solidFill>
                  <a:schemeClr val="bg1"/>
                </a:solidFill>
              </a:rPr>
              <a:t> – IV </a:t>
            </a:r>
            <a:r>
              <a:rPr lang="sr-Cyrl-RS" sz="2400" b="1" dirty="0" smtClean="0">
                <a:solidFill>
                  <a:schemeClr val="bg1"/>
                </a:solidFill>
              </a:rPr>
              <a:t>вијек. Временом је запустио и био порушен па га је обновио краљ Милутин крајем</a:t>
            </a:r>
            <a:r>
              <a:rPr lang="sr-Latn-BA" sz="2400" b="1" dirty="0" smtClean="0">
                <a:solidFill>
                  <a:schemeClr val="bg1"/>
                </a:solidFill>
              </a:rPr>
              <a:t> XIII</a:t>
            </a:r>
            <a:r>
              <a:rPr lang="sr-Cyrl-RS" sz="2400" b="1" dirty="0" smtClean="0">
                <a:solidFill>
                  <a:schemeClr val="bg1"/>
                </a:solidFill>
              </a:rPr>
              <a:t> и почетком</a:t>
            </a:r>
            <a:r>
              <a:rPr lang="sr-Latn-BA" sz="2400" b="1" dirty="0" smtClean="0">
                <a:solidFill>
                  <a:schemeClr val="bg1"/>
                </a:solidFill>
              </a:rPr>
              <a:t> XIV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Први сачувани писани траг је из 1501. године.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Више од два вијека био је сједиште Требињске митрополије.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 првој половини </a:t>
            </a:r>
            <a:r>
              <a:rPr lang="sr-Latn-BA" sz="2400" b="1" dirty="0" smtClean="0">
                <a:solidFill>
                  <a:schemeClr val="bg1"/>
                </a:solidFill>
              </a:rPr>
              <a:t>XVII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вијека у Тврдошу се замонашио Стојан Јовановић – Свети Василије Острошки. 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1694. године Венецијанци су минирали манастир.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Обнова манастира почиње 20 – тих година</a:t>
            </a:r>
            <a:r>
              <a:rPr lang="sr-Latn-BA" sz="2400" b="1" dirty="0" smtClean="0">
                <a:solidFill>
                  <a:schemeClr val="bg1"/>
                </a:solidFill>
              </a:rPr>
              <a:t> XX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вијека и траје до данас.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762" y="1077515"/>
            <a:ext cx="4357687" cy="4745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0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2923903" cy="400050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Тавна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8663"/>
            <a:ext cx="10515600" cy="1465898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Неки од познатијих манастира Епархије зворничко – тузланске су: Бишња, Ловница, Папраћа, манастир Светог Василија Острошког, манастир Светог Николе, Драгаљевац, Озрен, Тавна, </a:t>
            </a:r>
            <a:r>
              <a:rPr lang="sr-Cyrl-RS" sz="2400" b="1" dirty="0" smtClean="0">
                <a:solidFill>
                  <a:schemeClr val="bg1"/>
                </a:solidFill>
              </a:rPr>
              <a:t>Дуг</a:t>
            </a:r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sr-Cyrl-RS" sz="2400" b="1" dirty="0" smtClean="0">
                <a:solidFill>
                  <a:schemeClr val="bg1"/>
                </a:solidFill>
              </a:rPr>
              <a:t> Њива, </a:t>
            </a:r>
            <a:r>
              <a:rPr lang="sr-Cyrl-RS" sz="2400" b="1" dirty="0" smtClean="0">
                <a:solidFill>
                  <a:schemeClr val="bg1"/>
                </a:solidFill>
              </a:rPr>
              <a:t>Детлак, манастир Часног Крста, Рожањ и Пјеновац.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5743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912" y="2357438"/>
            <a:ext cx="2466975" cy="1628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1937" y="2357438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417218"/>
            <a:ext cx="28575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1937" y="4431505"/>
            <a:ext cx="2667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3912" y="4431505"/>
            <a:ext cx="24669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77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557213"/>
            <a:ext cx="7358062" cy="5778273"/>
          </a:xfrm>
        </p:spPr>
        <p:txBody>
          <a:bodyPr>
            <a:normAutofit lnSpcReduction="10000"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У селу Бањица недалеко од Бијељиње, налази се манастир Тавна са храмом посвећеним Светој Тројици.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Постоји предање да је манастир Тавну подигао Свети Сава, али оснивање манастира приписује се синовима краља Драгутина – Владиславу и Урошицу – </a:t>
            </a:r>
            <a:r>
              <a:rPr lang="sr-Latn-BA" sz="2400" b="1" dirty="0" smtClean="0">
                <a:solidFill>
                  <a:schemeClr val="bg1"/>
                </a:solidFill>
              </a:rPr>
              <a:t>XIII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Манастир је више пута рушен од стране Турака и поново обнављан.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 </a:t>
            </a:r>
            <a:r>
              <a:rPr lang="sr-Latn-BA" sz="2400" b="1" dirty="0" smtClean="0">
                <a:solidFill>
                  <a:schemeClr val="bg1"/>
                </a:solidFill>
              </a:rPr>
              <a:t>XVIII</a:t>
            </a:r>
            <a:r>
              <a:rPr lang="sr-Cyrl-RS" sz="2400" b="1" dirty="0" smtClean="0">
                <a:solidFill>
                  <a:schemeClr val="bg1"/>
                </a:solidFill>
              </a:rPr>
              <a:t> и</a:t>
            </a:r>
            <a:r>
              <a:rPr lang="sr-Latn-BA" sz="2400" b="1" dirty="0" smtClean="0">
                <a:solidFill>
                  <a:schemeClr val="bg1"/>
                </a:solidFill>
              </a:rPr>
              <a:t> XIX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вијеку у манастиру су се школовали младићи за будуће свештенике.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Манастир је неколико пута бомбардован у Другом свјетском рату, запаљен је конак, уништена библиотека, стари списи, а храм је дјеломично разорен.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Обнова манастира почиње 1954. године доласком монахиња из манастира Жиче.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2426" y="987308"/>
            <a:ext cx="3836397" cy="5219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7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6050"/>
            <a:ext cx="10515600" cy="762544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Одговори на питања </a:t>
            </a:r>
            <a:r>
              <a:rPr lang="sr-Cyrl-RS" sz="3600" b="1" dirty="0" smtClean="0">
                <a:solidFill>
                  <a:schemeClr val="bg1"/>
                </a:solidFill>
              </a:rPr>
              <a:t>у уџбенику на </a:t>
            </a:r>
            <a:r>
              <a:rPr lang="sr-Cyrl-RS" sz="3600" b="1" dirty="0" smtClean="0">
                <a:solidFill>
                  <a:schemeClr val="bg1"/>
                </a:solidFill>
              </a:rPr>
              <a:t>страни 104!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8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77" y="1197724"/>
            <a:ext cx="6905625" cy="3896791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Сви наши средњовјековни владари, краљеви и цареви, поставили су себи свети задатак да подижу домове молитве, задужбине – свете манастире, у којима ће се прослављати Бог, а народ продуховљавати и просвјећивати.</a:t>
            </a: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Многи су током времена уништени, али велики број је обновљен и данас постоји.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2512" y="3314699"/>
            <a:ext cx="2466975" cy="3200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2512" y="365124"/>
            <a:ext cx="2381250" cy="2749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2975"/>
            <a:ext cx="10515600" cy="4595676"/>
          </a:xfrm>
        </p:spPr>
        <p:txBody>
          <a:bodyPr/>
          <a:lstStyle/>
          <a:p>
            <a:pPr algn="just"/>
            <a:r>
              <a:rPr lang="sr-Cyrl-RS" b="1" dirty="0" smtClean="0">
                <a:solidFill>
                  <a:schemeClr val="bg1"/>
                </a:solidFill>
              </a:rPr>
              <a:t>Територију данашње Босне и Херцеговине дијелимо на сљедеће митрополије и епархије Српске православне Цркве:</a:t>
            </a:r>
          </a:p>
          <a:p>
            <a:pPr marL="514350" indent="-514350" algn="just"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Митрополија дабробосанска са сједиштем у Сарајеву;</a:t>
            </a:r>
          </a:p>
          <a:p>
            <a:pPr marL="514350" indent="-514350" algn="just"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Епархија бањалучка са сједиштем у Бањој Луци;</a:t>
            </a:r>
          </a:p>
          <a:p>
            <a:pPr marL="514350" indent="-514350" algn="just"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Епархија бихаћко – петровачка са сједиштем у Босанском Петровцу;</a:t>
            </a:r>
          </a:p>
          <a:p>
            <a:pPr marL="514350" indent="-514350" algn="just"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Епархија захумско – херцеговачка и приморска са сједиштем у Мостару и</a:t>
            </a:r>
          </a:p>
          <a:p>
            <a:pPr marL="514350" indent="-514350" algn="just">
              <a:buAutoNum type="arabicPeriod"/>
            </a:pPr>
            <a:r>
              <a:rPr lang="sr-Cyrl-RS" b="1" dirty="0" smtClean="0">
                <a:solidFill>
                  <a:schemeClr val="bg1"/>
                </a:solidFill>
              </a:rPr>
              <a:t>Епархија зворничко – тузланска са сједиштем у Тузли.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00062"/>
            <a:ext cx="10515599" cy="5900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4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3446417" cy="606425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Манастир Добрун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1319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   У  Митрополији дабробосанској најзначајнији манастири су: Добрунска Ријека, Возућица, Богородица Чајничка, Кнежина, Добрун и Соколица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sr-Cyrl-R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44" y="3074189"/>
            <a:ext cx="2075260" cy="272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829" y="3074189"/>
            <a:ext cx="2247904" cy="272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7758" y="3074189"/>
            <a:ext cx="2207419" cy="2712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7350" y="3089663"/>
            <a:ext cx="2143126" cy="2712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2649" y="3074188"/>
            <a:ext cx="2281237" cy="2712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3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200025"/>
            <a:ext cx="6344466" cy="6443663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Добрун, са храмом Успења Пресвете Богородице, налази се у близини </a:t>
            </a:r>
            <a:r>
              <a:rPr lang="sr-Cyrl-RS" sz="2400" b="1" dirty="0" smtClean="0">
                <a:solidFill>
                  <a:schemeClr val="bg1"/>
                </a:solidFill>
              </a:rPr>
              <a:t>Вишеграда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на ријеци Рзав.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Према предању највјероватније да су га сазидали жупан Прибил и његови синови Стефан и </a:t>
            </a:r>
            <a:r>
              <a:rPr lang="sr-Cyrl-RS" sz="2400" b="1" dirty="0" smtClean="0">
                <a:solidFill>
                  <a:schemeClr val="bg1"/>
                </a:solidFill>
              </a:rPr>
              <a:t>Петар </a:t>
            </a:r>
            <a:r>
              <a:rPr lang="sr-Cyrl-RS" sz="2400" b="1" dirty="0" smtClean="0">
                <a:solidFill>
                  <a:schemeClr val="bg1"/>
                </a:solidFill>
              </a:rPr>
              <a:t>у </a:t>
            </a:r>
            <a:r>
              <a:rPr lang="sr-Latn-BA" sz="2400" b="1" dirty="0" smtClean="0">
                <a:solidFill>
                  <a:schemeClr val="bg1"/>
                </a:solidFill>
              </a:rPr>
              <a:t>XIV </a:t>
            </a:r>
            <a:r>
              <a:rPr lang="sr-Cyrl-RS" sz="2400" b="1" dirty="0" smtClean="0">
                <a:solidFill>
                  <a:schemeClr val="bg1"/>
                </a:solidFill>
              </a:rPr>
              <a:t>вијеку.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Рушен је од стране </a:t>
            </a:r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r>
              <a:rPr lang="sr-Cyrl-RS" sz="2400" b="1" dirty="0" smtClean="0">
                <a:solidFill>
                  <a:schemeClr val="bg1"/>
                </a:solidFill>
              </a:rPr>
              <a:t>урака </a:t>
            </a:r>
            <a:r>
              <a:rPr lang="sr-Cyrl-RS" sz="2400" b="1" dirty="0" smtClean="0">
                <a:solidFill>
                  <a:schemeClr val="bg1"/>
                </a:solidFill>
              </a:rPr>
              <a:t>у </a:t>
            </a:r>
            <a:r>
              <a:rPr lang="sr-Latn-BA" sz="2400" b="1" dirty="0" smtClean="0">
                <a:solidFill>
                  <a:schemeClr val="bg1"/>
                </a:solidFill>
              </a:rPr>
              <a:t>XV, XVII</a:t>
            </a:r>
            <a:r>
              <a:rPr lang="sr-Cyrl-RS" sz="2400" b="1" dirty="0" smtClean="0">
                <a:solidFill>
                  <a:schemeClr val="bg1"/>
                </a:solidFill>
              </a:rPr>
              <a:t> и</a:t>
            </a:r>
            <a:r>
              <a:rPr lang="sr-Latn-BA" sz="2400" b="1" dirty="0" smtClean="0">
                <a:solidFill>
                  <a:schemeClr val="bg1"/>
                </a:solidFill>
              </a:rPr>
              <a:t> XIX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вијеку, као и у Првом и Другом свјетском рату, а 1994. године манастир је поново насељен монасима.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Године 2004</a:t>
            </a:r>
            <a:r>
              <a:rPr lang="sr-Cyrl-RS" sz="2400" b="1" dirty="0" smtClean="0">
                <a:solidFill>
                  <a:schemeClr val="bg1"/>
                </a:solidFill>
              </a:rPr>
              <a:t>. </a:t>
            </a:r>
            <a:r>
              <a:rPr lang="sr-Cyrl-RS" sz="2400" b="1" dirty="0" smtClean="0">
                <a:solidFill>
                  <a:schemeClr val="bg1"/>
                </a:solidFill>
              </a:rPr>
              <a:t>приликом обиљежавања 200 година од подизања Првог српског устанка, манастирском комплексу додани су нови објекти: Библиотека и Карађорђев конак    (Музеј Првог српског устанка, Музеј дабробосанских митрополита и капела посвећена Светом апостолу Андреју Првозваном).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305" y="365125"/>
            <a:ext cx="2602708" cy="294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2619" y="365126"/>
            <a:ext cx="2293143" cy="2958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1304" y="3745638"/>
            <a:ext cx="2602709" cy="282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2621" y="3719512"/>
            <a:ext cx="2293141" cy="2824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2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550"/>
            <a:ext cx="4360817" cy="403225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Моштаница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263" y="551089"/>
            <a:ext cx="10515600" cy="846637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На подручју Епархије бањалучке налазе се сљедећи манастири:            Крупа на Врбасу, Гомионица, Липље, Ступље, Осовица и Моштаница.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12" y="1554514"/>
            <a:ext cx="3271234" cy="218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293" y="1554515"/>
            <a:ext cx="3297026" cy="2188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6411" y="1554514"/>
            <a:ext cx="3371617" cy="218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9251" y="4069724"/>
            <a:ext cx="4117080" cy="2215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5068" y="4069724"/>
            <a:ext cx="3994397" cy="2215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9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81" y="598926"/>
            <a:ext cx="6843713" cy="5788812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Моштаница са храмом посвећеном Светом арханђелу Михаилу налази се у долини ријеке Моштанице, на </a:t>
            </a:r>
            <a:r>
              <a:rPr lang="sr-Cyrl-RS" sz="2400" b="1" dirty="0" smtClean="0">
                <a:solidFill>
                  <a:schemeClr val="bg1"/>
                </a:solidFill>
              </a:rPr>
              <a:t>12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километру од Козарске Дубице.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Према предању је задужбина Немањића, највјероватније краља Драгутина из </a:t>
            </a:r>
            <a:r>
              <a:rPr lang="sr-Latn-BA" sz="2400" b="1" dirty="0" smtClean="0">
                <a:solidFill>
                  <a:schemeClr val="bg1"/>
                </a:solidFill>
              </a:rPr>
              <a:t>XIII </a:t>
            </a:r>
            <a:r>
              <a:rPr lang="sr-Cyrl-RS" sz="2400" b="1" dirty="0" smtClean="0">
                <a:solidFill>
                  <a:schemeClr val="bg1"/>
                </a:solidFill>
              </a:rPr>
              <a:t>вијека.</a:t>
            </a:r>
            <a:endParaRPr lang="sr-Cyrl-RS" sz="2400" b="1" dirty="0">
              <a:solidFill>
                <a:schemeClr val="bg1"/>
              </a:solidFill>
            </a:endParaRP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Према неким изворима приписују га монасима пребјеглим пред Турцима,а неки да га је подигао Хасан – паша Предојевић у </a:t>
            </a:r>
            <a:r>
              <a:rPr lang="sr-Latn-BA" sz="2400" b="1" dirty="0" smtClean="0">
                <a:solidFill>
                  <a:schemeClr val="bg1"/>
                </a:solidFill>
              </a:rPr>
              <a:t>XVI </a:t>
            </a:r>
            <a:r>
              <a:rPr lang="sr-Cyrl-RS" sz="2400" b="1" dirty="0" smtClean="0">
                <a:solidFill>
                  <a:schemeClr val="bg1"/>
                </a:solidFill>
              </a:rPr>
              <a:t>вијеку.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У манастиру је боравио Свети ђакон Авакум.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Због буне Петра Поповића-Пеције у </a:t>
            </a:r>
            <a:r>
              <a:rPr lang="sr-Latn-BA" sz="2400" b="1" dirty="0" smtClean="0">
                <a:solidFill>
                  <a:schemeClr val="bg1"/>
                </a:solidFill>
              </a:rPr>
              <a:t>XIX</a:t>
            </a:r>
            <a:r>
              <a:rPr lang="sr-Cyrl-RS" sz="2400" b="1" dirty="0" smtClean="0">
                <a:solidFill>
                  <a:schemeClr val="bg1"/>
                </a:solidFill>
              </a:rPr>
              <a:t> вијеку манастир је спаљен од стране Турака.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Манастир је девет пута рушен и спаљиван и исто толико пута од стране вјерног народа обнављан.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6838" y="1135244"/>
            <a:ext cx="4200525" cy="4614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8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49"/>
            <a:ext cx="2636520" cy="371476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Рмањ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867864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Манастири у Епархији бихаћко – петровачкој су: Глоговац, Клисина, Рмањ, Трескавац и Веселиње.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392" y="1585912"/>
            <a:ext cx="2676526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3" y="1614487"/>
            <a:ext cx="2976561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0525" y="3886200"/>
            <a:ext cx="2051449" cy="2550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3664" y="4088606"/>
            <a:ext cx="2970608" cy="2347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7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795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МАНАСТИРИ У РЕПУБЛИЦИ СРПСКОЈ  И ФЕДЕРАЦИЈИ БИХ</vt:lpstr>
      <vt:lpstr>Slide 2</vt:lpstr>
      <vt:lpstr>Slide 3</vt:lpstr>
      <vt:lpstr>Slide 4</vt:lpstr>
      <vt:lpstr>Манастир Добрун</vt:lpstr>
      <vt:lpstr>Slide 6</vt:lpstr>
      <vt:lpstr>Манастир Моштаница</vt:lpstr>
      <vt:lpstr>Slide 8</vt:lpstr>
      <vt:lpstr>Манастир Рмањ</vt:lpstr>
      <vt:lpstr>Slide 10</vt:lpstr>
      <vt:lpstr>Манастир Тврдош</vt:lpstr>
      <vt:lpstr>Slide 12</vt:lpstr>
      <vt:lpstr>Манастир Тавна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МАНАСТИРИ У РЕПУБЛИЦИ СРПСКОЈ  И ФЕДЕРАЦИЈИ БИХ</dc:title>
  <dc:creator>Korisnik</dc:creator>
  <cp:lastModifiedBy>Slavoljub Lukic</cp:lastModifiedBy>
  <cp:revision>38</cp:revision>
  <dcterms:created xsi:type="dcterms:W3CDTF">2020-05-18T12:30:35Z</dcterms:created>
  <dcterms:modified xsi:type="dcterms:W3CDTF">2020-05-29T08:57:45Z</dcterms:modified>
</cp:coreProperties>
</file>